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81" r:id="rId2"/>
    <p:sldId id="390" r:id="rId3"/>
    <p:sldId id="420" r:id="rId4"/>
    <p:sldId id="407" r:id="rId5"/>
    <p:sldId id="409" r:id="rId6"/>
    <p:sldId id="410" r:id="rId7"/>
    <p:sldId id="256" r:id="rId8"/>
    <p:sldId id="427" r:id="rId9"/>
    <p:sldId id="413" r:id="rId10"/>
    <p:sldId id="412" r:id="rId11"/>
    <p:sldId id="393" r:id="rId12"/>
    <p:sldId id="394" r:id="rId13"/>
    <p:sldId id="408" r:id="rId14"/>
    <p:sldId id="396" r:id="rId15"/>
    <p:sldId id="421" r:id="rId16"/>
    <p:sldId id="398" r:id="rId17"/>
    <p:sldId id="399" r:id="rId18"/>
    <p:sldId id="422" r:id="rId19"/>
    <p:sldId id="401" r:id="rId20"/>
    <p:sldId id="402" r:id="rId21"/>
    <p:sldId id="403" r:id="rId22"/>
    <p:sldId id="405" r:id="rId23"/>
    <p:sldId id="423" r:id="rId24"/>
    <p:sldId id="414" r:id="rId25"/>
    <p:sldId id="417" r:id="rId26"/>
    <p:sldId id="418" r:id="rId27"/>
    <p:sldId id="278" r:id="rId28"/>
    <p:sldId id="416" r:id="rId29"/>
    <p:sldId id="419" r:id="rId30"/>
    <p:sldId id="360" r:id="rId31"/>
    <p:sldId id="282" r:id="rId32"/>
    <p:sldId id="283" r:id="rId33"/>
    <p:sldId id="296" r:id="rId34"/>
    <p:sldId id="426"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9" autoAdjust="0"/>
    <p:restoredTop sz="94660"/>
  </p:normalViewPr>
  <p:slideViewPr>
    <p:cSldViewPr showGuides="1">
      <p:cViewPr>
        <p:scale>
          <a:sx n="50" d="100"/>
          <a:sy n="50" d="100"/>
        </p:scale>
        <p:origin x="-1746"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3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F60119-1449-43B3-98FC-F7683A409E49}" type="datetimeFigureOut">
              <a:rPr lang="en-US" smtClean="0"/>
              <a:pPr/>
              <a:t>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61DB78-5257-4C5C-80EE-6AE8B5F38C9B}" type="slidenum">
              <a:rPr lang="en-US" smtClean="0"/>
              <a:pPr/>
              <a:t>‹#›</a:t>
            </a:fld>
            <a:endParaRPr lang="en-US"/>
          </a:p>
        </p:txBody>
      </p:sp>
    </p:spTree>
    <p:extLst>
      <p:ext uri="{BB962C8B-B14F-4D97-AF65-F5344CB8AC3E}">
        <p14:creationId xmlns:p14="http://schemas.microsoft.com/office/powerpoint/2010/main" xmlns="" val="2615261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smtClean="0">
              <a:latin typeface="Cambria" pitchFamily="18"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itchFamily="34" charset="0"/>
                <a:ea typeface="ＭＳ Ｐゴシック" charset="-128"/>
              </a:defRPr>
            </a:lvl1pPr>
            <a:lvl2pPr marL="742950" indent="-285750">
              <a:defRPr>
                <a:solidFill>
                  <a:schemeClr val="tx1"/>
                </a:solidFill>
                <a:latin typeface="Calibri" pitchFamily="34" charset="0"/>
                <a:ea typeface="ＭＳ Ｐゴシック" charset="-128"/>
              </a:defRPr>
            </a:lvl2pPr>
            <a:lvl3pPr marL="1143000" indent="-228600">
              <a:defRPr>
                <a:solidFill>
                  <a:schemeClr val="tx1"/>
                </a:solidFill>
                <a:latin typeface="Calibri" pitchFamily="34" charset="0"/>
                <a:ea typeface="ＭＳ Ｐゴシック" charset="-128"/>
              </a:defRPr>
            </a:lvl3pPr>
            <a:lvl4pPr marL="1600200" indent="-228600">
              <a:defRPr>
                <a:solidFill>
                  <a:schemeClr val="tx1"/>
                </a:solidFill>
                <a:latin typeface="Calibri" pitchFamily="34" charset="0"/>
                <a:ea typeface="ＭＳ Ｐゴシック" charset="-128"/>
              </a:defRPr>
            </a:lvl4pPr>
            <a:lvl5pPr marL="2057400" indent="-228600">
              <a:defRPr>
                <a:solidFill>
                  <a:schemeClr val="tx1"/>
                </a:solidFill>
                <a:latin typeface="Calibri" pitchFamily="34" charset="0"/>
                <a:ea typeface="ＭＳ Ｐゴシック" charset="-128"/>
              </a:defRPr>
            </a:lvl5pPr>
            <a:lvl6pPr marL="2514600" indent="-228600" defTabSz="457200" fontAlgn="base">
              <a:spcBef>
                <a:spcPct val="0"/>
              </a:spcBef>
              <a:spcAft>
                <a:spcPct val="0"/>
              </a:spcAft>
              <a:defRPr>
                <a:solidFill>
                  <a:schemeClr val="tx1"/>
                </a:solidFill>
                <a:latin typeface="Calibri" pitchFamily="34" charset="0"/>
                <a:ea typeface="ＭＳ Ｐゴシック" charset="-128"/>
              </a:defRPr>
            </a:lvl6pPr>
            <a:lvl7pPr marL="2971800" indent="-228600" defTabSz="457200" fontAlgn="base">
              <a:spcBef>
                <a:spcPct val="0"/>
              </a:spcBef>
              <a:spcAft>
                <a:spcPct val="0"/>
              </a:spcAft>
              <a:defRPr>
                <a:solidFill>
                  <a:schemeClr val="tx1"/>
                </a:solidFill>
                <a:latin typeface="Calibri" pitchFamily="34" charset="0"/>
                <a:ea typeface="ＭＳ Ｐゴシック" charset="-128"/>
              </a:defRPr>
            </a:lvl7pPr>
            <a:lvl8pPr marL="3429000" indent="-228600" defTabSz="457200" fontAlgn="base">
              <a:spcBef>
                <a:spcPct val="0"/>
              </a:spcBef>
              <a:spcAft>
                <a:spcPct val="0"/>
              </a:spcAft>
              <a:defRPr>
                <a:solidFill>
                  <a:schemeClr val="tx1"/>
                </a:solidFill>
                <a:latin typeface="Calibri" pitchFamily="34" charset="0"/>
                <a:ea typeface="ＭＳ Ｐゴシック" charset="-128"/>
              </a:defRPr>
            </a:lvl8pPr>
            <a:lvl9pPr marL="3886200" indent="-228600" defTabSz="457200" fontAlgn="base">
              <a:spcBef>
                <a:spcPct val="0"/>
              </a:spcBef>
              <a:spcAft>
                <a:spcPct val="0"/>
              </a:spcAft>
              <a:defRPr>
                <a:solidFill>
                  <a:schemeClr val="tx1"/>
                </a:solidFill>
                <a:latin typeface="Calibri" pitchFamily="34" charset="0"/>
                <a:ea typeface="ＭＳ Ｐゴシック" charset="-128"/>
              </a:defRPr>
            </a:lvl9pPr>
          </a:lstStyle>
          <a:p>
            <a:fld id="{CFE40110-D7AB-4E4D-B1CB-BCAB3F36DC7B}" type="slidenum">
              <a:rPr lang="en-US" altLang="en-US">
                <a:latin typeface="Cambria" pitchFamily="18" charset="0"/>
              </a:rPr>
              <a:pPr/>
              <a:t>1</a:t>
            </a:fld>
            <a:endParaRPr lang="en-US" altLang="en-US">
              <a:latin typeface="Cambria"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4"/>
            <a:ext cx="9144000" cy="6691893"/>
          </a:xfrm>
          <a:prstGeom prst="rect">
            <a:avLst/>
          </a:prstGeom>
        </p:spPr>
      </p:pic>
      <p:sp>
        <p:nvSpPr>
          <p:cNvPr id="7" name="Title 1"/>
          <p:cNvSpPr>
            <a:spLocks noGrp="1"/>
          </p:cNvSpPr>
          <p:nvPr>
            <p:ph type="ctrTitle"/>
          </p:nvPr>
        </p:nvSpPr>
        <p:spPr>
          <a:xfrm>
            <a:off x="457216" y="2130429"/>
            <a:ext cx="5038399" cy="1470025"/>
          </a:xfrm>
          <a:prstGeom prst="rect">
            <a:avLst/>
          </a:prstGeom>
        </p:spPr>
        <p:txBody>
          <a:bodyPr anchor="b">
            <a:normAutofit/>
          </a:bodyPr>
          <a:lstStyle>
            <a:lvl1pPr algn="l">
              <a:defRPr sz="4000">
                <a:solidFill>
                  <a:srgbClr val="FFFFFF"/>
                </a:solidFill>
                <a:latin typeface="Century Gothic"/>
                <a:cs typeface="Century Gothic"/>
              </a:defRPr>
            </a:lvl1pPr>
          </a:lstStyle>
          <a:p>
            <a:r>
              <a:rPr lang="en-US" dirty="0" smtClean="0"/>
              <a:t>Click to edit Master title style</a:t>
            </a:r>
            <a:endParaRPr lang="en-US" dirty="0"/>
          </a:p>
        </p:txBody>
      </p:sp>
      <p:sp>
        <p:nvSpPr>
          <p:cNvPr id="8" name="Subtitle 2"/>
          <p:cNvSpPr>
            <a:spLocks noGrp="1"/>
          </p:cNvSpPr>
          <p:nvPr>
            <p:ph type="subTitle" idx="1"/>
          </p:nvPr>
        </p:nvSpPr>
        <p:spPr>
          <a:xfrm>
            <a:off x="463823" y="3613235"/>
            <a:ext cx="5031797" cy="1752600"/>
          </a:xfrm>
          <a:prstGeom prst="rect">
            <a:avLst/>
          </a:prstGeom>
        </p:spPr>
        <p:txBody>
          <a:bodyPr/>
          <a:lstStyle>
            <a:lvl1pPr marL="0" indent="0" algn="l">
              <a:buNone/>
              <a:defRPr sz="1800">
                <a:solidFill>
                  <a:srgbClr val="FFFFFF"/>
                </a:solidFill>
                <a:latin typeface="+mj-lt"/>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xmlns="" val="9237946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968C06-A07E-48E3-A424-3E411EEADA0E}" type="datetimeFigureOut">
              <a:rPr lang="en-US" smtClean="0"/>
              <a:pPr/>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968C06-A07E-48E3-A424-3E411EEADA0E}" type="datetimeFigureOut">
              <a:rPr lang="en-US" smtClean="0"/>
              <a:pPr/>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968C06-A07E-48E3-A424-3E411EEADA0E}" type="datetimeFigureOut">
              <a:rPr lang="en-US" smtClean="0"/>
              <a:pPr/>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968C06-A07E-48E3-A424-3E411EEADA0E}" type="datetimeFigureOut">
              <a:rPr lang="en-US" smtClean="0"/>
              <a:pPr/>
              <a:t>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968C06-A07E-48E3-A424-3E411EEADA0E}" type="datetimeFigureOut">
              <a:rPr lang="en-US" smtClean="0"/>
              <a:pPr/>
              <a:t>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968C06-A07E-48E3-A424-3E411EEADA0E}" type="datetimeFigureOut">
              <a:rPr lang="en-US" smtClean="0"/>
              <a:pPr/>
              <a:t>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968C06-A07E-48E3-A424-3E411EEADA0E}" type="datetimeFigureOut">
              <a:rPr lang="en-US" smtClean="0"/>
              <a:pPr/>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968C06-A07E-48E3-A424-3E411EEADA0E}" type="datetimeFigureOut">
              <a:rPr lang="en-US" smtClean="0"/>
              <a:pPr/>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A86E8-4C69-49C0-BD9E-9001D2B765A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968C06-A07E-48E3-A424-3E411EEADA0E}" type="datetimeFigureOut">
              <a:rPr lang="en-US" smtClean="0"/>
              <a:pPr/>
              <a:t>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A86E8-4C69-49C0-BD9E-9001D2B765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tel:1-512-225-3211" TargetMode="Externa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24.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member.myshaklee.com/us/en/article/Enter_the_Shaklee_180+reg;_Healthy_Competition-cc90730dbfd6c90d11e455892e5568f9" TargetMode="External"/><Relationship Id="rId2" Type="http://schemas.openxmlformats.org/officeDocument/2006/relationships/hyperlink" Target="http://www.myshaklee180.co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facebook.com/profile.php?id=9338239" TargetMode="External"/><Relationship Id="rId2" Type="http://schemas.openxmlformats.org/officeDocument/2006/relationships/hyperlink" Target="https://www.facebook.com/n/?profile.php&amp;id=100001548642577&amp;aref=255280564&amp;medium=email&amp;mid=b3a291dG23518f69Gf3745b4G96G9ad3&amp;bcode=1.1422928879.AbmzCPQo3W-3iqLh&amp;n_m=lagonihealth@comcast.net"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381000"/>
            <a:ext cx="7162800" cy="842433"/>
          </a:xfrm>
          <a:ln>
            <a:solidFill>
              <a:schemeClr val="tx2">
                <a:lumMod val="60000"/>
                <a:lumOff val="40000"/>
              </a:schemeClr>
            </a:solidFill>
          </a:ln>
        </p:spPr>
        <p:txBody>
          <a:bodyPr>
            <a:normAutofit/>
          </a:bodyPr>
          <a:lstStyle/>
          <a:p>
            <a:r>
              <a:rPr lang="en-US" altLang="en-US" sz="3200" dirty="0" smtClean="0">
                <a:latin typeface="Century Gothic" pitchFamily="34" charset="0"/>
              </a:rPr>
              <a:t>January to March 2015 Campaign</a:t>
            </a:r>
          </a:p>
        </p:txBody>
      </p:sp>
      <p:sp>
        <p:nvSpPr>
          <p:cNvPr id="4" name="Content Placeholder 2"/>
          <p:cNvSpPr>
            <a:spLocks noGrp="1"/>
          </p:cNvSpPr>
          <p:nvPr>
            <p:ph idx="1"/>
          </p:nvPr>
        </p:nvSpPr>
        <p:spPr>
          <a:xfrm>
            <a:off x="457200" y="1538818"/>
            <a:ext cx="8001000" cy="4938182"/>
          </a:xfrm>
        </p:spPr>
        <p:txBody>
          <a:bodyPr>
            <a:normAutofit fontScale="92500" lnSpcReduction="10000"/>
          </a:bodyPr>
          <a:lstStyle/>
          <a:p>
            <a:pPr>
              <a:lnSpc>
                <a:spcPct val="90000"/>
              </a:lnSpc>
              <a:buNone/>
            </a:pPr>
            <a:r>
              <a:rPr lang="en-US" altLang="en-US" sz="2700" b="1" dirty="0" smtClean="0">
                <a:solidFill>
                  <a:srgbClr val="000000"/>
                </a:solidFill>
              </a:rPr>
              <a:t>Let’s Set the Record! </a:t>
            </a:r>
          </a:p>
          <a:p>
            <a:pPr>
              <a:lnSpc>
                <a:spcPct val="90000"/>
              </a:lnSpc>
            </a:pPr>
            <a:endParaRPr lang="en-US" altLang="en-US" sz="900" b="1" dirty="0" smtClean="0">
              <a:solidFill>
                <a:srgbClr val="F7941E"/>
              </a:solidFill>
            </a:endParaRPr>
          </a:p>
          <a:p>
            <a:pPr>
              <a:lnSpc>
                <a:spcPct val="90000"/>
              </a:lnSpc>
              <a:buNone/>
            </a:pPr>
            <a:r>
              <a:rPr lang="en-US" altLang="en-US" sz="2600" dirty="0" smtClean="0"/>
              <a:t>In partnership with Jacqui McCoy and a Shaklee 180</a:t>
            </a:r>
            <a:r>
              <a:rPr lang="en-US" altLang="en-US" sz="2600" baseline="30000" dirty="0" smtClean="0"/>
              <a:t>®</a:t>
            </a:r>
            <a:r>
              <a:rPr lang="en-US" altLang="en-US" sz="2600" dirty="0" smtClean="0"/>
              <a:t> community of field leaders, Shaklee 180</a:t>
            </a:r>
            <a:r>
              <a:rPr lang="en-US" altLang="en-US" sz="2600" baseline="30000" dirty="0" smtClean="0"/>
              <a:t>®</a:t>
            </a:r>
            <a:r>
              <a:rPr lang="en-US" altLang="en-US" sz="2600" dirty="0" smtClean="0"/>
              <a:t> will be launching a Shaklee family effort to set a weight loss record by March 2015</a:t>
            </a:r>
          </a:p>
          <a:p>
            <a:pPr>
              <a:lnSpc>
                <a:spcPct val="90000"/>
              </a:lnSpc>
            </a:pPr>
            <a:endParaRPr lang="en-US" altLang="en-US" sz="1900" b="1" dirty="0" smtClean="0"/>
          </a:p>
          <a:p>
            <a:pPr>
              <a:lnSpc>
                <a:spcPct val="90000"/>
              </a:lnSpc>
              <a:buNone/>
            </a:pPr>
            <a:r>
              <a:rPr lang="en-US" altLang="en-US" b="1" dirty="0" smtClean="0"/>
              <a:t>Join Shaklee to make our family and our world </a:t>
            </a:r>
            <a:r>
              <a:rPr lang="en-US" altLang="en-US" b="1" dirty="0" smtClean="0">
                <a:solidFill>
                  <a:srgbClr val="B15533"/>
                </a:solidFill>
              </a:rPr>
              <a:t>40,000 lbs. </a:t>
            </a:r>
            <a:r>
              <a:rPr lang="en-US" altLang="en-US" b="1" dirty="0" smtClean="0"/>
              <a:t>healthier by March ‘15!!</a:t>
            </a:r>
          </a:p>
          <a:p>
            <a:pPr>
              <a:lnSpc>
                <a:spcPct val="90000"/>
              </a:lnSpc>
              <a:buNone/>
            </a:pPr>
            <a:endParaRPr lang="en-US" altLang="en-US" sz="2400" b="1" dirty="0" smtClean="0"/>
          </a:p>
          <a:p>
            <a:pPr>
              <a:lnSpc>
                <a:spcPct val="90000"/>
              </a:lnSpc>
              <a:buNone/>
            </a:pPr>
            <a:r>
              <a:rPr lang="en-US" altLang="en-US" sz="2400" dirty="0" smtClean="0"/>
              <a:t>This means:</a:t>
            </a:r>
          </a:p>
          <a:p>
            <a:pPr>
              <a:lnSpc>
                <a:spcPct val="90000"/>
              </a:lnSpc>
            </a:pPr>
            <a:r>
              <a:rPr lang="en-US" altLang="en-US" sz="2400" dirty="0" smtClean="0"/>
              <a:t>4,000 new wardrobes</a:t>
            </a:r>
          </a:p>
          <a:p>
            <a:pPr>
              <a:lnSpc>
                <a:spcPct val="90000"/>
              </a:lnSpc>
            </a:pPr>
            <a:r>
              <a:rPr lang="en-US" altLang="en-US" sz="2400" dirty="0" smtClean="0"/>
              <a:t>4,000 new dress sizes</a:t>
            </a:r>
          </a:p>
          <a:p>
            <a:pPr>
              <a:lnSpc>
                <a:spcPct val="90000"/>
              </a:lnSpc>
            </a:pPr>
            <a:r>
              <a:rPr lang="en-US" altLang="en-US" sz="2400" dirty="0" smtClean="0"/>
              <a:t>4,000 brighter smiles…  </a:t>
            </a:r>
            <a:r>
              <a:rPr lang="en-US" altLang="en-US" sz="1500" dirty="0" smtClean="0">
                <a:solidFill>
                  <a:srgbClr val="948A54"/>
                </a:solidFill>
              </a:rPr>
              <a:t>										</a:t>
            </a:r>
            <a:endParaRPr lang="en-US" altLang="en-US" sz="1700" dirty="0" smtClean="0"/>
          </a:p>
          <a:p>
            <a:pPr>
              <a:lnSpc>
                <a:spcPct val="90000"/>
              </a:lnSpc>
              <a:buFont typeface="Arial" pitchFamily="34" charset="0"/>
              <a:buChar char="•"/>
            </a:pPr>
            <a:endParaRPr lang="en-US" altLang="en-US" sz="1500" dirty="0" smtClean="0"/>
          </a:p>
          <a:p>
            <a:pPr>
              <a:lnSpc>
                <a:spcPct val="90000"/>
              </a:lnSpc>
              <a:buFont typeface="Arial" pitchFamily="34" charset="0"/>
              <a:buChar char="•"/>
            </a:pPr>
            <a:endParaRPr lang="en-US" altLang="en-US" sz="1500" dirty="0" smtClean="0"/>
          </a:p>
          <a:p>
            <a:pPr>
              <a:lnSpc>
                <a:spcPct val="90000"/>
              </a:lnSpc>
              <a:buFont typeface="Arial" pitchFamily="34" charset="0"/>
              <a:buChar char="•"/>
            </a:pPr>
            <a:endParaRPr lang="en-US" altLang="en-US" sz="1500" dirty="0" smtClean="0"/>
          </a:p>
        </p:txBody>
      </p:sp>
      <p:pic>
        <p:nvPicPr>
          <p:cNvPr id="40963" name="Picture 4"/>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0" y="4670823"/>
            <a:ext cx="2874963" cy="19035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328225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5867400" cy="792162"/>
          </a:xfrm>
          <a:ln>
            <a:solidFill>
              <a:schemeClr val="tx2">
                <a:lumMod val="60000"/>
                <a:lumOff val="40000"/>
              </a:schemeClr>
            </a:solidFill>
          </a:ln>
        </p:spPr>
        <p:txBody>
          <a:bodyPr/>
          <a:lstStyle/>
          <a:p>
            <a:r>
              <a:rPr lang="en-US" sz="3200" dirty="0" smtClean="0"/>
              <a:t>This is a feeling based business</a:t>
            </a:r>
            <a:endParaRPr lang="en-US" sz="3200" dirty="0"/>
          </a:p>
        </p:txBody>
      </p:sp>
      <p:sp>
        <p:nvSpPr>
          <p:cNvPr id="3" name="Content Placeholder 2"/>
          <p:cNvSpPr>
            <a:spLocks noGrp="1"/>
          </p:cNvSpPr>
          <p:nvPr>
            <p:ph idx="1"/>
          </p:nvPr>
        </p:nvSpPr>
        <p:spPr>
          <a:xfrm>
            <a:off x="3810000" y="1409700"/>
            <a:ext cx="4876800" cy="4038600"/>
          </a:xfrm>
        </p:spPr>
        <p:txBody>
          <a:bodyPr>
            <a:normAutofit/>
          </a:bodyPr>
          <a:lstStyle/>
          <a:p>
            <a:pPr>
              <a:buNone/>
            </a:pPr>
            <a:r>
              <a:rPr lang="en-US" sz="2400" dirty="0" smtClean="0"/>
              <a:t> </a:t>
            </a:r>
          </a:p>
          <a:p>
            <a:r>
              <a:rPr lang="en-US" sz="2400" dirty="0" smtClean="0"/>
              <a:t> Get out of thinking (keeps us safe—look through every angle) spot to feeling spot.  </a:t>
            </a:r>
          </a:p>
          <a:p>
            <a:r>
              <a:rPr lang="en-US" sz="2400" dirty="0" smtClean="0"/>
              <a:t>Simon </a:t>
            </a:r>
            <a:r>
              <a:rPr lang="en-US" sz="2400" dirty="0" err="1" smtClean="0"/>
              <a:t>Sinek</a:t>
            </a:r>
            <a:r>
              <a:rPr lang="en-US" sz="2400" dirty="0" smtClean="0"/>
              <a:t>:  “We make decisions in the feeling space.”</a:t>
            </a:r>
          </a:p>
          <a:p>
            <a:r>
              <a:rPr lang="en-US" sz="2400" dirty="0" smtClean="0"/>
              <a:t>People don’t buy what you sell.  They buy how you feel about something… and why you sell it.</a:t>
            </a:r>
          </a:p>
          <a:p>
            <a:endParaRPr lang="en-US" sz="2400" dirty="0"/>
          </a:p>
        </p:txBody>
      </p:sp>
      <p:pic>
        <p:nvPicPr>
          <p:cNvPr id="25602" name="Picture 2" descr="Simon Sinek -Start with Why"/>
          <p:cNvPicPr>
            <a:picLocks noChangeAspect="1" noChangeArrowheads="1"/>
          </p:cNvPicPr>
          <p:nvPr/>
        </p:nvPicPr>
        <p:blipFill>
          <a:blip r:embed="rId2" cstate="print"/>
          <a:srcRect/>
          <a:stretch>
            <a:fillRect/>
          </a:stretch>
        </p:blipFill>
        <p:spPr bwMode="auto">
          <a:xfrm>
            <a:off x="381000" y="1905000"/>
            <a:ext cx="3352800" cy="4267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ctrTitle"/>
          </p:nvPr>
        </p:nvSpPr>
        <p:spPr>
          <a:xfrm>
            <a:off x="457200" y="4267200"/>
            <a:ext cx="8382000" cy="1470025"/>
          </a:xfrm>
        </p:spPr>
        <p:txBody>
          <a:bodyPr/>
          <a:lstStyle/>
          <a:p>
            <a:r>
              <a:rPr lang="en-US" dirty="0" smtClean="0"/>
              <a:t>The Phases of Your Shaklee Journey</a:t>
            </a:r>
          </a:p>
        </p:txBody>
      </p:sp>
      <p:pic>
        <p:nvPicPr>
          <p:cNvPr id="14340" name="Picture 2"/>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4341" name="Picture 4" descr="http://ts4.mm.bing.net/th?id=H.4692858321371239&amp;pid=15.1"/>
          <p:cNvPicPr>
            <a:picLocks noChangeAspect="1" noChangeArrowheads="1"/>
          </p:cNvPicPr>
          <p:nvPr/>
        </p:nvPicPr>
        <p:blipFill>
          <a:blip r:embed="rId3" cstate="print"/>
          <a:srcRect/>
          <a:stretch>
            <a:fillRect/>
          </a:stretch>
        </p:blipFill>
        <p:spPr bwMode="auto">
          <a:xfrm>
            <a:off x="1371600" y="228600"/>
            <a:ext cx="6400800" cy="43434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descr="http://ts4.mm.bing.net/th?id=H.5063849020622199&amp;pid=15.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6386" name="Title 1"/>
          <p:cNvSpPr>
            <a:spLocks noGrp="1"/>
          </p:cNvSpPr>
          <p:nvPr>
            <p:ph type="title"/>
          </p:nvPr>
        </p:nvSpPr>
        <p:spPr>
          <a:xfrm>
            <a:off x="990600" y="228600"/>
            <a:ext cx="7162800" cy="762000"/>
          </a:xfrm>
          <a:solidFill>
            <a:schemeClr val="bg1"/>
          </a:solidFill>
          <a:ln>
            <a:solidFill>
              <a:schemeClr val="tx2">
                <a:lumMod val="50000"/>
              </a:schemeClr>
            </a:solidFill>
          </a:ln>
        </p:spPr>
        <p:txBody>
          <a:bodyPr/>
          <a:lstStyle/>
          <a:p>
            <a:pPr>
              <a:defRPr/>
            </a:pPr>
            <a:r>
              <a:rPr lang="en-US" sz="3600" dirty="0" smtClean="0"/>
              <a:t>Every Venture in Life Is a Journey</a:t>
            </a:r>
          </a:p>
        </p:txBody>
      </p:sp>
      <p:sp>
        <p:nvSpPr>
          <p:cNvPr id="16388" name="TextBox 3"/>
          <p:cNvSpPr txBox="1">
            <a:spLocks noChangeArrowheads="1"/>
          </p:cNvSpPr>
          <p:nvPr/>
        </p:nvSpPr>
        <p:spPr bwMode="auto">
          <a:xfrm>
            <a:off x="1143000" y="1143000"/>
            <a:ext cx="6858000" cy="584200"/>
          </a:xfrm>
          <a:prstGeom prst="rect">
            <a:avLst/>
          </a:prstGeom>
          <a:solidFill>
            <a:schemeClr val="bg1"/>
          </a:solidFill>
          <a:ln w="9525">
            <a:solidFill>
              <a:schemeClr val="tx2">
                <a:lumMod val="75000"/>
              </a:schemeClr>
            </a:solidFill>
            <a:miter lim="800000"/>
            <a:headEnd/>
            <a:tailEnd/>
          </a:ln>
        </p:spPr>
        <p:txBody>
          <a:bodyPr wrap="square">
            <a:spAutoFit/>
          </a:bodyPr>
          <a:lstStyle/>
          <a:p>
            <a:pPr>
              <a:defRPr/>
            </a:pPr>
            <a:r>
              <a:rPr lang="en-US" sz="3200" dirty="0"/>
              <a:t>Building a Shaklee Business is a Journey</a:t>
            </a:r>
          </a:p>
        </p:txBody>
      </p:sp>
      <p:sp>
        <p:nvSpPr>
          <p:cNvPr id="18435" name="Content Placeholder 2"/>
          <p:cNvSpPr>
            <a:spLocks noGrp="1"/>
          </p:cNvSpPr>
          <p:nvPr>
            <p:ph idx="1"/>
          </p:nvPr>
        </p:nvSpPr>
        <p:spPr>
          <a:xfrm>
            <a:off x="609600" y="2514600"/>
            <a:ext cx="7924800" cy="3962400"/>
          </a:xfrm>
          <a:solidFill>
            <a:schemeClr val="bg1"/>
          </a:solidFill>
        </p:spPr>
        <p:txBody>
          <a:bodyPr/>
          <a:lstStyle/>
          <a:p>
            <a:pPr>
              <a:defRPr/>
            </a:pPr>
            <a:r>
              <a:rPr lang="en-US" sz="2400" dirty="0" smtClean="0"/>
              <a:t>All journeys have phases that are measurable &amp; predictable</a:t>
            </a:r>
          </a:p>
          <a:p>
            <a:pPr>
              <a:defRPr/>
            </a:pPr>
            <a:r>
              <a:rPr lang="en-US" sz="2400" dirty="0" smtClean="0"/>
              <a:t>Each phase of your journey is distinguished by feelings</a:t>
            </a:r>
          </a:p>
          <a:p>
            <a:pPr>
              <a:defRPr/>
            </a:pPr>
            <a:r>
              <a:rPr lang="en-US" sz="2400" dirty="0" smtClean="0"/>
              <a:t>Understanding the phases helps us:</a:t>
            </a:r>
          </a:p>
          <a:p>
            <a:pPr lvl="1">
              <a:buFont typeface="Arial" charset="0"/>
              <a:buNone/>
              <a:defRPr/>
            </a:pPr>
            <a:r>
              <a:rPr lang="en-US" sz="2400" dirty="0" smtClean="0"/>
              <a:t> 1. identify where we are in our business</a:t>
            </a:r>
          </a:p>
          <a:p>
            <a:pPr lvl="1">
              <a:buFont typeface="Arial" charset="0"/>
              <a:buNone/>
              <a:defRPr/>
            </a:pPr>
            <a:r>
              <a:rPr lang="en-US" sz="2400" dirty="0" smtClean="0"/>
              <a:t> 2. how to progress to the next phase</a:t>
            </a:r>
          </a:p>
          <a:p>
            <a:pPr marL="50800" lvl="1" indent="119063">
              <a:buFont typeface="Arial" pitchFamily="34" charset="0"/>
              <a:buChar char="•"/>
              <a:defRPr/>
            </a:pPr>
            <a:r>
              <a:rPr lang="en-US" sz="2400" dirty="0" smtClean="0"/>
              <a:t>  To progress simply requires a willingness to learn</a:t>
            </a:r>
          </a:p>
          <a:p>
            <a:pPr marL="50800" lvl="1" indent="119063">
              <a:buFont typeface="Arial" pitchFamily="34" charset="0"/>
              <a:buChar char="•"/>
              <a:defRPr/>
            </a:pPr>
            <a:r>
              <a:rPr lang="en-US" sz="2400" dirty="0" smtClean="0"/>
              <a:t>  Whatever stage you are in – you are not alone. </a:t>
            </a:r>
          </a:p>
          <a:p>
            <a:pPr marL="50800" lvl="1" indent="119063">
              <a:buFont typeface="Arial" charset="0"/>
              <a:buNone/>
              <a:defRPr/>
            </a:pPr>
            <a:r>
              <a:rPr lang="en-US" sz="2400" b="1" dirty="0" smtClean="0"/>
              <a:t>All senior leaders have been there…and got through it. 			You will , too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8">
                                            <p:bg/>
                                          </p:spTgt>
                                        </p:tgtEl>
                                        <p:attrNameLst>
                                          <p:attrName>style.visibility</p:attrName>
                                        </p:attrNameLst>
                                      </p:cBhvr>
                                      <p:to>
                                        <p:strVal val="visible"/>
                                      </p:to>
                                    </p:set>
                                    <p:animEffect transition="in" filter="fade">
                                      <p:cBhvr>
                                        <p:cTn id="7" dur="2000"/>
                                        <p:tgtEl>
                                          <p:spTgt spid="1638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388">
                                            <p:txEl>
                                              <p:pRg st="0" end="0"/>
                                            </p:txEl>
                                          </p:spTgt>
                                        </p:tgtEl>
                                        <p:attrNameLst>
                                          <p:attrName>style.visibility</p:attrName>
                                        </p:attrNameLst>
                                      </p:cBhvr>
                                      <p:to>
                                        <p:strVal val="visible"/>
                                      </p:to>
                                    </p:set>
                                    <p:animEffect transition="in" filter="fade">
                                      <p:cBhvr>
                                        <p:cTn id="10" dur="2000"/>
                                        <p:tgtEl>
                                          <p:spTgt spid="16388">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435">
                                            <p:bg/>
                                          </p:spTgt>
                                        </p:tgtEl>
                                        <p:attrNameLst>
                                          <p:attrName>style.visibility</p:attrName>
                                        </p:attrNameLst>
                                      </p:cBhvr>
                                      <p:to>
                                        <p:strVal val="visible"/>
                                      </p:to>
                                    </p:set>
                                    <p:animEffect transition="in" filter="fade">
                                      <p:cBhvr>
                                        <p:cTn id="15" dur="2000"/>
                                        <p:tgtEl>
                                          <p:spTgt spid="1843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435">
                                            <p:txEl>
                                              <p:pRg st="0" end="0"/>
                                            </p:txEl>
                                          </p:spTgt>
                                        </p:tgtEl>
                                        <p:attrNameLst>
                                          <p:attrName>style.visibility</p:attrName>
                                        </p:attrNameLst>
                                      </p:cBhvr>
                                      <p:to>
                                        <p:strVal val="visible"/>
                                      </p:to>
                                    </p:set>
                                    <p:animEffect transition="in" filter="fade">
                                      <p:cBhvr>
                                        <p:cTn id="18" dur="2000"/>
                                        <p:tgtEl>
                                          <p:spTgt spid="1843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435">
                                            <p:txEl>
                                              <p:pRg st="1" end="1"/>
                                            </p:txEl>
                                          </p:spTgt>
                                        </p:tgtEl>
                                        <p:attrNameLst>
                                          <p:attrName>style.visibility</p:attrName>
                                        </p:attrNameLst>
                                      </p:cBhvr>
                                      <p:to>
                                        <p:strVal val="visible"/>
                                      </p:to>
                                    </p:set>
                                    <p:animEffect transition="in" filter="fade">
                                      <p:cBhvr>
                                        <p:cTn id="21" dur="2000"/>
                                        <p:tgtEl>
                                          <p:spTgt spid="1843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435">
                                            <p:txEl>
                                              <p:pRg st="2" end="2"/>
                                            </p:txEl>
                                          </p:spTgt>
                                        </p:tgtEl>
                                        <p:attrNameLst>
                                          <p:attrName>style.visibility</p:attrName>
                                        </p:attrNameLst>
                                      </p:cBhvr>
                                      <p:to>
                                        <p:strVal val="visible"/>
                                      </p:to>
                                    </p:set>
                                    <p:animEffect transition="in" filter="fade">
                                      <p:cBhvr>
                                        <p:cTn id="24" dur="2000"/>
                                        <p:tgtEl>
                                          <p:spTgt spid="1843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Effect transition="in" filter="fade">
                                      <p:cBhvr>
                                        <p:cTn id="27" dur="2000"/>
                                        <p:tgtEl>
                                          <p:spTgt spid="1843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8435">
                                            <p:txEl>
                                              <p:pRg st="4" end="4"/>
                                            </p:txEl>
                                          </p:spTgt>
                                        </p:tgtEl>
                                        <p:attrNameLst>
                                          <p:attrName>style.visibility</p:attrName>
                                        </p:attrNameLst>
                                      </p:cBhvr>
                                      <p:to>
                                        <p:strVal val="visible"/>
                                      </p:to>
                                    </p:set>
                                    <p:animEffect transition="in" filter="fade">
                                      <p:cBhvr>
                                        <p:cTn id="30" dur="2000"/>
                                        <p:tgtEl>
                                          <p:spTgt spid="1843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435">
                                            <p:txEl>
                                              <p:pRg st="5" end="5"/>
                                            </p:txEl>
                                          </p:spTgt>
                                        </p:tgtEl>
                                        <p:attrNameLst>
                                          <p:attrName>style.visibility</p:attrName>
                                        </p:attrNameLst>
                                      </p:cBhvr>
                                      <p:to>
                                        <p:strVal val="visible"/>
                                      </p:to>
                                    </p:set>
                                    <p:animEffect transition="in" filter="fade">
                                      <p:cBhvr>
                                        <p:cTn id="33" dur="2000"/>
                                        <p:tgtEl>
                                          <p:spTgt spid="1843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435">
                                            <p:txEl>
                                              <p:pRg st="6" end="6"/>
                                            </p:txEl>
                                          </p:spTgt>
                                        </p:tgtEl>
                                        <p:attrNameLst>
                                          <p:attrName>style.visibility</p:attrName>
                                        </p:attrNameLst>
                                      </p:cBhvr>
                                      <p:to>
                                        <p:strVal val="visible"/>
                                      </p:to>
                                    </p:set>
                                    <p:animEffect transition="in" filter="fade">
                                      <p:cBhvr>
                                        <p:cTn id="36" dur="2000"/>
                                        <p:tgtEl>
                                          <p:spTgt spid="18435">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435">
                                            <p:txEl>
                                              <p:pRg st="7" end="7"/>
                                            </p:txEl>
                                          </p:spTgt>
                                        </p:tgtEl>
                                        <p:attrNameLst>
                                          <p:attrName>style.visibility</p:attrName>
                                        </p:attrNameLst>
                                      </p:cBhvr>
                                      <p:to>
                                        <p:strVal val="visible"/>
                                      </p:to>
                                    </p:set>
                                    <p:animEffect transition="in" filter="fade">
                                      <p:cBhvr>
                                        <p:cTn id="39" dur="2000"/>
                                        <p:tgtEl>
                                          <p:spTgt spid="1843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allAtOnce" animBg="1"/>
      <p:bldP spid="18435" grpId="0" build="allAtOnce"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clipartpanda.com/nephew-clipart-draft_lens11500381module168212057photo_1374164844--Aa-a.png"/>
          <p:cNvPicPr>
            <a:picLocks noChangeAspect="1" noChangeArrowheads="1"/>
          </p:cNvPicPr>
          <p:nvPr/>
        </p:nvPicPr>
        <p:blipFill>
          <a:blip r:embed="rId2" cstate="print"/>
          <a:srcRect/>
          <a:stretch>
            <a:fillRect/>
          </a:stretch>
        </p:blipFill>
        <p:spPr bwMode="auto">
          <a:xfrm>
            <a:off x="2209800" y="4419600"/>
            <a:ext cx="1600200" cy="1600200"/>
          </a:xfrm>
          <a:prstGeom prst="rect">
            <a:avLst/>
          </a:prstGeom>
          <a:noFill/>
        </p:spPr>
      </p:pic>
      <p:sp>
        <p:nvSpPr>
          <p:cNvPr id="2" name="Title 1"/>
          <p:cNvSpPr>
            <a:spLocks noGrp="1"/>
          </p:cNvSpPr>
          <p:nvPr>
            <p:ph type="title"/>
          </p:nvPr>
        </p:nvSpPr>
        <p:spPr>
          <a:xfrm>
            <a:off x="457200" y="274638"/>
            <a:ext cx="5638800" cy="715962"/>
          </a:xfrm>
          <a:ln>
            <a:solidFill>
              <a:schemeClr val="tx2">
                <a:lumMod val="60000"/>
                <a:lumOff val="40000"/>
              </a:schemeClr>
            </a:solidFill>
          </a:ln>
        </p:spPr>
        <p:txBody>
          <a:bodyPr>
            <a:normAutofit/>
          </a:bodyPr>
          <a:lstStyle/>
          <a:p>
            <a:r>
              <a:rPr lang="en-US" sz="3200" dirty="0" smtClean="0"/>
              <a:t>Phases of Your Shaklee Journey</a:t>
            </a:r>
            <a:endParaRPr lang="en-US" sz="3200" dirty="0"/>
          </a:p>
        </p:txBody>
      </p:sp>
      <p:sp>
        <p:nvSpPr>
          <p:cNvPr id="3" name="Content Placeholder 2"/>
          <p:cNvSpPr>
            <a:spLocks noGrp="1"/>
          </p:cNvSpPr>
          <p:nvPr>
            <p:ph idx="1"/>
          </p:nvPr>
        </p:nvSpPr>
        <p:spPr>
          <a:xfrm>
            <a:off x="304800" y="6019800"/>
            <a:ext cx="1524000" cy="609600"/>
          </a:xfrm>
          <a:ln>
            <a:solidFill>
              <a:srgbClr val="FF0000"/>
            </a:solidFill>
          </a:ln>
        </p:spPr>
        <p:txBody>
          <a:bodyPr>
            <a:noAutofit/>
          </a:bodyPr>
          <a:lstStyle/>
          <a:p>
            <a:pPr>
              <a:buNone/>
            </a:pPr>
            <a:r>
              <a:rPr lang="en-US" sz="2800" b="1" dirty="0" smtClean="0">
                <a:solidFill>
                  <a:srgbClr val="FF0000"/>
                </a:solidFill>
              </a:rPr>
              <a:t>Start Up</a:t>
            </a:r>
            <a:endParaRPr lang="en-US" sz="2800" b="1" dirty="0">
              <a:solidFill>
                <a:srgbClr val="FF0000"/>
              </a:solidFill>
            </a:endParaRPr>
          </a:p>
        </p:txBody>
      </p:sp>
      <p:sp>
        <p:nvSpPr>
          <p:cNvPr id="4" name="Freeform 3"/>
          <p:cNvSpPr/>
          <p:nvPr/>
        </p:nvSpPr>
        <p:spPr>
          <a:xfrm>
            <a:off x="340129" y="0"/>
            <a:ext cx="8463742" cy="5563985"/>
          </a:xfrm>
          <a:custGeom>
            <a:avLst/>
            <a:gdLst>
              <a:gd name="connsiteX0" fmla="*/ 0 w 8262851"/>
              <a:gd name="connsiteY0" fmla="*/ 5428210 h 5563985"/>
              <a:gd name="connsiteX1" fmla="*/ 1047404 w 8262851"/>
              <a:gd name="connsiteY1" fmla="*/ 4995948 h 5563985"/>
              <a:gd name="connsiteX2" fmla="*/ 2377440 w 8262851"/>
              <a:gd name="connsiteY2" fmla="*/ 4995948 h 5563985"/>
              <a:gd name="connsiteX3" fmla="*/ 482138 w 8262851"/>
              <a:gd name="connsiteY3" fmla="*/ 2917767 h 5563985"/>
              <a:gd name="connsiteX4" fmla="*/ 3341716 w 8262851"/>
              <a:gd name="connsiteY4" fmla="*/ 1820487 h 5563985"/>
              <a:gd name="connsiteX5" fmla="*/ 3175462 w 8262851"/>
              <a:gd name="connsiteY5" fmla="*/ 4680065 h 5563985"/>
              <a:gd name="connsiteX6" fmla="*/ 6134793 w 8262851"/>
              <a:gd name="connsiteY6" fmla="*/ 5062450 h 5563985"/>
              <a:gd name="connsiteX7" fmla="*/ 4422371 w 8262851"/>
              <a:gd name="connsiteY7" fmla="*/ 1670857 h 5563985"/>
              <a:gd name="connsiteX8" fmla="*/ 7248698 w 8262851"/>
              <a:gd name="connsiteY8" fmla="*/ 1936865 h 5563985"/>
              <a:gd name="connsiteX9" fmla="*/ 8113222 w 8262851"/>
              <a:gd name="connsiteY9" fmla="*/ 290945 h 5563985"/>
              <a:gd name="connsiteX10" fmla="*/ 8146473 w 8262851"/>
              <a:gd name="connsiteY10" fmla="*/ 191192 h 5563985"/>
              <a:gd name="connsiteX11" fmla="*/ 8163098 w 8262851"/>
              <a:gd name="connsiteY11" fmla="*/ 257694 h 5563985"/>
              <a:gd name="connsiteX12" fmla="*/ 8146473 w 8262851"/>
              <a:gd name="connsiteY12" fmla="*/ 157941 h 5563985"/>
              <a:gd name="connsiteX13" fmla="*/ 8146473 w 8262851"/>
              <a:gd name="connsiteY13" fmla="*/ 157941 h 5563985"/>
              <a:gd name="connsiteX14" fmla="*/ 8146473 w 8262851"/>
              <a:gd name="connsiteY14" fmla="*/ 157941 h 5563985"/>
              <a:gd name="connsiteX15" fmla="*/ 8196349 w 8262851"/>
              <a:gd name="connsiteY15" fmla="*/ 274319 h 5563985"/>
              <a:gd name="connsiteX16" fmla="*/ 8196349 w 8262851"/>
              <a:gd name="connsiteY16" fmla="*/ 274319 h 5563985"/>
              <a:gd name="connsiteX17" fmla="*/ 8196349 w 8262851"/>
              <a:gd name="connsiteY17" fmla="*/ 274319 h 5563985"/>
              <a:gd name="connsiteX18" fmla="*/ 8146473 w 8262851"/>
              <a:gd name="connsiteY18" fmla="*/ 141316 h 5563985"/>
              <a:gd name="connsiteX19" fmla="*/ 8129847 w 8262851"/>
              <a:gd name="connsiteY19" fmla="*/ 241068 h 5563985"/>
              <a:gd name="connsiteX20" fmla="*/ 8129847 w 8262851"/>
              <a:gd name="connsiteY20" fmla="*/ 241068 h 556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62851" h="5563985">
                <a:moveTo>
                  <a:pt x="0" y="5428210"/>
                </a:moveTo>
                <a:cubicBezTo>
                  <a:pt x="325582" y="5248101"/>
                  <a:pt x="651164" y="5067992"/>
                  <a:pt x="1047404" y="4995948"/>
                </a:cubicBezTo>
                <a:cubicBezTo>
                  <a:pt x="1443644" y="4923904"/>
                  <a:pt x="2471651" y="5342312"/>
                  <a:pt x="2377440" y="4995948"/>
                </a:cubicBezTo>
                <a:cubicBezTo>
                  <a:pt x="2283229" y="4649585"/>
                  <a:pt x="321425" y="3447010"/>
                  <a:pt x="482138" y="2917767"/>
                </a:cubicBezTo>
                <a:cubicBezTo>
                  <a:pt x="642851" y="2388524"/>
                  <a:pt x="2892829" y="1526771"/>
                  <a:pt x="3341716" y="1820487"/>
                </a:cubicBezTo>
                <a:cubicBezTo>
                  <a:pt x="3790603" y="2114203"/>
                  <a:pt x="2709949" y="4139738"/>
                  <a:pt x="3175462" y="4680065"/>
                </a:cubicBezTo>
                <a:cubicBezTo>
                  <a:pt x="3640975" y="5220392"/>
                  <a:pt x="5926975" y="5563985"/>
                  <a:pt x="6134793" y="5062450"/>
                </a:cubicBezTo>
                <a:cubicBezTo>
                  <a:pt x="6342611" y="4560915"/>
                  <a:pt x="4236720" y="2191788"/>
                  <a:pt x="4422371" y="1670857"/>
                </a:cubicBezTo>
                <a:cubicBezTo>
                  <a:pt x="4608022" y="1149926"/>
                  <a:pt x="6633556" y="2166850"/>
                  <a:pt x="7248698" y="1936865"/>
                </a:cubicBezTo>
                <a:cubicBezTo>
                  <a:pt x="7863840" y="1706880"/>
                  <a:pt x="7963593" y="581891"/>
                  <a:pt x="8113222" y="290945"/>
                </a:cubicBezTo>
                <a:cubicBezTo>
                  <a:pt x="8262851" y="0"/>
                  <a:pt x="8138160" y="196734"/>
                  <a:pt x="8146473" y="191192"/>
                </a:cubicBezTo>
                <a:cubicBezTo>
                  <a:pt x="8154786" y="185650"/>
                  <a:pt x="8163098" y="263236"/>
                  <a:pt x="8163098" y="257694"/>
                </a:cubicBezTo>
                <a:cubicBezTo>
                  <a:pt x="8163098" y="252152"/>
                  <a:pt x="8146473" y="157941"/>
                  <a:pt x="8146473" y="157941"/>
                </a:cubicBezTo>
                <a:lnTo>
                  <a:pt x="8146473" y="157941"/>
                </a:lnTo>
                <a:lnTo>
                  <a:pt x="8146473" y="157941"/>
                </a:lnTo>
                <a:lnTo>
                  <a:pt x="8196349" y="274319"/>
                </a:lnTo>
                <a:lnTo>
                  <a:pt x="8196349" y="274319"/>
                </a:lnTo>
                <a:lnTo>
                  <a:pt x="8196349" y="274319"/>
                </a:lnTo>
                <a:cubicBezTo>
                  <a:pt x="8188036" y="252152"/>
                  <a:pt x="8157557" y="146858"/>
                  <a:pt x="8146473" y="141316"/>
                </a:cubicBezTo>
                <a:cubicBezTo>
                  <a:pt x="8135389" y="135774"/>
                  <a:pt x="8129847" y="241068"/>
                  <a:pt x="8129847" y="241068"/>
                </a:cubicBezTo>
                <a:lnTo>
                  <a:pt x="8129847" y="24106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838200" y="1905000"/>
            <a:ext cx="1371600" cy="523220"/>
          </a:xfrm>
          <a:prstGeom prst="rect">
            <a:avLst/>
          </a:prstGeom>
          <a:noFill/>
          <a:ln>
            <a:solidFill>
              <a:srgbClr val="FF0000"/>
            </a:solidFill>
          </a:ln>
        </p:spPr>
        <p:txBody>
          <a:bodyPr wrap="square" rtlCol="0">
            <a:spAutoFit/>
          </a:bodyPr>
          <a:lstStyle/>
          <a:p>
            <a:r>
              <a:rPr lang="en-US" sz="2800" b="1" dirty="0" smtClean="0">
                <a:solidFill>
                  <a:srgbClr val="FF0000"/>
                </a:solidFill>
              </a:rPr>
              <a:t>Growth</a:t>
            </a:r>
            <a:endParaRPr lang="en-US" sz="2800" b="1" dirty="0">
              <a:solidFill>
                <a:srgbClr val="FF0000"/>
              </a:solidFill>
            </a:endParaRPr>
          </a:p>
        </p:txBody>
      </p:sp>
      <p:sp>
        <p:nvSpPr>
          <p:cNvPr id="6" name="TextBox 5"/>
          <p:cNvSpPr txBox="1"/>
          <p:nvPr/>
        </p:nvSpPr>
        <p:spPr>
          <a:xfrm>
            <a:off x="6858000" y="2133600"/>
            <a:ext cx="1752600" cy="954107"/>
          </a:xfrm>
          <a:prstGeom prst="rect">
            <a:avLst/>
          </a:prstGeom>
          <a:noFill/>
          <a:ln>
            <a:solidFill>
              <a:srgbClr val="FF0000"/>
            </a:solidFill>
          </a:ln>
        </p:spPr>
        <p:txBody>
          <a:bodyPr wrap="square" rtlCol="0">
            <a:spAutoFit/>
          </a:bodyPr>
          <a:lstStyle/>
          <a:p>
            <a:r>
              <a:rPr lang="en-US" sz="2800" b="1" dirty="0" smtClean="0">
                <a:solidFill>
                  <a:srgbClr val="FF0000"/>
                </a:solidFill>
              </a:rPr>
              <a:t>Advanced Growth</a:t>
            </a:r>
            <a:endParaRPr lang="en-US" sz="2800" b="1" dirty="0">
              <a:solidFill>
                <a:srgbClr val="FF0000"/>
              </a:solidFill>
            </a:endParaRPr>
          </a:p>
        </p:txBody>
      </p:sp>
      <p:sp>
        <p:nvSpPr>
          <p:cNvPr id="7" name="TextBox 6"/>
          <p:cNvSpPr txBox="1"/>
          <p:nvPr/>
        </p:nvSpPr>
        <p:spPr>
          <a:xfrm>
            <a:off x="990600" y="3657600"/>
            <a:ext cx="2362200" cy="830997"/>
          </a:xfrm>
          <a:prstGeom prst="rect">
            <a:avLst/>
          </a:prstGeom>
          <a:noFill/>
          <a:ln>
            <a:solidFill>
              <a:schemeClr val="tx2">
                <a:lumMod val="75000"/>
              </a:schemeClr>
            </a:solidFill>
          </a:ln>
        </p:spPr>
        <p:txBody>
          <a:bodyPr wrap="square" rtlCol="0">
            <a:spAutoFit/>
          </a:bodyPr>
          <a:lstStyle/>
          <a:p>
            <a:r>
              <a:rPr lang="en-US" sz="2400" dirty="0" smtClean="0"/>
              <a:t>Skill up</a:t>
            </a:r>
          </a:p>
          <a:p>
            <a:r>
              <a:rPr lang="en-US" sz="2400" dirty="0" smtClean="0"/>
              <a:t>Invest in yourself</a:t>
            </a:r>
            <a:endParaRPr lang="en-US" sz="2400" dirty="0"/>
          </a:p>
        </p:txBody>
      </p:sp>
      <p:sp>
        <p:nvSpPr>
          <p:cNvPr id="8" name="TextBox 7"/>
          <p:cNvSpPr txBox="1"/>
          <p:nvPr/>
        </p:nvSpPr>
        <p:spPr>
          <a:xfrm>
            <a:off x="5029200" y="5410200"/>
            <a:ext cx="1371600" cy="461665"/>
          </a:xfrm>
          <a:prstGeom prst="rect">
            <a:avLst/>
          </a:prstGeom>
          <a:noFill/>
          <a:ln>
            <a:solidFill>
              <a:schemeClr val="tx2">
                <a:lumMod val="60000"/>
                <a:lumOff val="40000"/>
              </a:schemeClr>
            </a:solidFill>
          </a:ln>
        </p:spPr>
        <p:txBody>
          <a:bodyPr wrap="square" rtlCol="0">
            <a:spAutoFit/>
          </a:bodyPr>
          <a:lstStyle/>
          <a:p>
            <a:r>
              <a:rPr lang="en-US" sz="2400" dirty="0" smtClean="0"/>
              <a:t>Anxious </a:t>
            </a:r>
            <a:endParaRPr lang="en-US" sz="2400" dirty="0"/>
          </a:p>
        </p:txBody>
      </p:sp>
      <p:sp>
        <p:nvSpPr>
          <p:cNvPr id="9" name="TextBox 8"/>
          <p:cNvSpPr txBox="1"/>
          <p:nvPr/>
        </p:nvSpPr>
        <p:spPr>
          <a:xfrm>
            <a:off x="533400" y="5410200"/>
            <a:ext cx="1295400" cy="461665"/>
          </a:xfrm>
          <a:prstGeom prst="rect">
            <a:avLst/>
          </a:prstGeom>
          <a:noFill/>
          <a:ln>
            <a:solidFill>
              <a:schemeClr val="tx2">
                <a:lumMod val="60000"/>
                <a:lumOff val="40000"/>
              </a:schemeClr>
            </a:solidFill>
          </a:ln>
        </p:spPr>
        <p:txBody>
          <a:bodyPr wrap="square" rtlCol="0">
            <a:spAutoFit/>
          </a:bodyPr>
          <a:lstStyle/>
          <a:p>
            <a:r>
              <a:rPr lang="en-US" sz="2400" dirty="0" smtClean="0"/>
              <a:t>Excited</a:t>
            </a:r>
            <a:endParaRPr lang="en-US" sz="2400" dirty="0"/>
          </a:p>
        </p:txBody>
      </p:sp>
      <p:sp>
        <p:nvSpPr>
          <p:cNvPr id="1026" name="AutoShape 2"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www.clker.com/cliparts/c/9/7/d/11949851361746689388grounded.svg.med.png"/>
          <p:cNvPicPr>
            <a:picLocks noChangeAspect="1" noChangeArrowheads="1"/>
          </p:cNvPicPr>
          <p:nvPr/>
        </p:nvPicPr>
        <p:blipFill>
          <a:blip r:embed="rId3" cstate="print"/>
          <a:srcRect/>
          <a:stretch>
            <a:fillRect/>
          </a:stretch>
        </p:blipFill>
        <p:spPr bwMode="auto">
          <a:xfrm>
            <a:off x="4876800" y="3810000"/>
            <a:ext cx="1562100" cy="1369442"/>
          </a:xfrm>
          <a:prstGeom prst="rect">
            <a:avLst/>
          </a:prstGeom>
          <a:noFill/>
        </p:spPr>
      </p:pic>
      <p:pic>
        <p:nvPicPr>
          <p:cNvPr id="1034" name="Picture 10" descr="http://thenovelapproach.files.wordpress.com/2014/07/this-way-to-the-fun-clipart-left-1.gif?w=768&amp;h=600&amp;crop=1"/>
          <p:cNvPicPr>
            <a:picLocks noChangeAspect="1" noChangeArrowheads="1"/>
          </p:cNvPicPr>
          <p:nvPr/>
        </p:nvPicPr>
        <p:blipFill>
          <a:blip r:embed="rId4" cstate="print"/>
          <a:srcRect/>
          <a:stretch>
            <a:fillRect/>
          </a:stretch>
        </p:blipFill>
        <p:spPr bwMode="auto">
          <a:xfrm>
            <a:off x="6312384" y="533400"/>
            <a:ext cx="1712839" cy="1338262"/>
          </a:xfrm>
          <a:prstGeom prst="rect">
            <a:avLst/>
          </a:prstGeom>
          <a:noFill/>
        </p:spPr>
      </p:pic>
      <p:sp>
        <p:nvSpPr>
          <p:cNvPr id="16" name="Rectangle 15"/>
          <p:cNvSpPr/>
          <p:nvPr/>
        </p:nvSpPr>
        <p:spPr>
          <a:xfrm>
            <a:off x="6200374" y="3228945"/>
            <a:ext cx="2943626" cy="400110"/>
          </a:xfrm>
          <a:prstGeom prst="rect">
            <a:avLst/>
          </a:prstGeom>
        </p:spPr>
        <p:txBody>
          <a:bodyPr wrap="none">
            <a:spAutoFit/>
          </a:bodyPr>
          <a:lstStyle/>
          <a:p>
            <a:r>
              <a:rPr lang="en-US" sz="2000" dirty="0" smtClean="0"/>
              <a:t>2% go to advanced growth</a:t>
            </a:r>
            <a:endParaRPr lang="en-US" sz="2000" dirty="0"/>
          </a:p>
        </p:txBody>
      </p:sp>
      <p:sp>
        <p:nvSpPr>
          <p:cNvPr id="18433" name="Rectangle 1"/>
          <p:cNvSpPr>
            <a:spLocks noChangeArrowheads="1"/>
          </p:cNvSpPr>
          <p:nvPr/>
        </p:nvSpPr>
        <p:spPr bwMode="auto">
          <a:xfrm>
            <a:off x="1295400" y="2560023"/>
            <a:ext cx="1752600" cy="461665"/>
          </a:xfrm>
          <a:prstGeom prst="rect">
            <a:avLst/>
          </a:prstGeom>
          <a:noFill/>
          <a:ln w="9525">
            <a:solidFill>
              <a:schemeClr val="tx2">
                <a:lumMod val="60000"/>
                <a:lumOff val="4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effectLst/>
                <a:latin typeface="Arial" pitchFamily="34" charset="0"/>
                <a:cs typeface="Arial" pitchFamily="34" charset="0"/>
              </a:rPr>
              <a:t>Confidence</a:t>
            </a:r>
          </a:p>
        </p:txBody>
      </p:sp>
      <p:sp>
        <p:nvSpPr>
          <p:cNvPr id="18" name="Rectangle 17"/>
          <p:cNvSpPr/>
          <p:nvPr/>
        </p:nvSpPr>
        <p:spPr>
          <a:xfrm>
            <a:off x="3733800" y="1219200"/>
            <a:ext cx="2286000" cy="1938992"/>
          </a:xfrm>
          <a:prstGeom prst="rect">
            <a:avLst/>
          </a:prstGeom>
          <a:solidFill>
            <a:schemeClr val="bg1"/>
          </a:solidFill>
          <a:ln>
            <a:solidFill>
              <a:schemeClr val="tx2">
                <a:lumMod val="60000"/>
                <a:lumOff val="40000"/>
              </a:schemeClr>
            </a:solidFill>
          </a:ln>
        </p:spPr>
        <p:txBody>
          <a:bodyPr wrap="square">
            <a:spAutoFit/>
          </a:bodyPr>
          <a:lstStyle/>
          <a:p>
            <a:pPr marL="342900" indent="-342900">
              <a:buFontTx/>
              <a:buAutoNum type="arabicPeriod"/>
            </a:pPr>
            <a:r>
              <a:rPr lang="en-US" sz="2400" dirty="0" smtClean="0"/>
              <a:t>Identity</a:t>
            </a:r>
          </a:p>
          <a:p>
            <a:pPr marL="342900" indent="-342900">
              <a:buFontTx/>
              <a:buAutoNum type="arabicPeriod"/>
            </a:pPr>
            <a:r>
              <a:rPr lang="en-US" sz="2400" dirty="0" smtClean="0"/>
              <a:t>Relationships</a:t>
            </a:r>
          </a:p>
          <a:p>
            <a:pPr marL="342900" indent="-342900">
              <a:buFontTx/>
              <a:buAutoNum type="arabicPeriod"/>
            </a:pPr>
            <a:r>
              <a:rPr lang="en-US" sz="2400" dirty="0" smtClean="0"/>
              <a:t>Responsibility</a:t>
            </a:r>
          </a:p>
          <a:p>
            <a:pPr marL="342900" indent="-342900">
              <a:buFontTx/>
              <a:buAutoNum type="arabicPeriod"/>
            </a:pPr>
            <a:r>
              <a:rPr lang="en-US" sz="2400" dirty="0" smtClean="0"/>
              <a:t>Skills</a:t>
            </a:r>
          </a:p>
          <a:p>
            <a:pPr marL="342900" indent="-342900">
              <a:buFontTx/>
              <a:buAutoNum type="arabicPeriod"/>
            </a:pPr>
            <a:r>
              <a:rPr lang="en-US" sz="2400" dirty="0" smtClean="0"/>
              <a:t>Purpose</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3505200" cy="639762"/>
          </a:xfrm>
          <a:ln>
            <a:solidFill>
              <a:srgbClr val="FF0000"/>
            </a:solidFill>
          </a:ln>
        </p:spPr>
        <p:txBody>
          <a:bodyPr>
            <a:normAutofit fontScale="90000"/>
          </a:bodyPr>
          <a:lstStyle/>
          <a:p>
            <a:r>
              <a:rPr lang="en-US" sz="3600" smtClean="0"/>
              <a:t>Start Up Phase</a:t>
            </a:r>
          </a:p>
        </p:txBody>
      </p:sp>
      <p:sp>
        <p:nvSpPr>
          <p:cNvPr id="17411" name="Content Placeholder 2"/>
          <p:cNvSpPr>
            <a:spLocks noGrp="1"/>
          </p:cNvSpPr>
          <p:nvPr>
            <p:ph idx="1"/>
          </p:nvPr>
        </p:nvSpPr>
        <p:spPr>
          <a:xfrm>
            <a:off x="457200" y="914400"/>
            <a:ext cx="8382000" cy="5715000"/>
          </a:xfrm>
        </p:spPr>
        <p:txBody>
          <a:bodyPr>
            <a:normAutofit/>
          </a:bodyPr>
          <a:lstStyle/>
          <a:p>
            <a:pPr>
              <a:buNone/>
            </a:pPr>
            <a:r>
              <a:rPr lang="en-US" sz="2400" b="1" dirty="0" smtClean="0"/>
              <a:t>Day 1 – Excited </a:t>
            </a:r>
            <a:r>
              <a:rPr lang="en-US" sz="2000" dirty="0" smtClean="0"/>
              <a:t>–  you talk to everybody , including people who are poorly qualified,  you will accept anyone as a business partner, you make a few sales, you use &amp; love the products</a:t>
            </a:r>
          </a:p>
          <a:p>
            <a:r>
              <a:rPr lang="en-US" sz="2400" b="1" dirty="0" smtClean="0"/>
              <a:t>Frantic</a:t>
            </a:r>
            <a:r>
              <a:rPr lang="en-US" sz="2400" dirty="0" smtClean="0"/>
              <a:t> </a:t>
            </a:r>
            <a:r>
              <a:rPr lang="en-US" sz="2000" dirty="0" smtClean="0"/>
              <a:t>–in full momentum , lots of activity (appointments, parties, calls )</a:t>
            </a:r>
          </a:p>
          <a:p>
            <a:r>
              <a:rPr lang="en-US" sz="2400" b="1" dirty="0" smtClean="0"/>
              <a:t>Anxious</a:t>
            </a:r>
            <a:r>
              <a:rPr lang="en-US" sz="2400" dirty="0" smtClean="0"/>
              <a:t> –</a:t>
            </a:r>
            <a:r>
              <a:rPr lang="en-US" sz="2000" dirty="0" smtClean="0"/>
              <a:t>Fears creep in</a:t>
            </a:r>
            <a:r>
              <a:rPr lang="en-US" sz="2400" dirty="0" smtClean="0"/>
              <a:t> – </a:t>
            </a:r>
            <a:r>
              <a:rPr lang="en-US" sz="2000" dirty="0" smtClean="0"/>
              <a:t>you miss a Fast Track deadlines, people don’t call back, don’t attend the events and parties you schedule.. </a:t>
            </a:r>
          </a:p>
          <a:p>
            <a:pPr>
              <a:buNone/>
            </a:pPr>
            <a:endParaRPr lang="en-US" sz="2000" dirty="0" smtClean="0"/>
          </a:p>
          <a:p>
            <a:pPr>
              <a:buFont typeface="Arial" charset="0"/>
              <a:buNone/>
            </a:pPr>
            <a:r>
              <a:rPr lang="en-US" sz="2000" dirty="0" smtClean="0"/>
              <a:t>	</a:t>
            </a:r>
            <a:r>
              <a:rPr lang="en-US" sz="2400" b="1" dirty="0" smtClean="0">
                <a:solidFill>
                  <a:srgbClr val="FF0000"/>
                </a:solidFill>
              </a:rPr>
              <a:t>People have 2 choices now… They either quit  or they skill up.</a:t>
            </a:r>
          </a:p>
          <a:p>
            <a:pPr>
              <a:buFont typeface="Arial" charset="0"/>
              <a:buNone/>
            </a:pPr>
            <a:r>
              <a:rPr lang="en-US" sz="2000" dirty="0" smtClean="0"/>
              <a:t> But what we say is …. Congratulations.  You have come this far  and you have experienced  Phase One … Start UP … You are now ready for Phase 2 Growth Phase!</a:t>
            </a:r>
            <a:endParaRPr lang="en-US" sz="2800" b="1" dirty="0" smtClean="0">
              <a:solidFill>
                <a:srgbClr val="FF0000"/>
              </a:solidFill>
            </a:endParaRPr>
          </a:p>
          <a:p>
            <a:r>
              <a:rPr lang="en-US" sz="2400" b="1" dirty="0" smtClean="0"/>
              <a:t>Time to Invest …</a:t>
            </a:r>
            <a:r>
              <a:rPr lang="en-US" sz="2000" dirty="0" smtClean="0"/>
              <a:t>and get some insight --- the process doesn’t have to be painful  </a:t>
            </a:r>
          </a:p>
          <a:p>
            <a:pPr>
              <a:buFont typeface="Arial" charset="0"/>
              <a:buNone/>
            </a:pPr>
            <a:r>
              <a:rPr lang="en-US" sz="2400" dirty="0" smtClean="0"/>
              <a:t>		Time to skill-up. And you will move to		 	</a:t>
            </a:r>
            <a:r>
              <a:rPr lang="en-US" b="1" dirty="0" smtClean="0">
                <a:solidFill>
                  <a:srgbClr val="FF0000"/>
                </a:solidFill>
              </a:rPr>
              <a:t>Comfortable… Confident.. Committed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clipartpanda.com/nephew-clipart-draft_lens11500381module168212057photo_1374164844--Aa-a.png"/>
          <p:cNvPicPr>
            <a:picLocks noChangeAspect="1" noChangeArrowheads="1"/>
          </p:cNvPicPr>
          <p:nvPr/>
        </p:nvPicPr>
        <p:blipFill>
          <a:blip r:embed="rId2" cstate="print"/>
          <a:srcRect/>
          <a:stretch>
            <a:fillRect/>
          </a:stretch>
        </p:blipFill>
        <p:spPr bwMode="auto">
          <a:xfrm>
            <a:off x="2057400" y="4191000"/>
            <a:ext cx="1600200" cy="1600200"/>
          </a:xfrm>
          <a:prstGeom prst="rect">
            <a:avLst/>
          </a:prstGeom>
          <a:noFill/>
        </p:spPr>
      </p:pic>
      <p:sp>
        <p:nvSpPr>
          <p:cNvPr id="2" name="Title 1"/>
          <p:cNvSpPr>
            <a:spLocks noGrp="1"/>
          </p:cNvSpPr>
          <p:nvPr>
            <p:ph type="title"/>
          </p:nvPr>
        </p:nvSpPr>
        <p:spPr>
          <a:xfrm>
            <a:off x="457200" y="274638"/>
            <a:ext cx="5638800" cy="715962"/>
          </a:xfrm>
          <a:ln>
            <a:solidFill>
              <a:schemeClr val="tx2">
                <a:lumMod val="60000"/>
                <a:lumOff val="40000"/>
              </a:schemeClr>
            </a:solidFill>
          </a:ln>
        </p:spPr>
        <p:txBody>
          <a:bodyPr>
            <a:normAutofit/>
          </a:bodyPr>
          <a:lstStyle/>
          <a:p>
            <a:r>
              <a:rPr lang="en-US" sz="3200" dirty="0" smtClean="0"/>
              <a:t>Phases of Your Shaklee Journey</a:t>
            </a:r>
            <a:endParaRPr lang="en-US" sz="3200" dirty="0"/>
          </a:p>
        </p:txBody>
      </p:sp>
      <p:sp>
        <p:nvSpPr>
          <p:cNvPr id="3" name="Content Placeholder 2"/>
          <p:cNvSpPr>
            <a:spLocks noGrp="1"/>
          </p:cNvSpPr>
          <p:nvPr>
            <p:ph idx="1"/>
          </p:nvPr>
        </p:nvSpPr>
        <p:spPr>
          <a:xfrm>
            <a:off x="304800" y="6019800"/>
            <a:ext cx="1524000" cy="609600"/>
          </a:xfrm>
          <a:ln>
            <a:solidFill>
              <a:srgbClr val="FF0000"/>
            </a:solidFill>
          </a:ln>
        </p:spPr>
        <p:txBody>
          <a:bodyPr>
            <a:noAutofit/>
          </a:bodyPr>
          <a:lstStyle/>
          <a:p>
            <a:pPr>
              <a:buNone/>
            </a:pPr>
            <a:r>
              <a:rPr lang="en-US" sz="2800" b="1" dirty="0" smtClean="0">
                <a:solidFill>
                  <a:srgbClr val="FF0000"/>
                </a:solidFill>
              </a:rPr>
              <a:t>Start Up</a:t>
            </a:r>
            <a:endParaRPr lang="en-US" sz="2800" b="1" dirty="0">
              <a:solidFill>
                <a:srgbClr val="FF0000"/>
              </a:solidFill>
            </a:endParaRPr>
          </a:p>
        </p:txBody>
      </p:sp>
      <p:sp>
        <p:nvSpPr>
          <p:cNvPr id="4" name="Freeform 3"/>
          <p:cNvSpPr/>
          <p:nvPr/>
        </p:nvSpPr>
        <p:spPr>
          <a:xfrm>
            <a:off x="340129" y="0"/>
            <a:ext cx="8463742" cy="5563985"/>
          </a:xfrm>
          <a:custGeom>
            <a:avLst/>
            <a:gdLst>
              <a:gd name="connsiteX0" fmla="*/ 0 w 8262851"/>
              <a:gd name="connsiteY0" fmla="*/ 5428210 h 5563985"/>
              <a:gd name="connsiteX1" fmla="*/ 1047404 w 8262851"/>
              <a:gd name="connsiteY1" fmla="*/ 4995948 h 5563985"/>
              <a:gd name="connsiteX2" fmla="*/ 2377440 w 8262851"/>
              <a:gd name="connsiteY2" fmla="*/ 4995948 h 5563985"/>
              <a:gd name="connsiteX3" fmla="*/ 482138 w 8262851"/>
              <a:gd name="connsiteY3" fmla="*/ 2917767 h 5563985"/>
              <a:gd name="connsiteX4" fmla="*/ 3341716 w 8262851"/>
              <a:gd name="connsiteY4" fmla="*/ 1820487 h 5563985"/>
              <a:gd name="connsiteX5" fmla="*/ 3175462 w 8262851"/>
              <a:gd name="connsiteY5" fmla="*/ 4680065 h 5563985"/>
              <a:gd name="connsiteX6" fmla="*/ 6134793 w 8262851"/>
              <a:gd name="connsiteY6" fmla="*/ 5062450 h 5563985"/>
              <a:gd name="connsiteX7" fmla="*/ 4422371 w 8262851"/>
              <a:gd name="connsiteY7" fmla="*/ 1670857 h 5563985"/>
              <a:gd name="connsiteX8" fmla="*/ 7248698 w 8262851"/>
              <a:gd name="connsiteY8" fmla="*/ 1936865 h 5563985"/>
              <a:gd name="connsiteX9" fmla="*/ 8113222 w 8262851"/>
              <a:gd name="connsiteY9" fmla="*/ 290945 h 5563985"/>
              <a:gd name="connsiteX10" fmla="*/ 8146473 w 8262851"/>
              <a:gd name="connsiteY10" fmla="*/ 191192 h 5563985"/>
              <a:gd name="connsiteX11" fmla="*/ 8163098 w 8262851"/>
              <a:gd name="connsiteY11" fmla="*/ 257694 h 5563985"/>
              <a:gd name="connsiteX12" fmla="*/ 8146473 w 8262851"/>
              <a:gd name="connsiteY12" fmla="*/ 157941 h 5563985"/>
              <a:gd name="connsiteX13" fmla="*/ 8146473 w 8262851"/>
              <a:gd name="connsiteY13" fmla="*/ 157941 h 5563985"/>
              <a:gd name="connsiteX14" fmla="*/ 8146473 w 8262851"/>
              <a:gd name="connsiteY14" fmla="*/ 157941 h 5563985"/>
              <a:gd name="connsiteX15" fmla="*/ 8196349 w 8262851"/>
              <a:gd name="connsiteY15" fmla="*/ 274319 h 5563985"/>
              <a:gd name="connsiteX16" fmla="*/ 8196349 w 8262851"/>
              <a:gd name="connsiteY16" fmla="*/ 274319 h 5563985"/>
              <a:gd name="connsiteX17" fmla="*/ 8196349 w 8262851"/>
              <a:gd name="connsiteY17" fmla="*/ 274319 h 5563985"/>
              <a:gd name="connsiteX18" fmla="*/ 8146473 w 8262851"/>
              <a:gd name="connsiteY18" fmla="*/ 141316 h 5563985"/>
              <a:gd name="connsiteX19" fmla="*/ 8129847 w 8262851"/>
              <a:gd name="connsiteY19" fmla="*/ 241068 h 5563985"/>
              <a:gd name="connsiteX20" fmla="*/ 8129847 w 8262851"/>
              <a:gd name="connsiteY20" fmla="*/ 241068 h 556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62851" h="5563985">
                <a:moveTo>
                  <a:pt x="0" y="5428210"/>
                </a:moveTo>
                <a:cubicBezTo>
                  <a:pt x="325582" y="5248101"/>
                  <a:pt x="651164" y="5067992"/>
                  <a:pt x="1047404" y="4995948"/>
                </a:cubicBezTo>
                <a:cubicBezTo>
                  <a:pt x="1443644" y="4923904"/>
                  <a:pt x="2471651" y="5342312"/>
                  <a:pt x="2377440" y="4995948"/>
                </a:cubicBezTo>
                <a:cubicBezTo>
                  <a:pt x="2283229" y="4649585"/>
                  <a:pt x="321425" y="3447010"/>
                  <a:pt x="482138" y="2917767"/>
                </a:cubicBezTo>
                <a:cubicBezTo>
                  <a:pt x="642851" y="2388524"/>
                  <a:pt x="2892829" y="1526771"/>
                  <a:pt x="3341716" y="1820487"/>
                </a:cubicBezTo>
                <a:cubicBezTo>
                  <a:pt x="3790603" y="2114203"/>
                  <a:pt x="2709949" y="4139738"/>
                  <a:pt x="3175462" y="4680065"/>
                </a:cubicBezTo>
                <a:cubicBezTo>
                  <a:pt x="3640975" y="5220392"/>
                  <a:pt x="5926975" y="5563985"/>
                  <a:pt x="6134793" y="5062450"/>
                </a:cubicBezTo>
                <a:cubicBezTo>
                  <a:pt x="6342611" y="4560915"/>
                  <a:pt x="4236720" y="2191788"/>
                  <a:pt x="4422371" y="1670857"/>
                </a:cubicBezTo>
                <a:cubicBezTo>
                  <a:pt x="4608022" y="1149926"/>
                  <a:pt x="6633556" y="2166850"/>
                  <a:pt x="7248698" y="1936865"/>
                </a:cubicBezTo>
                <a:cubicBezTo>
                  <a:pt x="7863840" y="1706880"/>
                  <a:pt x="7963593" y="581891"/>
                  <a:pt x="8113222" y="290945"/>
                </a:cubicBezTo>
                <a:cubicBezTo>
                  <a:pt x="8262851" y="0"/>
                  <a:pt x="8138160" y="196734"/>
                  <a:pt x="8146473" y="191192"/>
                </a:cubicBezTo>
                <a:cubicBezTo>
                  <a:pt x="8154786" y="185650"/>
                  <a:pt x="8163098" y="263236"/>
                  <a:pt x="8163098" y="257694"/>
                </a:cubicBezTo>
                <a:cubicBezTo>
                  <a:pt x="8163098" y="252152"/>
                  <a:pt x="8146473" y="157941"/>
                  <a:pt x="8146473" y="157941"/>
                </a:cubicBezTo>
                <a:lnTo>
                  <a:pt x="8146473" y="157941"/>
                </a:lnTo>
                <a:lnTo>
                  <a:pt x="8146473" y="157941"/>
                </a:lnTo>
                <a:lnTo>
                  <a:pt x="8196349" y="274319"/>
                </a:lnTo>
                <a:lnTo>
                  <a:pt x="8196349" y="274319"/>
                </a:lnTo>
                <a:lnTo>
                  <a:pt x="8196349" y="274319"/>
                </a:lnTo>
                <a:cubicBezTo>
                  <a:pt x="8188036" y="252152"/>
                  <a:pt x="8157557" y="146858"/>
                  <a:pt x="8146473" y="141316"/>
                </a:cubicBezTo>
                <a:cubicBezTo>
                  <a:pt x="8135389" y="135774"/>
                  <a:pt x="8129847" y="241068"/>
                  <a:pt x="8129847" y="241068"/>
                </a:cubicBezTo>
                <a:lnTo>
                  <a:pt x="8129847" y="24106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1219200" y="1447800"/>
            <a:ext cx="1371600" cy="523220"/>
          </a:xfrm>
          <a:prstGeom prst="rect">
            <a:avLst/>
          </a:prstGeom>
          <a:noFill/>
          <a:ln>
            <a:solidFill>
              <a:srgbClr val="FF0000"/>
            </a:solidFill>
          </a:ln>
        </p:spPr>
        <p:txBody>
          <a:bodyPr wrap="square" rtlCol="0">
            <a:spAutoFit/>
          </a:bodyPr>
          <a:lstStyle/>
          <a:p>
            <a:r>
              <a:rPr lang="en-US" sz="2800" b="1" dirty="0" smtClean="0">
                <a:solidFill>
                  <a:srgbClr val="FF0000"/>
                </a:solidFill>
              </a:rPr>
              <a:t>Growth</a:t>
            </a:r>
            <a:endParaRPr lang="en-US" sz="2800" b="1" dirty="0">
              <a:solidFill>
                <a:srgbClr val="FF0000"/>
              </a:solidFill>
            </a:endParaRPr>
          </a:p>
        </p:txBody>
      </p:sp>
      <p:sp>
        <p:nvSpPr>
          <p:cNvPr id="6" name="TextBox 5"/>
          <p:cNvSpPr txBox="1"/>
          <p:nvPr/>
        </p:nvSpPr>
        <p:spPr>
          <a:xfrm>
            <a:off x="6858000" y="2209800"/>
            <a:ext cx="1752600" cy="954107"/>
          </a:xfrm>
          <a:prstGeom prst="rect">
            <a:avLst/>
          </a:prstGeom>
          <a:noFill/>
          <a:ln>
            <a:solidFill>
              <a:srgbClr val="FF0000"/>
            </a:solidFill>
          </a:ln>
        </p:spPr>
        <p:txBody>
          <a:bodyPr wrap="square" rtlCol="0">
            <a:spAutoFit/>
          </a:bodyPr>
          <a:lstStyle/>
          <a:p>
            <a:r>
              <a:rPr lang="en-US" sz="2800" b="1" dirty="0" smtClean="0">
                <a:solidFill>
                  <a:srgbClr val="FF0000"/>
                </a:solidFill>
              </a:rPr>
              <a:t>Advanced Growth</a:t>
            </a:r>
            <a:endParaRPr lang="en-US" sz="2800" b="1" dirty="0">
              <a:solidFill>
                <a:srgbClr val="FF0000"/>
              </a:solidFill>
            </a:endParaRPr>
          </a:p>
        </p:txBody>
      </p:sp>
      <p:sp>
        <p:nvSpPr>
          <p:cNvPr id="7" name="TextBox 6"/>
          <p:cNvSpPr txBox="1"/>
          <p:nvPr/>
        </p:nvSpPr>
        <p:spPr>
          <a:xfrm>
            <a:off x="457200" y="3429000"/>
            <a:ext cx="2362200" cy="830997"/>
          </a:xfrm>
          <a:prstGeom prst="rect">
            <a:avLst/>
          </a:prstGeom>
          <a:noFill/>
          <a:ln>
            <a:solidFill>
              <a:schemeClr val="tx2">
                <a:lumMod val="75000"/>
              </a:schemeClr>
            </a:solidFill>
          </a:ln>
        </p:spPr>
        <p:txBody>
          <a:bodyPr wrap="square" rtlCol="0">
            <a:spAutoFit/>
          </a:bodyPr>
          <a:lstStyle/>
          <a:p>
            <a:r>
              <a:rPr lang="en-US" sz="2400" dirty="0" smtClean="0"/>
              <a:t>Skill up</a:t>
            </a:r>
          </a:p>
          <a:p>
            <a:r>
              <a:rPr lang="en-US" sz="2400" dirty="0" smtClean="0"/>
              <a:t>Invest in yourself</a:t>
            </a:r>
            <a:endParaRPr lang="en-US" sz="2400" dirty="0"/>
          </a:p>
        </p:txBody>
      </p:sp>
      <p:sp>
        <p:nvSpPr>
          <p:cNvPr id="8" name="TextBox 7"/>
          <p:cNvSpPr txBox="1"/>
          <p:nvPr/>
        </p:nvSpPr>
        <p:spPr>
          <a:xfrm>
            <a:off x="5029200" y="5410200"/>
            <a:ext cx="1371600" cy="461665"/>
          </a:xfrm>
          <a:prstGeom prst="rect">
            <a:avLst/>
          </a:prstGeom>
          <a:noFill/>
          <a:ln>
            <a:solidFill>
              <a:schemeClr val="tx2">
                <a:lumMod val="60000"/>
                <a:lumOff val="40000"/>
              </a:schemeClr>
            </a:solidFill>
          </a:ln>
        </p:spPr>
        <p:txBody>
          <a:bodyPr wrap="square" rtlCol="0">
            <a:spAutoFit/>
          </a:bodyPr>
          <a:lstStyle/>
          <a:p>
            <a:r>
              <a:rPr lang="en-US" sz="2400" dirty="0" smtClean="0"/>
              <a:t>Anxious </a:t>
            </a:r>
            <a:endParaRPr lang="en-US" sz="2400" dirty="0"/>
          </a:p>
        </p:txBody>
      </p:sp>
      <p:sp>
        <p:nvSpPr>
          <p:cNvPr id="9" name="TextBox 8"/>
          <p:cNvSpPr txBox="1"/>
          <p:nvPr/>
        </p:nvSpPr>
        <p:spPr>
          <a:xfrm>
            <a:off x="533400" y="5410200"/>
            <a:ext cx="1447800" cy="461665"/>
          </a:xfrm>
          <a:prstGeom prst="rect">
            <a:avLst/>
          </a:prstGeom>
          <a:noFill/>
          <a:ln>
            <a:solidFill>
              <a:schemeClr val="tx2">
                <a:lumMod val="60000"/>
                <a:lumOff val="40000"/>
              </a:schemeClr>
            </a:solidFill>
          </a:ln>
        </p:spPr>
        <p:txBody>
          <a:bodyPr wrap="square" rtlCol="0">
            <a:spAutoFit/>
          </a:bodyPr>
          <a:lstStyle/>
          <a:p>
            <a:r>
              <a:rPr lang="en-US" sz="2400" dirty="0" smtClean="0"/>
              <a:t>   Excited</a:t>
            </a:r>
            <a:endParaRPr lang="en-US" sz="2400" dirty="0"/>
          </a:p>
        </p:txBody>
      </p:sp>
      <p:sp>
        <p:nvSpPr>
          <p:cNvPr id="1026" name="AutoShape 2"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www.clker.com/cliparts/c/9/7/d/11949851361746689388grounded.svg.med.png"/>
          <p:cNvPicPr>
            <a:picLocks noChangeAspect="1" noChangeArrowheads="1"/>
          </p:cNvPicPr>
          <p:nvPr/>
        </p:nvPicPr>
        <p:blipFill>
          <a:blip r:embed="rId3" cstate="print"/>
          <a:srcRect/>
          <a:stretch>
            <a:fillRect/>
          </a:stretch>
        </p:blipFill>
        <p:spPr bwMode="auto">
          <a:xfrm>
            <a:off x="4876800" y="3810000"/>
            <a:ext cx="1562100" cy="1369442"/>
          </a:xfrm>
          <a:prstGeom prst="rect">
            <a:avLst/>
          </a:prstGeom>
          <a:noFill/>
        </p:spPr>
      </p:pic>
      <p:pic>
        <p:nvPicPr>
          <p:cNvPr id="1034" name="Picture 10" descr="http://thenovelapproach.files.wordpress.com/2014/07/this-way-to-the-fun-clipart-left-1.gif?w=768&amp;h=600&amp;crop=1"/>
          <p:cNvPicPr>
            <a:picLocks noChangeAspect="1" noChangeArrowheads="1"/>
          </p:cNvPicPr>
          <p:nvPr/>
        </p:nvPicPr>
        <p:blipFill>
          <a:blip r:embed="rId4" cstate="print"/>
          <a:srcRect/>
          <a:stretch>
            <a:fillRect/>
          </a:stretch>
        </p:blipFill>
        <p:spPr bwMode="auto">
          <a:xfrm>
            <a:off x="6096000" y="533400"/>
            <a:ext cx="1712839" cy="1490662"/>
          </a:xfrm>
          <a:prstGeom prst="rect">
            <a:avLst/>
          </a:prstGeom>
          <a:noFill/>
        </p:spPr>
      </p:pic>
      <p:sp>
        <p:nvSpPr>
          <p:cNvPr id="16" name="Rectangle 15"/>
          <p:cNvSpPr/>
          <p:nvPr/>
        </p:nvSpPr>
        <p:spPr>
          <a:xfrm>
            <a:off x="5943600" y="3228945"/>
            <a:ext cx="2943626" cy="400110"/>
          </a:xfrm>
          <a:prstGeom prst="rect">
            <a:avLst/>
          </a:prstGeom>
        </p:spPr>
        <p:txBody>
          <a:bodyPr wrap="none">
            <a:spAutoFit/>
          </a:bodyPr>
          <a:lstStyle/>
          <a:p>
            <a:r>
              <a:rPr lang="en-US" sz="2000" dirty="0" smtClean="0"/>
              <a:t>2% go to advanced growth</a:t>
            </a:r>
            <a:endParaRPr lang="en-US" sz="2000" dirty="0"/>
          </a:p>
        </p:txBody>
      </p:sp>
      <p:sp>
        <p:nvSpPr>
          <p:cNvPr id="18" name="Rectangle 17"/>
          <p:cNvSpPr/>
          <p:nvPr/>
        </p:nvSpPr>
        <p:spPr>
          <a:xfrm>
            <a:off x="3429000" y="1143000"/>
            <a:ext cx="2286000" cy="1938992"/>
          </a:xfrm>
          <a:prstGeom prst="rect">
            <a:avLst/>
          </a:prstGeom>
          <a:ln>
            <a:solidFill>
              <a:schemeClr val="tx2">
                <a:lumMod val="60000"/>
                <a:lumOff val="40000"/>
              </a:schemeClr>
            </a:solidFill>
          </a:ln>
        </p:spPr>
        <p:txBody>
          <a:bodyPr wrap="square">
            <a:spAutoFit/>
          </a:bodyPr>
          <a:lstStyle/>
          <a:p>
            <a:pPr marL="342900" indent="-342900">
              <a:buFontTx/>
              <a:buAutoNum type="arabicPeriod"/>
            </a:pPr>
            <a:r>
              <a:rPr lang="en-US" sz="2400" dirty="0" smtClean="0"/>
              <a:t>Identity</a:t>
            </a:r>
          </a:p>
          <a:p>
            <a:pPr marL="342900" indent="-342900">
              <a:buFontTx/>
              <a:buAutoNum type="arabicPeriod"/>
            </a:pPr>
            <a:r>
              <a:rPr lang="en-US" sz="2400" dirty="0" smtClean="0"/>
              <a:t>Relationships</a:t>
            </a:r>
          </a:p>
          <a:p>
            <a:pPr marL="342900" indent="-342900">
              <a:buFontTx/>
              <a:buAutoNum type="arabicPeriod"/>
            </a:pPr>
            <a:r>
              <a:rPr lang="en-US" sz="2400" dirty="0" smtClean="0"/>
              <a:t>Responsibility</a:t>
            </a:r>
          </a:p>
          <a:p>
            <a:pPr marL="342900" indent="-342900">
              <a:buFontTx/>
              <a:buAutoNum type="arabicPeriod"/>
            </a:pPr>
            <a:r>
              <a:rPr lang="en-US" sz="2400" dirty="0" smtClean="0"/>
              <a:t>Skills</a:t>
            </a:r>
          </a:p>
          <a:p>
            <a:pPr marL="342900" indent="-342900">
              <a:buFontTx/>
              <a:buAutoNum type="arabicPeriod"/>
            </a:pPr>
            <a:r>
              <a:rPr lang="en-US" sz="2400" dirty="0" smtClean="0"/>
              <a:t>Purpose</a:t>
            </a:r>
            <a:endParaRPr lang="en-US" sz="2400" dirty="0"/>
          </a:p>
        </p:txBody>
      </p:sp>
      <p:sp>
        <p:nvSpPr>
          <p:cNvPr id="19" name="Rectangle 18"/>
          <p:cNvSpPr/>
          <p:nvPr/>
        </p:nvSpPr>
        <p:spPr>
          <a:xfrm>
            <a:off x="6781800" y="4648200"/>
            <a:ext cx="2057400" cy="1569660"/>
          </a:xfrm>
          <a:prstGeom prst="rect">
            <a:avLst/>
          </a:prstGeom>
          <a:ln>
            <a:solidFill>
              <a:srgbClr val="FF0000"/>
            </a:solidFill>
          </a:ln>
        </p:spPr>
        <p:txBody>
          <a:bodyPr wrap="square">
            <a:spAutoFit/>
          </a:bodyPr>
          <a:lstStyle/>
          <a:p>
            <a:r>
              <a:rPr lang="en-US" sz="2400" dirty="0" smtClean="0"/>
              <a:t>Disillusioned </a:t>
            </a:r>
          </a:p>
          <a:p>
            <a:r>
              <a:rPr lang="en-US" sz="2400" dirty="0" smtClean="0"/>
              <a:t>Lost </a:t>
            </a:r>
          </a:p>
          <a:p>
            <a:r>
              <a:rPr lang="en-US" sz="2400" dirty="0" smtClean="0"/>
              <a:t>Energized</a:t>
            </a:r>
          </a:p>
          <a:p>
            <a:r>
              <a:rPr lang="en-US" sz="2400" dirty="0" smtClean="0"/>
              <a:t>Research</a:t>
            </a:r>
            <a:endParaRPr lang="en-US" sz="2400" dirty="0"/>
          </a:p>
        </p:txBody>
      </p:sp>
      <p:sp>
        <p:nvSpPr>
          <p:cNvPr id="20" name="TextBox 19"/>
          <p:cNvSpPr txBox="1"/>
          <p:nvPr/>
        </p:nvSpPr>
        <p:spPr>
          <a:xfrm>
            <a:off x="1295400" y="2209800"/>
            <a:ext cx="1828800" cy="461665"/>
          </a:xfrm>
          <a:prstGeom prst="rect">
            <a:avLst/>
          </a:prstGeom>
          <a:noFill/>
          <a:ln>
            <a:solidFill>
              <a:schemeClr val="tx1"/>
            </a:solidFill>
          </a:ln>
        </p:spPr>
        <p:txBody>
          <a:bodyPr wrap="square" rtlCol="0">
            <a:spAutoFit/>
          </a:bodyPr>
          <a:lstStyle/>
          <a:p>
            <a:r>
              <a:rPr lang="en-US" sz="2400" dirty="0" smtClean="0"/>
              <a:t>Confidence</a:t>
            </a: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90500" y="252413"/>
            <a:ext cx="6134100" cy="762000"/>
          </a:xfrm>
          <a:ln>
            <a:solidFill>
              <a:schemeClr val="tx2">
                <a:lumMod val="75000"/>
              </a:schemeClr>
            </a:solidFill>
          </a:ln>
        </p:spPr>
        <p:txBody>
          <a:bodyPr>
            <a:normAutofit/>
          </a:bodyPr>
          <a:lstStyle/>
          <a:p>
            <a:pPr>
              <a:defRPr/>
            </a:pPr>
            <a:r>
              <a:rPr lang="en-US" sz="3200" dirty="0" smtClean="0"/>
              <a:t>Skilling Up – Investing in Yourself</a:t>
            </a:r>
          </a:p>
        </p:txBody>
      </p:sp>
      <p:sp>
        <p:nvSpPr>
          <p:cNvPr id="19459" name="Content Placeholder 2"/>
          <p:cNvSpPr>
            <a:spLocks noGrp="1"/>
          </p:cNvSpPr>
          <p:nvPr>
            <p:ph idx="1"/>
          </p:nvPr>
        </p:nvSpPr>
        <p:spPr>
          <a:xfrm>
            <a:off x="304800" y="1447800"/>
            <a:ext cx="8610600" cy="4906963"/>
          </a:xfrm>
        </p:spPr>
        <p:txBody>
          <a:bodyPr>
            <a:normAutofit lnSpcReduction="10000"/>
          </a:bodyPr>
          <a:lstStyle/>
          <a:p>
            <a:r>
              <a:rPr lang="en-US" sz="2400" dirty="0" smtClean="0"/>
              <a:t>Time to pause and ask yourself… </a:t>
            </a:r>
            <a:r>
              <a:rPr lang="en-US" sz="2000" dirty="0" smtClean="0"/>
              <a:t> </a:t>
            </a:r>
          </a:p>
          <a:p>
            <a:pPr>
              <a:buFont typeface="Arial" charset="0"/>
              <a:buNone/>
            </a:pPr>
            <a:r>
              <a:rPr lang="en-US" sz="2000" dirty="0" smtClean="0"/>
              <a:t>		-- What do I want my future to look like?</a:t>
            </a:r>
          </a:p>
          <a:p>
            <a:pPr>
              <a:buFont typeface="Arial" charset="0"/>
              <a:buNone/>
            </a:pPr>
            <a:r>
              <a:rPr lang="en-US" sz="2000" dirty="0" smtClean="0"/>
              <a:t>		-- What do I want next year to look like?</a:t>
            </a:r>
          </a:p>
          <a:p>
            <a:pPr>
              <a:buFont typeface="Arial" charset="0"/>
              <a:buNone/>
            </a:pPr>
            <a:r>
              <a:rPr lang="en-US" sz="2000" dirty="0" smtClean="0"/>
              <a:t>		-- What would I like to learn …to get better at?                </a:t>
            </a:r>
          </a:p>
          <a:p>
            <a:pPr>
              <a:buFont typeface="Arial" charset="0"/>
              <a:buNone/>
            </a:pPr>
            <a:endParaRPr lang="en-US" sz="2000" dirty="0" smtClean="0"/>
          </a:p>
          <a:p>
            <a:r>
              <a:rPr lang="en-US" sz="2400" dirty="0" smtClean="0"/>
              <a:t>What is your philosophy regarding investing in yourself?</a:t>
            </a:r>
          </a:p>
          <a:p>
            <a:pPr>
              <a:buFont typeface="Arial" charset="0"/>
              <a:buNone/>
            </a:pPr>
            <a:r>
              <a:rPr lang="en-US" sz="2400" dirty="0" smtClean="0"/>
              <a:t>				--How much are you budgeting in self- 						improvement?</a:t>
            </a:r>
          </a:p>
          <a:p>
            <a:pPr>
              <a:buFont typeface="Arial" charset="0"/>
              <a:buNone/>
            </a:pPr>
            <a:r>
              <a:rPr lang="en-US" sz="2400" dirty="0" smtClean="0"/>
              <a:t>				-- Our trainers told us … the more you invest,  				the more you will grow, the more effective 			you become  and the more money you	</a:t>
            </a:r>
            <a:r>
              <a:rPr lang="en-US" sz="2400" dirty="0" err="1" smtClean="0"/>
              <a:t>you</a:t>
            </a:r>
            <a:r>
              <a:rPr lang="en-US" sz="2400" dirty="0" smtClean="0"/>
              <a:t> will 		you will make.              </a:t>
            </a:r>
          </a:p>
          <a:p>
            <a:pPr>
              <a:buFont typeface="Arial" charset="0"/>
              <a:buNone/>
            </a:pPr>
            <a:r>
              <a:rPr lang="en-US" sz="2400" dirty="0" smtClean="0"/>
              <a:t>								</a:t>
            </a:r>
          </a:p>
          <a:p>
            <a:endParaRPr lang="en-US" sz="2000" dirty="0" smtClean="0"/>
          </a:p>
        </p:txBody>
      </p:sp>
      <p:pic>
        <p:nvPicPr>
          <p:cNvPr id="19460" name="Picture 5" descr="http://ts2.mm.bing.net/th?id=H.4786153601829241&amp;pid=15.1"/>
          <p:cNvPicPr>
            <a:picLocks noChangeAspect="1" noChangeArrowheads="1"/>
          </p:cNvPicPr>
          <p:nvPr/>
        </p:nvPicPr>
        <p:blipFill>
          <a:blip r:embed="rId2" cstate="print"/>
          <a:srcRect/>
          <a:stretch>
            <a:fillRect/>
          </a:stretch>
        </p:blipFill>
        <p:spPr bwMode="auto">
          <a:xfrm>
            <a:off x="6643688" y="228600"/>
            <a:ext cx="2476500" cy="2030413"/>
          </a:xfrm>
          <a:prstGeom prst="rect">
            <a:avLst/>
          </a:prstGeom>
          <a:noFill/>
          <a:ln w="9525">
            <a:noFill/>
            <a:miter lim="800000"/>
            <a:headEnd/>
            <a:tailEnd/>
          </a:ln>
        </p:spPr>
      </p:pic>
      <p:pic>
        <p:nvPicPr>
          <p:cNvPr id="19461" name="Picture 7" descr="http://ts2.mm.bing.net/th?id=H.4775373270222545&amp;pid=15.1"/>
          <p:cNvPicPr>
            <a:picLocks noChangeAspect="1" noChangeArrowheads="1"/>
          </p:cNvPicPr>
          <p:nvPr/>
        </p:nvPicPr>
        <p:blipFill>
          <a:blip r:embed="rId3" cstate="print"/>
          <a:srcRect/>
          <a:stretch>
            <a:fillRect/>
          </a:stretch>
        </p:blipFill>
        <p:spPr bwMode="auto">
          <a:xfrm>
            <a:off x="304800" y="3810000"/>
            <a:ext cx="2295525" cy="2857500"/>
          </a:xfrm>
          <a:prstGeom prst="rect">
            <a:avLst/>
          </a:prstGeom>
          <a:noFill/>
          <a:ln w="9525">
            <a:noFill/>
            <a:miter lim="800000"/>
            <a:headEnd/>
            <a:tailEnd/>
          </a:ln>
        </p:spPr>
      </p:pic>
      <p:sp>
        <p:nvSpPr>
          <p:cNvPr id="19462" name="TextBox 5"/>
          <p:cNvSpPr txBox="1">
            <a:spLocks noChangeArrowheads="1"/>
          </p:cNvSpPr>
          <p:nvPr/>
        </p:nvSpPr>
        <p:spPr bwMode="auto">
          <a:xfrm>
            <a:off x="533400" y="5867400"/>
            <a:ext cx="1752600" cy="738188"/>
          </a:xfrm>
          <a:prstGeom prst="rect">
            <a:avLst/>
          </a:prstGeom>
          <a:solidFill>
            <a:schemeClr val="bg2"/>
          </a:solidFill>
          <a:ln w="9525">
            <a:solidFill>
              <a:schemeClr val="accent1"/>
            </a:solidFill>
            <a:miter lim="800000"/>
            <a:headEnd/>
            <a:tailEnd/>
          </a:ln>
        </p:spPr>
        <p:txBody>
          <a:bodyPr>
            <a:spAutoFit/>
          </a:bodyPr>
          <a:lstStyle/>
          <a:p>
            <a:r>
              <a:rPr lang="en-US" sz="1400"/>
              <a:t>The power of  learning &amp; growing</a:t>
            </a:r>
          </a:p>
          <a:p>
            <a:endParaRPr lang="en-US" sz="1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09600" y="762000"/>
            <a:ext cx="4724400" cy="1477963"/>
          </a:xfrm>
          <a:ln>
            <a:solidFill>
              <a:schemeClr val="tx2">
                <a:lumMod val="60000"/>
                <a:lumOff val="40000"/>
              </a:schemeClr>
            </a:solidFill>
          </a:ln>
        </p:spPr>
        <p:txBody>
          <a:bodyPr>
            <a:normAutofit fontScale="90000"/>
          </a:bodyPr>
          <a:lstStyle/>
          <a:p>
            <a:r>
              <a:rPr lang="en-US" sz="3200" dirty="0" smtClean="0"/>
              <a:t>Where to Invest in Yourself</a:t>
            </a:r>
            <a:br>
              <a:rPr lang="en-US" sz="3200" dirty="0" smtClean="0"/>
            </a:br>
            <a:r>
              <a:rPr lang="en-US" sz="3200" dirty="0" smtClean="0"/>
              <a:t> and Your Business </a:t>
            </a:r>
            <a:br>
              <a:rPr lang="en-US" sz="3200" dirty="0" smtClean="0"/>
            </a:br>
            <a:r>
              <a:rPr lang="en-US" sz="3200" dirty="0" smtClean="0"/>
              <a:t>With Time … and Money  </a:t>
            </a:r>
          </a:p>
        </p:txBody>
      </p:sp>
      <p:sp>
        <p:nvSpPr>
          <p:cNvPr id="20483" name="Content Placeholder 2"/>
          <p:cNvSpPr>
            <a:spLocks noGrp="1"/>
          </p:cNvSpPr>
          <p:nvPr>
            <p:ph idx="1"/>
          </p:nvPr>
        </p:nvSpPr>
        <p:spPr>
          <a:xfrm>
            <a:off x="419100" y="3048000"/>
            <a:ext cx="8305800" cy="3078162"/>
          </a:xfrm>
        </p:spPr>
        <p:txBody>
          <a:bodyPr>
            <a:normAutofit/>
          </a:bodyPr>
          <a:lstStyle/>
          <a:p>
            <a:r>
              <a:rPr lang="en-US" sz="2400" dirty="0" smtClean="0"/>
              <a:t>Shaklee Global Conference ..  Cleveland, Ohio  Aug 12-16, 2015</a:t>
            </a:r>
          </a:p>
          <a:p>
            <a:r>
              <a:rPr lang="en-US" sz="2400" dirty="0" smtClean="0"/>
              <a:t> Future Masters Conference – Ex. Coordinator +      $75</a:t>
            </a:r>
          </a:p>
          <a:p>
            <a:r>
              <a:rPr lang="en-US" sz="2400" dirty="0" smtClean="0"/>
              <a:t>Leadership Trainings</a:t>
            </a:r>
          </a:p>
          <a:p>
            <a:r>
              <a:rPr lang="en-US" sz="2400" dirty="0" smtClean="0"/>
              <a:t>Books  -- John Maxwell books,  Robert </a:t>
            </a:r>
            <a:r>
              <a:rPr lang="en-US" sz="2400" dirty="0" err="1" smtClean="0"/>
              <a:t>Kiyosaki</a:t>
            </a:r>
            <a:r>
              <a:rPr lang="en-US" sz="2400" dirty="0" smtClean="0"/>
              <a:t> </a:t>
            </a:r>
            <a:r>
              <a:rPr lang="en-US" sz="2400" i="1" dirty="0" smtClean="0"/>
              <a:t>The Business School,</a:t>
            </a:r>
            <a:r>
              <a:rPr lang="en-US" sz="2400" dirty="0" smtClean="0"/>
              <a:t>  Stephen Covey</a:t>
            </a:r>
            <a:r>
              <a:rPr lang="en-US" sz="2400" i="1" dirty="0" smtClean="0"/>
              <a:t> Principle-Centered Leadershi</a:t>
            </a:r>
            <a:r>
              <a:rPr lang="en-US" sz="2400" dirty="0" smtClean="0"/>
              <a:t>p</a:t>
            </a:r>
          </a:p>
          <a:p>
            <a:r>
              <a:rPr lang="en-US" sz="2400" dirty="0" smtClean="0"/>
              <a:t>Commit  to stay connected – it is critical – on a weekly basis.					</a:t>
            </a:r>
          </a:p>
        </p:txBody>
      </p:sp>
      <p:pic>
        <p:nvPicPr>
          <p:cNvPr id="20485" name="Picture 5" descr="http://ts1.mm.bing.net/th?id=H.4760847716714600&amp;pid=15.1"/>
          <p:cNvPicPr>
            <a:picLocks noChangeAspect="1" noChangeArrowheads="1"/>
          </p:cNvPicPr>
          <p:nvPr/>
        </p:nvPicPr>
        <p:blipFill>
          <a:blip r:embed="rId2" cstate="print"/>
          <a:srcRect/>
          <a:stretch>
            <a:fillRect/>
          </a:stretch>
        </p:blipFill>
        <p:spPr bwMode="auto">
          <a:xfrm>
            <a:off x="5867400" y="228600"/>
            <a:ext cx="2781300" cy="2667000"/>
          </a:xfrm>
          <a:prstGeom prst="rect">
            <a:avLst/>
          </a:prstGeom>
          <a:noFill/>
          <a:ln>
            <a:solidFill>
              <a:schemeClr val="tx2">
                <a:lumMod val="75000"/>
              </a:schemeClr>
            </a:solid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clipartpanda.com/nephew-clipart-draft_lens11500381module168212057photo_1374164844--Aa-a.png"/>
          <p:cNvPicPr>
            <a:picLocks noChangeAspect="1" noChangeArrowheads="1"/>
          </p:cNvPicPr>
          <p:nvPr/>
        </p:nvPicPr>
        <p:blipFill>
          <a:blip r:embed="rId2" cstate="print"/>
          <a:srcRect/>
          <a:stretch>
            <a:fillRect/>
          </a:stretch>
        </p:blipFill>
        <p:spPr bwMode="auto">
          <a:xfrm>
            <a:off x="1905000" y="4267200"/>
            <a:ext cx="1600200" cy="1600200"/>
          </a:xfrm>
          <a:prstGeom prst="rect">
            <a:avLst/>
          </a:prstGeom>
          <a:noFill/>
        </p:spPr>
      </p:pic>
      <p:sp>
        <p:nvSpPr>
          <p:cNvPr id="2" name="Title 1"/>
          <p:cNvSpPr>
            <a:spLocks noGrp="1"/>
          </p:cNvSpPr>
          <p:nvPr>
            <p:ph type="title"/>
          </p:nvPr>
        </p:nvSpPr>
        <p:spPr>
          <a:xfrm>
            <a:off x="457200" y="274638"/>
            <a:ext cx="5638800" cy="715962"/>
          </a:xfrm>
          <a:ln>
            <a:solidFill>
              <a:schemeClr val="tx2">
                <a:lumMod val="60000"/>
                <a:lumOff val="40000"/>
              </a:schemeClr>
            </a:solidFill>
          </a:ln>
        </p:spPr>
        <p:txBody>
          <a:bodyPr>
            <a:normAutofit/>
          </a:bodyPr>
          <a:lstStyle/>
          <a:p>
            <a:r>
              <a:rPr lang="en-US" sz="3200" dirty="0" smtClean="0"/>
              <a:t>Phases of Your Shaklee Journey</a:t>
            </a:r>
            <a:endParaRPr lang="en-US" sz="3200" dirty="0"/>
          </a:p>
        </p:txBody>
      </p:sp>
      <p:sp>
        <p:nvSpPr>
          <p:cNvPr id="3" name="Content Placeholder 2"/>
          <p:cNvSpPr>
            <a:spLocks noGrp="1"/>
          </p:cNvSpPr>
          <p:nvPr>
            <p:ph idx="1"/>
          </p:nvPr>
        </p:nvSpPr>
        <p:spPr>
          <a:xfrm>
            <a:off x="304800" y="6019800"/>
            <a:ext cx="1524000" cy="609600"/>
          </a:xfrm>
          <a:ln>
            <a:solidFill>
              <a:srgbClr val="FF0000"/>
            </a:solidFill>
          </a:ln>
        </p:spPr>
        <p:txBody>
          <a:bodyPr>
            <a:noAutofit/>
          </a:bodyPr>
          <a:lstStyle/>
          <a:p>
            <a:pPr>
              <a:buNone/>
            </a:pPr>
            <a:r>
              <a:rPr lang="en-US" sz="2800" b="1" dirty="0" smtClean="0">
                <a:solidFill>
                  <a:srgbClr val="FF0000"/>
                </a:solidFill>
              </a:rPr>
              <a:t>Start Up</a:t>
            </a:r>
            <a:endParaRPr lang="en-US" sz="2800" b="1" dirty="0">
              <a:solidFill>
                <a:srgbClr val="FF0000"/>
              </a:solidFill>
            </a:endParaRPr>
          </a:p>
        </p:txBody>
      </p:sp>
      <p:sp>
        <p:nvSpPr>
          <p:cNvPr id="4" name="Freeform 3"/>
          <p:cNvSpPr/>
          <p:nvPr/>
        </p:nvSpPr>
        <p:spPr>
          <a:xfrm>
            <a:off x="340129" y="0"/>
            <a:ext cx="8463742" cy="5563985"/>
          </a:xfrm>
          <a:custGeom>
            <a:avLst/>
            <a:gdLst>
              <a:gd name="connsiteX0" fmla="*/ 0 w 8262851"/>
              <a:gd name="connsiteY0" fmla="*/ 5428210 h 5563985"/>
              <a:gd name="connsiteX1" fmla="*/ 1047404 w 8262851"/>
              <a:gd name="connsiteY1" fmla="*/ 4995948 h 5563985"/>
              <a:gd name="connsiteX2" fmla="*/ 2377440 w 8262851"/>
              <a:gd name="connsiteY2" fmla="*/ 4995948 h 5563985"/>
              <a:gd name="connsiteX3" fmla="*/ 482138 w 8262851"/>
              <a:gd name="connsiteY3" fmla="*/ 2917767 h 5563985"/>
              <a:gd name="connsiteX4" fmla="*/ 3341716 w 8262851"/>
              <a:gd name="connsiteY4" fmla="*/ 1820487 h 5563985"/>
              <a:gd name="connsiteX5" fmla="*/ 3175462 w 8262851"/>
              <a:gd name="connsiteY5" fmla="*/ 4680065 h 5563985"/>
              <a:gd name="connsiteX6" fmla="*/ 6134793 w 8262851"/>
              <a:gd name="connsiteY6" fmla="*/ 5062450 h 5563985"/>
              <a:gd name="connsiteX7" fmla="*/ 4422371 w 8262851"/>
              <a:gd name="connsiteY7" fmla="*/ 1670857 h 5563985"/>
              <a:gd name="connsiteX8" fmla="*/ 7248698 w 8262851"/>
              <a:gd name="connsiteY8" fmla="*/ 1936865 h 5563985"/>
              <a:gd name="connsiteX9" fmla="*/ 8113222 w 8262851"/>
              <a:gd name="connsiteY9" fmla="*/ 290945 h 5563985"/>
              <a:gd name="connsiteX10" fmla="*/ 8146473 w 8262851"/>
              <a:gd name="connsiteY10" fmla="*/ 191192 h 5563985"/>
              <a:gd name="connsiteX11" fmla="*/ 8163098 w 8262851"/>
              <a:gd name="connsiteY11" fmla="*/ 257694 h 5563985"/>
              <a:gd name="connsiteX12" fmla="*/ 8146473 w 8262851"/>
              <a:gd name="connsiteY12" fmla="*/ 157941 h 5563985"/>
              <a:gd name="connsiteX13" fmla="*/ 8146473 w 8262851"/>
              <a:gd name="connsiteY13" fmla="*/ 157941 h 5563985"/>
              <a:gd name="connsiteX14" fmla="*/ 8146473 w 8262851"/>
              <a:gd name="connsiteY14" fmla="*/ 157941 h 5563985"/>
              <a:gd name="connsiteX15" fmla="*/ 8196349 w 8262851"/>
              <a:gd name="connsiteY15" fmla="*/ 274319 h 5563985"/>
              <a:gd name="connsiteX16" fmla="*/ 8196349 w 8262851"/>
              <a:gd name="connsiteY16" fmla="*/ 274319 h 5563985"/>
              <a:gd name="connsiteX17" fmla="*/ 8196349 w 8262851"/>
              <a:gd name="connsiteY17" fmla="*/ 274319 h 5563985"/>
              <a:gd name="connsiteX18" fmla="*/ 8146473 w 8262851"/>
              <a:gd name="connsiteY18" fmla="*/ 141316 h 5563985"/>
              <a:gd name="connsiteX19" fmla="*/ 8129847 w 8262851"/>
              <a:gd name="connsiteY19" fmla="*/ 241068 h 5563985"/>
              <a:gd name="connsiteX20" fmla="*/ 8129847 w 8262851"/>
              <a:gd name="connsiteY20" fmla="*/ 241068 h 556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62851" h="5563985">
                <a:moveTo>
                  <a:pt x="0" y="5428210"/>
                </a:moveTo>
                <a:cubicBezTo>
                  <a:pt x="325582" y="5248101"/>
                  <a:pt x="651164" y="5067992"/>
                  <a:pt x="1047404" y="4995948"/>
                </a:cubicBezTo>
                <a:cubicBezTo>
                  <a:pt x="1443644" y="4923904"/>
                  <a:pt x="2471651" y="5342312"/>
                  <a:pt x="2377440" y="4995948"/>
                </a:cubicBezTo>
                <a:cubicBezTo>
                  <a:pt x="2283229" y="4649585"/>
                  <a:pt x="321425" y="3447010"/>
                  <a:pt x="482138" y="2917767"/>
                </a:cubicBezTo>
                <a:cubicBezTo>
                  <a:pt x="642851" y="2388524"/>
                  <a:pt x="2892829" y="1526771"/>
                  <a:pt x="3341716" y="1820487"/>
                </a:cubicBezTo>
                <a:cubicBezTo>
                  <a:pt x="3790603" y="2114203"/>
                  <a:pt x="2709949" y="4139738"/>
                  <a:pt x="3175462" y="4680065"/>
                </a:cubicBezTo>
                <a:cubicBezTo>
                  <a:pt x="3640975" y="5220392"/>
                  <a:pt x="5926975" y="5563985"/>
                  <a:pt x="6134793" y="5062450"/>
                </a:cubicBezTo>
                <a:cubicBezTo>
                  <a:pt x="6342611" y="4560915"/>
                  <a:pt x="4236720" y="2191788"/>
                  <a:pt x="4422371" y="1670857"/>
                </a:cubicBezTo>
                <a:cubicBezTo>
                  <a:pt x="4608022" y="1149926"/>
                  <a:pt x="6633556" y="2166850"/>
                  <a:pt x="7248698" y="1936865"/>
                </a:cubicBezTo>
                <a:cubicBezTo>
                  <a:pt x="7863840" y="1706880"/>
                  <a:pt x="7963593" y="581891"/>
                  <a:pt x="8113222" y="290945"/>
                </a:cubicBezTo>
                <a:cubicBezTo>
                  <a:pt x="8262851" y="0"/>
                  <a:pt x="8138160" y="196734"/>
                  <a:pt x="8146473" y="191192"/>
                </a:cubicBezTo>
                <a:cubicBezTo>
                  <a:pt x="8154786" y="185650"/>
                  <a:pt x="8163098" y="263236"/>
                  <a:pt x="8163098" y="257694"/>
                </a:cubicBezTo>
                <a:cubicBezTo>
                  <a:pt x="8163098" y="252152"/>
                  <a:pt x="8146473" y="157941"/>
                  <a:pt x="8146473" y="157941"/>
                </a:cubicBezTo>
                <a:lnTo>
                  <a:pt x="8146473" y="157941"/>
                </a:lnTo>
                <a:lnTo>
                  <a:pt x="8146473" y="157941"/>
                </a:lnTo>
                <a:lnTo>
                  <a:pt x="8196349" y="274319"/>
                </a:lnTo>
                <a:lnTo>
                  <a:pt x="8196349" y="274319"/>
                </a:lnTo>
                <a:lnTo>
                  <a:pt x="8196349" y="274319"/>
                </a:lnTo>
                <a:cubicBezTo>
                  <a:pt x="8188036" y="252152"/>
                  <a:pt x="8157557" y="146858"/>
                  <a:pt x="8146473" y="141316"/>
                </a:cubicBezTo>
                <a:cubicBezTo>
                  <a:pt x="8135389" y="135774"/>
                  <a:pt x="8129847" y="241068"/>
                  <a:pt x="8129847" y="241068"/>
                </a:cubicBezTo>
                <a:lnTo>
                  <a:pt x="8129847" y="24106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1295400" y="1600200"/>
            <a:ext cx="1371600" cy="523220"/>
          </a:xfrm>
          <a:prstGeom prst="rect">
            <a:avLst/>
          </a:prstGeom>
          <a:noFill/>
          <a:ln>
            <a:solidFill>
              <a:srgbClr val="FF0000"/>
            </a:solidFill>
          </a:ln>
        </p:spPr>
        <p:txBody>
          <a:bodyPr wrap="square" rtlCol="0">
            <a:spAutoFit/>
          </a:bodyPr>
          <a:lstStyle/>
          <a:p>
            <a:r>
              <a:rPr lang="en-US" sz="2800" b="1" dirty="0" smtClean="0">
                <a:solidFill>
                  <a:srgbClr val="FF0000"/>
                </a:solidFill>
              </a:rPr>
              <a:t>Growth</a:t>
            </a:r>
            <a:endParaRPr lang="en-US" sz="2800" b="1" dirty="0">
              <a:solidFill>
                <a:srgbClr val="FF0000"/>
              </a:solidFill>
            </a:endParaRPr>
          </a:p>
        </p:txBody>
      </p:sp>
      <p:sp>
        <p:nvSpPr>
          <p:cNvPr id="6" name="TextBox 5"/>
          <p:cNvSpPr txBox="1"/>
          <p:nvPr/>
        </p:nvSpPr>
        <p:spPr>
          <a:xfrm>
            <a:off x="6934200" y="2598003"/>
            <a:ext cx="1752600" cy="954107"/>
          </a:xfrm>
          <a:prstGeom prst="rect">
            <a:avLst/>
          </a:prstGeom>
          <a:noFill/>
          <a:ln>
            <a:solidFill>
              <a:srgbClr val="FF0000"/>
            </a:solidFill>
          </a:ln>
        </p:spPr>
        <p:txBody>
          <a:bodyPr wrap="square" rtlCol="0">
            <a:spAutoFit/>
          </a:bodyPr>
          <a:lstStyle/>
          <a:p>
            <a:r>
              <a:rPr lang="en-US" sz="2800" b="1" dirty="0" smtClean="0">
                <a:solidFill>
                  <a:srgbClr val="FF0000"/>
                </a:solidFill>
              </a:rPr>
              <a:t>Advanced Growth</a:t>
            </a:r>
            <a:endParaRPr lang="en-US" sz="2800" b="1" dirty="0">
              <a:solidFill>
                <a:srgbClr val="FF0000"/>
              </a:solidFill>
            </a:endParaRPr>
          </a:p>
        </p:txBody>
      </p:sp>
      <p:sp>
        <p:nvSpPr>
          <p:cNvPr id="7" name="TextBox 6"/>
          <p:cNvSpPr txBox="1"/>
          <p:nvPr/>
        </p:nvSpPr>
        <p:spPr>
          <a:xfrm>
            <a:off x="838200" y="3429000"/>
            <a:ext cx="2362200" cy="830997"/>
          </a:xfrm>
          <a:prstGeom prst="rect">
            <a:avLst/>
          </a:prstGeom>
          <a:noFill/>
          <a:ln>
            <a:solidFill>
              <a:schemeClr val="tx2">
                <a:lumMod val="75000"/>
              </a:schemeClr>
            </a:solidFill>
          </a:ln>
        </p:spPr>
        <p:txBody>
          <a:bodyPr wrap="square" rtlCol="0">
            <a:spAutoFit/>
          </a:bodyPr>
          <a:lstStyle/>
          <a:p>
            <a:r>
              <a:rPr lang="en-US" sz="2400" dirty="0" smtClean="0"/>
              <a:t>Skill up</a:t>
            </a:r>
          </a:p>
          <a:p>
            <a:r>
              <a:rPr lang="en-US" sz="2400" dirty="0" smtClean="0"/>
              <a:t>Invest in yourself</a:t>
            </a:r>
            <a:endParaRPr lang="en-US" sz="2400" dirty="0"/>
          </a:p>
        </p:txBody>
      </p:sp>
      <p:sp>
        <p:nvSpPr>
          <p:cNvPr id="8" name="TextBox 7"/>
          <p:cNvSpPr txBox="1"/>
          <p:nvPr/>
        </p:nvSpPr>
        <p:spPr>
          <a:xfrm>
            <a:off x="5029200" y="5410200"/>
            <a:ext cx="1371600" cy="461665"/>
          </a:xfrm>
          <a:prstGeom prst="rect">
            <a:avLst/>
          </a:prstGeom>
          <a:noFill/>
          <a:ln>
            <a:solidFill>
              <a:schemeClr val="tx2">
                <a:lumMod val="60000"/>
                <a:lumOff val="40000"/>
              </a:schemeClr>
            </a:solidFill>
          </a:ln>
        </p:spPr>
        <p:txBody>
          <a:bodyPr wrap="square" rtlCol="0">
            <a:spAutoFit/>
          </a:bodyPr>
          <a:lstStyle/>
          <a:p>
            <a:r>
              <a:rPr lang="en-US" sz="2400" dirty="0" smtClean="0"/>
              <a:t>Anxious </a:t>
            </a:r>
            <a:endParaRPr lang="en-US" sz="2400" dirty="0"/>
          </a:p>
        </p:txBody>
      </p:sp>
      <p:sp>
        <p:nvSpPr>
          <p:cNvPr id="9" name="TextBox 8"/>
          <p:cNvSpPr txBox="1"/>
          <p:nvPr/>
        </p:nvSpPr>
        <p:spPr>
          <a:xfrm>
            <a:off x="533400" y="5410200"/>
            <a:ext cx="1447800" cy="461665"/>
          </a:xfrm>
          <a:prstGeom prst="rect">
            <a:avLst/>
          </a:prstGeom>
          <a:noFill/>
          <a:ln>
            <a:solidFill>
              <a:schemeClr val="tx2">
                <a:lumMod val="60000"/>
                <a:lumOff val="40000"/>
              </a:schemeClr>
            </a:solidFill>
          </a:ln>
        </p:spPr>
        <p:txBody>
          <a:bodyPr wrap="square" rtlCol="0">
            <a:spAutoFit/>
          </a:bodyPr>
          <a:lstStyle/>
          <a:p>
            <a:r>
              <a:rPr lang="en-US" sz="2400" dirty="0" smtClean="0"/>
              <a:t>   Excited</a:t>
            </a:r>
            <a:endParaRPr lang="en-US" sz="2400" dirty="0"/>
          </a:p>
        </p:txBody>
      </p:sp>
      <p:sp>
        <p:nvSpPr>
          <p:cNvPr id="1026" name="AutoShape 2"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www.clker.com/cliparts/c/9/7/d/11949851361746689388grounded.svg.med.png"/>
          <p:cNvPicPr>
            <a:picLocks noChangeAspect="1" noChangeArrowheads="1"/>
          </p:cNvPicPr>
          <p:nvPr/>
        </p:nvPicPr>
        <p:blipFill>
          <a:blip r:embed="rId3" cstate="print"/>
          <a:srcRect/>
          <a:stretch>
            <a:fillRect/>
          </a:stretch>
        </p:blipFill>
        <p:spPr bwMode="auto">
          <a:xfrm>
            <a:off x="4876800" y="3810000"/>
            <a:ext cx="1562100" cy="1369442"/>
          </a:xfrm>
          <a:prstGeom prst="rect">
            <a:avLst/>
          </a:prstGeom>
          <a:noFill/>
        </p:spPr>
      </p:pic>
      <p:pic>
        <p:nvPicPr>
          <p:cNvPr id="1034" name="Picture 10" descr="http://thenovelapproach.files.wordpress.com/2014/07/this-way-to-the-fun-clipart-left-1.gif?w=768&amp;h=600&amp;crop=1"/>
          <p:cNvPicPr>
            <a:picLocks noChangeAspect="1" noChangeArrowheads="1"/>
          </p:cNvPicPr>
          <p:nvPr/>
        </p:nvPicPr>
        <p:blipFill>
          <a:blip r:embed="rId4" cstate="print"/>
          <a:srcRect/>
          <a:stretch>
            <a:fillRect/>
          </a:stretch>
        </p:blipFill>
        <p:spPr bwMode="auto">
          <a:xfrm>
            <a:off x="6096000" y="533400"/>
            <a:ext cx="1712839" cy="1490662"/>
          </a:xfrm>
          <a:prstGeom prst="rect">
            <a:avLst/>
          </a:prstGeom>
          <a:noFill/>
        </p:spPr>
      </p:pic>
      <p:sp>
        <p:nvSpPr>
          <p:cNvPr id="16" name="Rectangle 15"/>
          <p:cNvSpPr/>
          <p:nvPr/>
        </p:nvSpPr>
        <p:spPr>
          <a:xfrm>
            <a:off x="6200374" y="3657600"/>
            <a:ext cx="2943626" cy="400110"/>
          </a:xfrm>
          <a:prstGeom prst="rect">
            <a:avLst/>
          </a:prstGeom>
        </p:spPr>
        <p:txBody>
          <a:bodyPr wrap="none">
            <a:spAutoFit/>
          </a:bodyPr>
          <a:lstStyle/>
          <a:p>
            <a:r>
              <a:rPr lang="en-US" sz="2000" dirty="0" smtClean="0"/>
              <a:t>2% go to advanced growth</a:t>
            </a:r>
            <a:endParaRPr lang="en-US" sz="2000" dirty="0"/>
          </a:p>
        </p:txBody>
      </p:sp>
      <p:sp>
        <p:nvSpPr>
          <p:cNvPr id="18" name="Rectangle 17"/>
          <p:cNvSpPr/>
          <p:nvPr/>
        </p:nvSpPr>
        <p:spPr>
          <a:xfrm>
            <a:off x="3429000" y="1143000"/>
            <a:ext cx="2286000" cy="1938992"/>
          </a:xfrm>
          <a:prstGeom prst="rect">
            <a:avLst/>
          </a:prstGeom>
          <a:ln>
            <a:solidFill>
              <a:schemeClr val="tx2">
                <a:lumMod val="60000"/>
                <a:lumOff val="40000"/>
              </a:schemeClr>
            </a:solidFill>
          </a:ln>
        </p:spPr>
        <p:txBody>
          <a:bodyPr wrap="square">
            <a:spAutoFit/>
          </a:bodyPr>
          <a:lstStyle/>
          <a:p>
            <a:pPr marL="342900" indent="-342900">
              <a:buFontTx/>
              <a:buAutoNum type="arabicPeriod"/>
            </a:pPr>
            <a:r>
              <a:rPr lang="en-US" sz="2400" dirty="0" smtClean="0"/>
              <a:t>Identity</a:t>
            </a:r>
          </a:p>
          <a:p>
            <a:pPr marL="342900" indent="-342900">
              <a:buFontTx/>
              <a:buAutoNum type="arabicPeriod"/>
            </a:pPr>
            <a:r>
              <a:rPr lang="en-US" sz="2400" dirty="0" smtClean="0"/>
              <a:t>Relationships</a:t>
            </a:r>
          </a:p>
          <a:p>
            <a:pPr marL="342900" indent="-342900">
              <a:buFontTx/>
              <a:buAutoNum type="arabicPeriod"/>
            </a:pPr>
            <a:r>
              <a:rPr lang="en-US" sz="2400" dirty="0" smtClean="0"/>
              <a:t>Responsibility</a:t>
            </a:r>
          </a:p>
          <a:p>
            <a:pPr marL="342900" indent="-342900">
              <a:buFontTx/>
              <a:buAutoNum type="arabicPeriod"/>
            </a:pPr>
            <a:r>
              <a:rPr lang="en-US" sz="2400" dirty="0" smtClean="0"/>
              <a:t>Skills</a:t>
            </a:r>
          </a:p>
          <a:p>
            <a:pPr marL="342900" indent="-342900">
              <a:buFontTx/>
              <a:buAutoNum type="arabicPeriod"/>
            </a:pPr>
            <a:r>
              <a:rPr lang="en-US" sz="2400" dirty="0" smtClean="0"/>
              <a:t>Purpose</a:t>
            </a:r>
            <a:endParaRPr lang="en-US" sz="2400" dirty="0"/>
          </a:p>
        </p:txBody>
      </p:sp>
      <p:sp>
        <p:nvSpPr>
          <p:cNvPr id="19" name="Rectangle 18"/>
          <p:cNvSpPr/>
          <p:nvPr/>
        </p:nvSpPr>
        <p:spPr>
          <a:xfrm>
            <a:off x="6781800" y="4648200"/>
            <a:ext cx="2057400" cy="1569660"/>
          </a:xfrm>
          <a:prstGeom prst="rect">
            <a:avLst/>
          </a:prstGeom>
          <a:ln>
            <a:solidFill>
              <a:srgbClr val="FF0000"/>
            </a:solidFill>
          </a:ln>
        </p:spPr>
        <p:txBody>
          <a:bodyPr wrap="square">
            <a:spAutoFit/>
          </a:bodyPr>
          <a:lstStyle/>
          <a:p>
            <a:r>
              <a:rPr lang="en-US" sz="2400" dirty="0" smtClean="0"/>
              <a:t>Disillusioned </a:t>
            </a:r>
          </a:p>
          <a:p>
            <a:r>
              <a:rPr lang="en-US" sz="2400" dirty="0" smtClean="0"/>
              <a:t>Lost </a:t>
            </a:r>
          </a:p>
          <a:p>
            <a:r>
              <a:rPr lang="en-US" sz="2400" dirty="0" smtClean="0"/>
              <a:t>Energized</a:t>
            </a:r>
          </a:p>
          <a:p>
            <a:r>
              <a:rPr lang="en-US" sz="2400" dirty="0" smtClean="0"/>
              <a:t>Research</a:t>
            </a:r>
            <a:endParaRPr lang="en-US" sz="2400" dirty="0"/>
          </a:p>
        </p:txBody>
      </p:sp>
      <p:sp>
        <p:nvSpPr>
          <p:cNvPr id="20" name="TextBox 19"/>
          <p:cNvSpPr txBox="1"/>
          <p:nvPr/>
        </p:nvSpPr>
        <p:spPr>
          <a:xfrm>
            <a:off x="1447800" y="2514600"/>
            <a:ext cx="1752600" cy="461665"/>
          </a:xfrm>
          <a:prstGeom prst="rect">
            <a:avLst/>
          </a:prstGeom>
          <a:noFill/>
          <a:ln>
            <a:solidFill>
              <a:schemeClr val="tx1"/>
            </a:solidFill>
          </a:ln>
        </p:spPr>
        <p:txBody>
          <a:bodyPr wrap="square" rtlCol="0">
            <a:spAutoFit/>
          </a:bodyPr>
          <a:lstStyle/>
          <a:p>
            <a:r>
              <a:rPr lang="en-US" sz="2400" dirty="0" smtClean="0"/>
              <a:t>confidence</a:t>
            </a: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74638"/>
            <a:ext cx="8382000" cy="1782762"/>
          </a:xfrm>
          <a:ln>
            <a:solidFill>
              <a:srgbClr val="FF0000"/>
            </a:solidFill>
          </a:ln>
        </p:spPr>
        <p:txBody>
          <a:bodyPr/>
          <a:lstStyle/>
          <a:p>
            <a:pPr algn="l"/>
            <a:r>
              <a:rPr lang="en-US" sz="3200" smtClean="0"/>
              <a:t>Phase 2 – Growth Phase—</a:t>
            </a:r>
            <a:br>
              <a:rPr lang="en-US" sz="3200" smtClean="0"/>
            </a:br>
            <a:r>
              <a:rPr lang="en-US" sz="2800" smtClean="0"/>
              <a:t>You have learned how this business works.		     You accept the ups and downs as all part of the process.</a:t>
            </a:r>
          </a:p>
        </p:txBody>
      </p:sp>
      <p:sp>
        <p:nvSpPr>
          <p:cNvPr id="22531" name="Content Placeholder 2"/>
          <p:cNvSpPr>
            <a:spLocks noGrp="1"/>
          </p:cNvSpPr>
          <p:nvPr>
            <p:ph idx="1"/>
          </p:nvPr>
        </p:nvSpPr>
        <p:spPr>
          <a:xfrm>
            <a:off x="381000" y="2286000"/>
            <a:ext cx="8382000" cy="4267200"/>
          </a:xfrm>
        </p:spPr>
        <p:txBody>
          <a:bodyPr>
            <a:normAutofit lnSpcReduction="10000"/>
          </a:bodyPr>
          <a:lstStyle/>
          <a:p>
            <a:pPr>
              <a:buFont typeface="Arial" charset="0"/>
              <a:buNone/>
            </a:pPr>
            <a:r>
              <a:rPr lang="en-US" sz="2400" dirty="0" smtClean="0"/>
              <a:t>You are in </a:t>
            </a:r>
            <a:r>
              <a:rPr lang="en-US" sz="2400" b="1" dirty="0" smtClean="0"/>
              <a:t>Good Times. You are relaxed, confident, comfortable. </a:t>
            </a:r>
            <a:r>
              <a:rPr lang="en-US" sz="2400" dirty="0" smtClean="0"/>
              <a:t> 		You know what to do  .. </a:t>
            </a:r>
          </a:p>
          <a:p>
            <a:pPr>
              <a:buFont typeface="Arial" charset="0"/>
              <a:buNone/>
            </a:pPr>
            <a:r>
              <a:rPr lang="en-US" sz="2400" dirty="0" smtClean="0"/>
              <a:t>	--You set up Shaklee 180 parties, appointments &amp; meetings </a:t>
            </a:r>
          </a:p>
          <a:p>
            <a:pPr>
              <a:buFont typeface="Arial" charset="0"/>
              <a:buNone/>
            </a:pPr>
            <a:r>
              <a:rPr lang="en-US" sz="2400" b="1" dirty="0" smtClean="0"/>
              <a:t>	-- </a:t>
            </a:r>
            <a:r>
              <a:rPr lang="en-US" sz="2400" dirty="0" smtClean="0"/>
              <a:t>You  make phone calls to service your customers to 		create loyalty  and build relationships.</a:t>
            </a:r>
          </a:p>
          <a:p>
            <a:pPr>
              <a:buFont typeface="Arial" charset="0"/>
              <a:buNone/>
            </a:pPr>
            <a:r>
              <a:rPr lang="en-US" sz="2400" b="1" dirty="0" smtClean="0"/>
              <a:t>	-- </a:t>
            </a:r>
            <a:r>
              <a:rPr lang="en-US" sz="2400" dirty="0" smtClean="0"/>
              <a:t>You are selective about whom you approach to join your 	business team .. Identifying people who are well-qualified 	to develop a Shaklee business and love the work as you 	do. .. Who have a strong sense of purpose and reason to  	help others succeed in their health and their income. 						</a:t>
            </a:r>
            <a:endParaRPr lang="en-US" sz="2400" b="1" dirty="0" smtClean="0"/>
          </a:p>
          <a:p>
            <a:endParaRPr lang="en-US" sz="2400" dirty="0" smtClean="0"/>
          </a:p>
        </p:txBody>
      </p:sp>
      <p:pic>
        <p:nvPicPr>
          <p:cNvPr id="22532" name="Picture 5" descr="http://ts2.mm.bing.net/th?id=H.4941451059397373&amp;pid=15.1"/>
          <p:cNvPicPr>
            <a:picLocks noChangeAspect="1" noChangeArrowheads="1"/>
          </p:cNvPicPr>
          <p:nvPr/>
        </p:nvPicPr>
        <p:blipFill>
          <a:blip r:embed="rId2" cstate="print"/>
          <a:srcRect/>
          <a:stretch>
            <a:fillRect/>
          </a:stretch>
        </p:blipFill>
        <p:spPr bwMode="auto">
          <a:xfrm>
            <a:off x="6705600" y="228600"/>
            <a:ext cx="2247900" cy="1143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971800"/>
            <a:ext cx="7924800" cy="3170099"/>
          </a:xfrm>
          <a:prstGeom prst="rect">
            <a:avLst/>
          </a:prstGeom>
        </p:spPr>
        <p:txBody>
          <a:bodyPr wrap="square">
            <a:spAutoFit/>
          </a:bodyPr>
          <a:lstStyle/>
          <a:p>
            <a:r>
              <a:rPr lang="en-US" sz="2000" b="1" dirty="0"/>
              <a:t>Set the Record with Shaklee 180® Support Call</a:t>
            </a:r>
            <a:r>
              <a:rPr lang="en-US" sz="2000" dirty="0"/>
              <a:t> - Join Dr. Jamie </a:t>
            </a:r>
            <a:r>
              <a:rPr lang="en-US" sz="2000" dirty="0" smtClean="0"/>
              <a:t>McManus , </a:t>
            </a:r>
            <a:r>
              <a:rPr lang="en-US" sz="2000" dirty="0"/>
              <a:t>Chair of Medical Affairs, Health Sciences and </a:t>
            </a:r>
            <a:r>
              <a:rPr lang="en-US" sz="2000" dirty="0" smtClean="0"/>
              <a:t>Education or Dr Bruce Daggy, Chief Science Officer, </a:t>
            </a:r>
            <a:r>
              <a:rPr lang="en-US" sz="2000" dirty="0"/>
              <a:t>and special guest speakers, including regular appearances by Jacqui McCoy, for this series of calls January through March. Information and support for Distributors helping others to lose pounds and inches, with business success tips for sharing and building with Shaklee 180. </a:t>
            </a:r>
            <a:r>
              <a:rPr lang="en-US" sz="2000" dirty="0" smtClean="0"/>
              <a:t/>
            </a:r>
            <a:br>
              <a:rPr lang="en-US" sz="2000" dirty="0" smtClean="0"/>
            </a:br>
            <a:r>
              <a:rPr lang="en-US" sz="2000" dirty="0" smtClean="0"/>
              <a:t/>
            </a:r>
            <a:br>
              <a:rPr lang="en-US" sz="2000" dirty="0" smtClean="0"/>
            </a:br>
            <a:r>
              <a:rPr lang="en-US" sz="2000" dirty="0" smtClean="0"/>
              <a:t>Every</a:t>
            </a:r>
            <a:r>
              <a:rPr lang="en-US" sz="2000" dirty="0"/>
              <a:t> Tuesday through 3/24/15. 5:30 pm PT / 8:30 pm ET</a:t>
            </a:r>
            <a:r>
              <a:rPr lang="en-US" sz="2000" dirty="0" smtClean="0"/>
              <a:t>.          		 </a:t>
            </a:r>
            <a:r>
              <a:rPr lang="en-US" sz="2000" dirty="0"/>
              <a:t>Dial </a:t>
            </a:r>
            <a:r>
              <a:rPr lang="en-US" sz="2000" dirty="0">
                <a:hlinkClick r:id="rId2"/>
              </a:rPr>
              <a:t>1-512-225-3211</a:t>
            </a:r>
            <a:r>
              <a:rPr lang="en-US" sz="2000" dirty="0"/>
              <a:t> | 951025# to join the live call.</a:t>
            </a:r>
          </a:p>
        </p:txBody>
      </p:sp>
      <p:sp>
        <p:nvSpPr>
          <p:cNvPr id="5" name="Rectangle 4"/>
          <p:cNvSpPr/>
          <p:nvPr/>
        </p:nvSpPr>
        <p:spPr>
          <a:xfrm>
            <a:off x="2133600" y="685800"/>
            <a:ext cx="6438900" cy="2000548"/>
          </a:xfrm>
          <a:prstGeom prst="rect">
            <a:avLst/>
          </a:prstGeom>
          <a:ln>
            <a:solidFill>
              <a:schemeClr val="accent6">
                <a:lumMod val="75000"/>
              </a:schemeClr>
            </a:solidFill>
          </a:ln>
        </p:spPr>
        <p:txBody>
          <a:bodyPr wrap="square">
            <a:spAutoFit/>
          </a:bodyPr>
          <a:lstStyle/>
          <a:p>
            <a:pPr fontAlgn="base"/>
            <a:r>
              <a:rPr lang="en-US" sz="2800" u="sng" dirty="0"/>
              <a:t>Jacqui Video Diary</a:t>
            </a:r>
          </a:p>
          <a:p>
            <a:pPr fontAlgn="base"/>
            <a:r>
              <a:rPr lang="en-US" sz="2400" dirty="0" smtClean="0"/>
              <a:t>A </a:t>
            </a:r>
            <a:r>
              <a:rPr lang="en-US" sz="2400" dirty="0"/>
              <a:t>series of videos from Jacqui McCoy, Shaklee </a:t>
            </a:r>
            <a:r>
              <a:rPr lang="en-US" sz="2400" dirty="0" smtClean="0"/>
              <a:t>Independent </a:t>
            </a:r>
            <a:r>
              <a:rPr lang="en-US" sz="2400" dirty="0"/>
              <a:t>Distributor, Extreme Weight Loss contestant, and fan of Shaklee 180</a:t>
            </a:r>
            <a:r>
              <a:rPr lang="en-US" sz="2400" baseline="30000" dirty="0"/>
              <a:t>®</a:t>
            </a:r>
            <a:r>
              <a:rPr lang="en-US" sz="2400" dirty="0"/>
              <a:t>.</a:t>
            </a:r>
          </a:p>
          <a:p>
            <a:pPr fontAlgn="base"/>
            <a:r>
              <a:rPr lang="en-US" sz="2400" dirty="0" smtClean="0"/>
              <a:t>               Available on the Member Center</a:t>
            </a:r>
            <a:endParaRPr lang="en-US" sz="2400" dirty="0"/>
          </a:p>
        </p:txBody>
      </p:sp>
      <p:pic>
        <p:nvPicPr>
          <p:cNvPr id="33794" name="Picture 2" descr="Dr Jamie McManus"/>
          <p:cNvPicPr>
            <a:picLocks noChangeAspect="1" noChangeArrowheads="1"/>
          </p:cNvPicPr>
          <p:nvPr/>
        </p:nvPicPr>
        <p:blipFill>
          <a:blip r:embed="rId3" cstate="print"/>
          <a:srcRect/>
          <a:stretch>
            <a:fillRect/>
          </a:stretch>
        </p:blipFill>
        <p:spPr bwMode="auto">
          <a:xfrm>
            <a:off x="7162800" y="5105400"/>
            <a:ext cx="1752600" cy="1502229"/>
          </a:xfrm>
          <a:prstGeom prst="rect">
            <a:avLst/>
          </a:prstGeom>
          <a:noFill/>
        </p:spPr>
      </p:pic>
      <p:pic>
        <p:nvPicPr>
          <p:cNvPr id="33796" name="Picture 4" descr="Jacqui McCoy"/>
          <p:cNvPicPr>
            <a:picLocks noChangeAspect="1" noChangeArrowheads="1"/>
          </p:cNvPicPr>
          <p:nvPr/>
        </p:nvPicPr>
        <p:blipFill>
          <a:blip r:embed="rId4" cstate="print"/>
          <a:srcRect/>
          <a:stretch>
            <a:fillRect/>
          </a:stretch>
        </p:blipFill>
        <p:spPr bwMode="auto">
          <a:xfrm>
            <a:off x="0" y="609600"/>
            <a:ext cx="1714500" cy="1714500"/>
          </a:xfrm>
          <a:prstGeom prst="rect">
            <a:avLst/>
          </a:prstGeom>
          <a:noFill/>
        </p:spPr>
      </p:pic>
    </p:spTree>
    <p:extLst>
      <p:ext uri="{BB962C8B-B14F-4D97-AF65-F5344CB8AC3E}">
        <p14:creationId xmlns:p14="http://schemas.microsoft.com/office/powerpoint/2010/main" xmlns="" val="1805988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5181600" cy="1020762"/>
          </a:xfrm>
        </p:spPr>
        <p:txBody>
          <a:bodyPr/>
          <a:lstStyle/>
          <a:p>
            <a:r>
              <a:rPr lang="en-US" sz="3200" smtClean="0"/>
              <a:t>Growth Phase continued</a:t>
            </a:r>
          </a:p>
        </p:txBody>
      </p:sp>
      <p:sp>
        <p:nvSpPr>
          <p:cNvPr id="23555" name="Content Placeholder 2"/>
          <p:cNvSpPr>
            <a:spLocks noGrp="1"/>
          </p:cNvSpPr>
          <p:nvPr>
            <p:ph idx="1"/>
          </p:nvPr>
        </p:nvSpPr>
        <p:spPr>
          <a:xfrm>
            <a:off x="457200" y="1219200"/>
            <a:ext cx="8382000" cy="5334000"/>
          </a:xfrm>
        </p:spPr>
        <p:txBody>
          <a:bodyPr>
            <a:normAutofit lnSpcReduction="10000"/>
          </a:bodyPr>
          <a:lstStyle/>
          <a:p>
            <a:r>
              <a:rPr lang="en-US" sz="2400" dirty="0" smtClean="0"/>
              <a:t>Good times </a:t>
            </a:r>
          </a:p>
          <a:p>
            <a:r>
              <a:rPr lang="en-US" sz="2400" dirty="0" smtClean="0"/>
              <a:t>Pay Back – You earn rewards … a trip, a car, good income, 		freedom, etc.</a:t>
            </a:r>
          </a:p>
          <a:p>
            <a:pPr>
              <a:buFont typeface="Arial" charset="0"/>
              <a:buNone/>
            </a:pPr>
            <a:r>
              <a:rPr lang="en-US" sz="2400" dirty="0" smtClean="0"/>
              <a:t>	</a:t>
            </a:r>
            <a:r>
              <a:rPr lang="en-US" sz="2000" dirty="0" smtClean="0"/>
              <a:t>Be Careful  -- not to “ manage” your business … not to get complacent.  </a:t>
            </a:r>
          </a:p>
          <a:p>
            <a:pPr>
              <a:buFont typeface="Arial" charset="0"/>
              <a:buNone/>
            </a:pPr>
            <a:r>
              <a:rPr lang="en-US" sz="2400" b="1" dirty="0" smtClean="0">
                <a:solidFill>
                  <a:srgbClr val="FF0000"/>
                </a:solidFill>
              </a:rPr>
              <a:t>Eventually … something may happen  … that causes you to set goals to grow again…</a:t>
            </a:r>
          </a:p>
          <a:p>
            <a:pPr>
              <a:buFont typeface="Arial" charset="0"/>
              <a:buNone/>
            </a:pPr>
            <a:r>
              <a:rPr lang="en-US" sz="2400" dirty="0" smtClean="0"/>
              <a:t>	--</a:t>
            </a:r>
            <a:r>
              <a:rPr lang="en-US" sz="2000" dirty="0" smtClean="0"/>
              <a:t>Money for kids going to college </a:t>
            </a:r>
          </a:p>
          <a:p>
            <a:pPr>
              <a:buFont typeface="Arial" charset="0"/>
              <a:buNone/>
            </a:pPr>
            <a:r>
              <a:rPr lang="en-US" sz="2000" dirty="0" smtClean="0"/>
              <a:t>	-- Money for retirement plan</a:t>
            </a:r>
          </a:p>
          <a:p>
            <a:pPr>
              <a:buFont typeface="Arial" charset="0"/>
              <a:buNone/>
            </a:pPr>
            <a:r>
              <a:rPr lang="en-US" sz="2000" dirty="0" smtClean="0"/>
              <a:t>	-- Kids leave home and you have freedom to take on big goals  &amp; challenges.</a:t>
            </a:r>
          </a:p>
          <a:p>
            <a:pPr>
              <a:buFont typeface="Arial" charset="0"/>
              <a:buNone/>
            </a:pPr>
            <a:r>
              <a:rPr lang="en-US" sz="2000" dirty="0" smtClean="0"/>
              <a:t>	-- Economy changes and you want higher income and financial security   etc.</a:t>
            </a:r>
          </a:p>
          <a:p>
            <a:pPr>
              <a:buFont typeface="Arial" charset="0"/>
              <a:buNone/>
            </a:pPr>
            <a:r>
              <a:rPr lang="en-US" sz="2000" dirty="0" smtClean="0"/>
              <a:t>	-- You examine the purpose for your life  and think about what you want to 	be remembered for .</a:t>
            </a:r>
          </a:p>
          <a:p>
            <a:pPr>
              <a:buFont typeface="Arial" charset="0"/>
              <a:buNone/>
            </a:pPr>
            <a:r>
              <a:rPr lang="en-US" sz="2000" dirty="0" smtClean="0"/>
              <a:t>	-- You discover a compelling reason to grow your business to the next level.</a:t>
            </a:r>
          </a:p>
          <a:p>
            <a:pPr>
              <a:buFont typeface="Arial" charset="0"/>
              <a:buNone/>
            </a:pPr>
            <a:r>
              <a:rPr lang="en-US" sz="2000" dirty="0" smtClean="0"/>
              <a:t>							</a:t>
            </a:r>
            <a:endParaRPr lang="en-US" sz="2400" dirty="0" smtClean="0"/>
          </a:p>
        </p:txBody>
      </p:sp>
      <p:pic>
        <p:nvPicPr>
          <p:cNvPr id="23557" name="Picture 5" descr="http://ts2.mm.bing.net/th?id=H.4678843897612353&amp;pid=15.1"/>
          <p:cNvPicPr>
            <a:picLocks noChangeAspect="1" noChangeArrowheads="1"/>
          </p:cNvPicPr>
          <p:nvPr/>
        </p:nvPicPr>
        <p:blipFill>
          <a:blip r:embed="rId2" cstate="print"/>
          <a:srcRect/>
          <a:stretch>
            <a:fillRect/>
          </a:stretch>
        </p:blipFill>
        <p:spPr bwMode="auto">
          <a:xfrm>
            <a:off x="6019800" y="228600"/>
            <a:ext cx="2590800" cy="1371600"/>
          </a:xfrm>
          <a:prstGeom prst="rect">
            <a:avLst/>
          </a:prstGeom>
          <a:noFill/>
          <a:ln>
            <a:solidFill>
              <a:schemeClr val="tx2">
                <a:lumMod val="60000"/>
                <a:lumOff val="40000"/>
              </a:schemeClr>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4419600" cy="944562"/>
          </a:xfrm>
        </p:spPr>
        <p:txBody>
          <a:bodyPr/>
          <a:lstStyle/>
          <a:p>
            <a:pPr algn="l"/>
            <a:r>
              <a:rPr lang="en-US" sz="3200" smtClean="0"/>
              <a:t>Growth Phase continued</a:t>
            </a:r>
          </a:p>
        </p:txBody>
      </p:sp>
      <p:sp>
        <p:nvSpPr>
          <p:cNvPr id="24579" name="Content Placeholder 2"/>
          <p:cNvSpPr>
            <a:spLocks noGrp="1"/>
          </p:cNvSpPr>
          <p:nvPr>
            <p:ph idx="1"/>
          </p:nvPr>
        </p:nvSpPr>
        <p:spPr/>
        <p:txBody>
          <a:bodyPr>
            <a:normAutofit lnSpcReduction="10000"/>
          </a:bodyPr>
          <a:lstStyle/>
          <a:p>
            <a:pPr>
              <a:buFont typeface="Arial" charset="0"/>
              <a:buNone/>
            </a:pPr>
            <a:r>
              <a:rPr lang="en-US" sz="2400" dirty="0" smtClean="0"/>
              <a:t>You begin working with people again … new customers and new distributors and business partners </a:t>
            </a:r>
          </a:p>
          <a:p>
            <a:pPr>
              <a:buFont typeface="Arial" charset="0"/>
              <a:buNone/>
            </a:pPr>
            <a:r>
              <a:rPr lang="en-US" sz="2400" dirty="0" smtClean="0"/>
              <a:t>	</a:t>
            </a:r>
            <a:r>
              <a:rPr lang="en-US" sz="2400" b="1" dirty="0" smtClean="0"/>
              <a:t>People are unpredictable … but the stages are not.</a:t>
            </a:r>
          </a:p>
          <a:p>
            <a:pPr>
              <a:buFont typeface="Arial" charset="0"/>
              <a:buNone/>
            </a:pPr>
            <a:r>
              <a:rPr lang="en-US" sz="2400" dirty="0" smtClean="0"/>
              <a:t>		Next stages on the chart  are frustration and stress…  all predictable …</a:t>
            </a:r>
          </a:p>
          <a:p>
            <a:pPr>
              <a:buFont typeface="Arial" charset="0"/>
              <a:buNone/>
            </a:pPr>
            <a:endParaRPr lang="en-US" sz="2400" dirty="0" smtClean="0"/>
          </a:p>
          <a:p>
            <a:pPr>
              <a:buFont typeface="Arial" charset="0"/>
              <a:buNone/>
            </a:pPr>
            <a:r>
              <a:rPr lang="en-US" sz="2400" dirty="0" smtClean="0"/>
              <a:t>		</a:t>
            </a:r>
            <a:r>
              <a:rPr lang="en-US" sz="2800" dirty="0" smtClean="0"/>
              <a:t>So Congratulate yourself.. </a:t>
            </a:r>
          </a:p>
          <a:p>
            <a:pPr>
              <a:buFont typeface="Arial" charset="0"/>
              <a:buNone/>
            </a:pPr>
            <a:r>
              <a:rPr lang="en-US" sz="2800" dirty="0" smtClean="0"/>
              <a:t>		You are Growing .</a:t>
            </a:r>
          </a:p>
          <a:p>
            <a:pPr>
              <a:buFont typeface="Arial" charset="0"/>
              <a:buNone/>
            </a:pPr>
            <a:endParaRPr lang="en-US" sz="2800" dirty="0" smtClean="0"/>
          </a:p>
          <a:p>
            <a:pPr>
              <a:buFont typeface="Arial" charset="0"/>
              <a:buNone/>
            </a:pPr>
            <a:r>
              <a:rPr lang="en-US" sz="2800" dirty="0" smtClean="0"/>
              <a:t>				</a:t>
            </a:r>
            <a:r>
              <a:rPr lang="en-US" sz="2000" dirty="0" smtClean="0"/>
              <a:t>	</a:t>
            </a:r>
            <a:endParaRPr lang="en-US" sz="2800" dirty="0" smtClean="0"/>
          </a:p>
        </p:txBody>
      </p:sp>
      <p:pic>
        <p:nvPicPr>
          <p:cNvPr id="24583" name="Picture 7" descr="http://ts1.mm.bing.net/th?id=H.4673647014118012&amp;pid=15.1"/>
          <p:cNvPicPr>
            <a:picLocks noChangeAspect="1" noChangeArrowheads="1"/>
          </p:cNvPicPr>
          <p:nvPr/>
        </p:nvPicPr>
        <p:blipFill>
          <a:blip r:embed="rId2" cstate="print"/>
          <a:srcRect/>
          <a:stretch>
            <a:fillRect/>
          </a:stretch>
        </p:blipFill>
        <p:spPr bwMode="auto">
          <a:xfrm>
            <a:off x="5486400" y="3657600"/>
            <a:ext cx="3276600" cy="2667000"/>
          </a:xfrm>
          <a:prstGeom prst="rect">
            <a:avLst/>
          </a:prstGeom>
          <a:noFill/>
          <a:ln>
            <a:solidFill>
              <a:schemeClr val="accent2">
                <a:lumMod val="40000"/>
                <a:lumOff val="60000"/>
              </a:schemeClr>
            </a:solid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8600" y="274638"/>
            <a:ext cx="8458200" cy="944562"/>
          </a:xfrm>
        </p:spPr>
        <p:txBody>
          <a:bodyPr/>
          <a:lstStyle/>
          <a:p>
            <a:r>
              <a:rPr lang="en-US" sz="3200" dirty="0" smtClean="0"/>
              <a:t>Purpose of Understanding Phases of Your Journey </a:t>
            </a:r>
          </a:p>
        </p:txBody>
      </p:sp>
      <p:sp>
        <p:nvSpPr>
          <p:cNvPr id="26627" name="Content Placeholder 2"/>
          <p:cNvSpPr>
            <a:spLocks noGrp="1"/>
          </p:cNvSpPr>
          <p:nvPr>
            <p:ph idx="1"/>
          </p:nvPr>
        </p:nvSpPr>
        <p:spPr>
          <a:xfrm>
            <a:off x="457200" y="1600200"/>
            <a:ext cx="8382000" cy="3276600"/>
          </a:xfrm>
        </p:spPr>
        <p:txBody>
          <a:bodyPr/>
          <a:lstStyle/>
          <a:p>
            <a:r>
              <a:rPr lang="en-US" sz="2800" dirty="0" smtClean="0"/>
              <a:t>Remember the stages are measured in feelings</a:t>
            </a:r>
          </a:p>
          <a:p>
            <a:r>
              <a:rPr lang="en-US" sz="2800" dirty="0" smtClean="0"/>
              <a:t>We talk about ranks .. and Dream Plan makes those clear .. but what about feelings.. that go up and down </a:t>
            </a:r>
          </a:p>
          <a:p>
            <a:r>
              <a:rPr lang="en-US" sz="2800" dirty="0" smtClean="0"/>
              <a:t>We sometimes think the up feelings are good and the down feelings are bad … but really …</a:t>
            </a:r>
          </a:p>
          <a:p>
            <a:pPr>
              <a:buFont typeface="Arial" charset="0"/>
              <a:buNone/>
            </a:pPr>
            <a:r>
              <a:rPr lang="en-US" sz="2800" dirty="0" smtClean="0"/>
              <a:t>		</a:t>
            </a:r>
          </a:p>
        </p:txBody>
      </p:sp>
      <p:sp>
        <p:nvSpPr>
          <p:cNvPr id="5" name="Rectangle 4"/>
          <p:cNvSpPr/>
          <p:nvPr/>
        </p:nvSpPr>
        <p:spPr>
          <a:xfrm>
            <a:off x="1881188" y="4876800"/>
            <a:ext cx="2690812" cy="708025"/>
          </a:xfrm>
          <a:prstGeom prst="rect">
            <a:avLst/>
          </a:prstGeom>
          <a:ln>
            <a:solidFill>
              <a:srgbClr val="FF0000"/>
            </a:solidFill>
          </a:ln>
        </p:spPr>
        <p:txBody>
          <a:bodyPr wrap="none">
            <a:spAutoFit/>
          </a:bodyPr>
          <a:lstStyle/>
          <a:p>
            <a:pPr>
              <a:defRPr/>
            </a:pPr>
            <a:r>
              <a:rPr lang="en-US" sz="4000" dirty="0">
                <a:solidFill>
                  <a:prstClr val="black"/>
                </a:solidFill>
                <a:latin typeface="Calibri"/>
                <a:cs typeface="+mn-cs"/>
              </a:rPr>
              <a:t>It’s all good.</a:t>
            </a:r>
            <a:endParaRPr lang="en-US" sz="4000" dirty="0"/>
          </a:p>
        </p:txBody>
      </p:sp>
      <p:pic>
        <p:nvPicPr>
          <p:cNvPr id="26629" name="Picture 5" descr="http://ts3.mm.bing.net/th?id=H.4811163241612966&amp;pid=15.1"/>
          <p:cNvPicPr>
            <a:picLocks noChangeAspect="1" noChangeArrowheads="1"/>
          </p:cNvPicPr>
          <p:nvPr/>
        </p:nvPicPr>
        <p:blipFill>
          <a:blip r:embed="rId2" cstate="print"/>
          <a:srcRect/>
          <a:stretch>
            <a:fillRect/>
          </a:stretch>
        </p:blipFill>
        <p:spPr bwMode="auto">
          <a:xfrm>
            <a:off x="5638800" y="4114800"/>
            <a:ext cx="3086100" cy="2314575"/>
          </a:xfrm>
          <a:prstGeom prst="rect">
            <a:avLst/>
          </a:prstGeom>
          <a:noFill/>
          <a:ln w="9525">
            <a:solidFill>
              <a:srgbClr val="FF0000"/>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images.clipartpanda.com/nephew-clipart-draft_lens11500381module168212057photo_1374164844--Aa-a.png"/>
          <p:cNvPicPr>
            <a:picLocks noChangeAspect="1" noChangeArrowheads="1"/>
          </p:cNvPicPr>
          <p:nvPr/>
        </p:nvPicPr>
        <p:blipFill>
          <a:blip r:embed="rId2" cstate="print"/>
          <a:srcRect/>
          <a:stretch>
            <a:fillRect/>
          </a:stretch>
        </p:blipFill>
        <p:spPr bwMode="auto">
          <a:xfrm>
            <a:off x="1905000" y="4267200"/>
            <a:ext cx="1600200" cy="1600200"/>
          </a:xfrm>
          <a:prstGeom prst="rect">
            <a:avLst/>
          </a:prstGeom>
          <a:noFill/>
        </p:spPr>
      </p:pic>
      <p:sp>
        <p:nvSpPr>
          <p:cNvPr id="2" name="Title 1"/>
          <p:cNvSpPr>
            <a:spLocks noGrp="1"/>
          </p:cNvSpPr>
          <p:nvPr>
            <p:ph type="title"/>
          </p:nvPr>
        </p:nvSpPr>
        <p:spPr>
          <a:xfrm>
            <a:off x="457200" y="274638"/>
            <a:ext cx="5638800" cy="715962"/>
          </a:xfrm>
          <a:ln>
            <a:solidFill>
              <a:schemeClr val="tx2">
                <a:lumMod val="60000"/>
                <a:lumOff val="40000"/>
              </a:schemeClr>
            </a:solidFill>
          </a:ln>
        </p:spPr>
        <p:txBody>
          <a:bodyPr>
            <a:normAutofit/>
          </a:bodyPr>
          <a:lstStyle/>
          <a:p>
            <a:r>
              <a:rPr lang="en-US" sz="3200" dirty="0" smtClean="0"/>
              <a:t>Phases of Your Shaklee Journey</a:t>
            </a:r>
            <a:endParaRPr lang="en-US" sz="3200" dirty="0"/>
          </a:p>
        </p:txBody>
      </p:sp>
      <p:sp>
        <p:nvSpPr>
          <p:cNvPr id="3" name="Content Placeholder 2"/>
          <p:cNvSpPr>
            <a:spLocks noGrp="1"/>
          </p:cNvSpPr>
          <p:nvPr>
            <p:ph idx="1"/>
          </p:nvPr>
        </p:nvSpPr>
        <p:spPr>
          <a:xfrm>
            <a:off x="304800" y="6019800"/>
            <a:ext cx="1524000" cy="609600"/>
          </a:xfrm>
          <a:ln>
            <a:solidFill>
              <a:srgbClr val="FF0000"/>
            </a:solidFill>
          </a:ln>
        </p:spPr>
        <p:txBody>
          <a:bodyPr>
            <a:noAutofit/>
          </a:bodyPr>
          <a:lstStyle/>
          <a:p>
            <a:pPr>
              <a:buNone/>
            </a:pPr>
            <a:r>
              <a:rPr lang="en-US" sz="2800" b="1" dirty="0" smtClean="0">
                <a:solidFill>
                  <a:srgbClr val="FF0000"/>
                </a:solidFill>
              </a:rPr>
              <a:t>Start Up</a:t>
            </a:r>
            <a:endParaRPr lang="en-US" sz="2800" b="1" dirty="0">
              <a:solidFill>
                <a:srgbClr val="FF0000"/>
              </a:solidFill>
            </a:endParaRPr>
          </a:p>
        </p:txBody>
      </p:sp>
      <p:sp>
        <p:nvSpPr>
          <p:cNvPr id="4" name="Freeform 3"/>
          <p:cNvSpPr/>
          <p:nvPr/>
        </p:nvSpPr>
        <p:spPr>
          <a:xfrm>
            <a:off x="340129" y="0"/>
            <a:ext cx="8463742" cy="5563985"/>
          </a:xfrm>
          <a:custGeom>
            <a:avLst/>
            <a:gdLst>
              <a:gd name="connsiteX0" fmla="*/ 0 w 8262851"/>
              <a:gd name="connsiteY0" fmla="*/ 5428210 h 5563985"/>
              <a:gd name="connsiteX1" fmla="*/ 1047404 w 8262851"/>
              <a:gd name="connsiteY1" fmla="*/ 4995948 h 5563985"/>
              <a:gd name="connsiteX2" fmla="*/ 2377440 w 8262851"/>
              <a:gd name="connsiteY2" fmla="*/ 4995948 h 5563985"/>
              <a:gd name="connsiteX3" fmla="*/ 482138 w 8262851"/>
              <a:gd name="connsiteY3" fmla="*/ 2917767 h 5563985"/>
              <a:gd name="connsiteX4" fmla="*/ 3341716 w 8262851"/>
              <a:gd name="connsiteY4" fmla="*/ 1820487 h 5563985"/>
              <a:gd name="connsiteX5" fmla="*/ 3175462 w 8262851"/>
              <a:gd name="connsiteY5" fmla="*/ 4680065 h 5563985"/>
              <a:gd name="connsiteX6" fmla="*/ 6134793 w 8262851"/>
              <a:gd name="connsiteY6" fmla="*/ 5062450 h 5563985"/>
              <a:gd name="connsiteX7" fmla="*/ 4422371 w 8262851"/>
              <a:gd name="connsiteY7" fmla="*/ 1670857 h 5563985"/>
              <a:gd name="connsiteX8" fmla="*/ 7248698 w 8262851"/>
              <a:gd name="connsiteY8" fmla="*/ 1936865 h 5563985"/>
              <a:gd name="connsiteX9" fmla="*/ 8113222 w 8262851"/>
              <a:gd name="connsiteY9" fmla="*/ 290945 h 5563985"/>
              <a:gd name="connsiteX10" fmla="*/ 8146473 w 8262851"/>
              <a:gd name="connsiteY10" fmla="*/ 191192 h 5563985"/>
              <a:gd name="connsiteX11" fmla="*/ 8163098 w 8262851"/>
              <a:gd name="connsiteY11" fmla="*/ 257694 h 5563985"/>
              <a:gd name="connsiteX12" fmla="*/ 8146473 w 8262851"/>
              <a:gd name="connsiteY12" fmla="*/ 157941 h 5563985"/>
              <a:gd name="connsiteX13" fmla="*/ 8146473 w 8262851"/>
              <a:gd name="connsiteY13" fmla="*/ 157941 h 5563985"/>
              <a:gd name="connsiteX14" fmla="*/ 8146473 w 8262851"/>
              <a:gd name="connsiteY14" fmla="*/ 157941 h 5563985"/>
              <a:gd name="connsiteX15" fmla="*/ 8196349 w 8262851"/>
              <a:gd name="connsiteY15" fmla="*/ 274319 h 5563985"/>
              <a:gd name="connsiteX16" fmla="*/ 8196349 w 8262851"/>
              <a:gd name="connsiteY16" fmla="*/ 274319 h 5563985"/>
              <a:gd name="connsiteX17" fmla="*/ 8196349 w 8262851"/>
              <a:gd name="connsiteY17" fmla="*/ 274319 h 5563985"/>
              <a:gd name="connsiteX18" fmla="*/ 8146473 w 8262851"/>
              <a:gd name="connsiteY18" fmla="*/ 141316 h 5563985"/>
              <a:gd name="connsiteX19" fmla="*/ 8129847 w 8262851"/>
              <a:gd name="connsiteY19" fmla="*/ 241068 h 5563985"/>
              <a:gd name="connsiteX20" fmla="*/ 8129847 w 8262851"/>
              <a:gd name="connsiteY20" fmla="*/ 241068 h 5563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62851" h="5563985">
                <a:moveTo>
                  <a:pt x="0" y="5428210"/>
                </a:moveTo>
                <a:cubicBezTo>
                  <a:pt x="325582" y="5248101"/>
                  <a:pt x="651164" y="5067992"/>
                  <a:pt x="1047404" y="4995948"/>
                </a:cubicBezTo>
                <a:cubicBezTo>
                  <a:pt x="1443644" y="4923904"/>
                  <a:pt x="2471651" y="5342312"/>
                  <a:pt x="2377440" y="4995948"/>
                </a:cubicBezTo>
                <a:cubicBezTo>
                  <a:pt x="2283229" y="4649585"/>
                  <a:pt x="321425" y="3447010"/>
                  <a:pt x="482138" y="2917767"/>
                </a:cubicBezTo>
                <a:cubicBezTo>
                  <a:pt x="642851" y="2388524"/>
                  <a:pt x="2892829" y="1526771"/>
                  <a:pt x="3341716" y="1820487"/>
                </a:cubicBezTo>
                <a:cubicBezTo>
                  <a:pt x="3790603" y="2114203"/>
                  <a:pt x="2709949" y="4139738"/>
                  <a:pt x="3175462" y="4680065"/>
                </a:cubicBezTo>
                <a:cubicBezTo>
                  <a:pt x="3640975" y="5220392"/>
                  <a:pt x="5926975" y="5563985"/>
                  <a:pt x="6134793" y="5062450"/>
                </a:cubicBezTo>
                <a:cubicBezTo>
                  <a:pt x="6342611" y="4560915"/>
                  <a:pt x="4236720" y="2191788"/>
                  <a:pt x="4422371" y="1670857"/>
                </a:cubicBezTo>
                <a:cubicBezTo>
                  <a:pt x="4608022" y="1149926"/>
                  <a:pt x="6633556" y="2166850"/>
                  <a:pt x="7248698" y="1936865"/>
                </a:cubicBezTo>
                <a:cubicBezTo>
                  <a:pt x="7863840" y="1706880"/>
                  <a:pt x="7963593" y="581891"/>
                  <a:pt x="8113222" y="290945"/>
                </a:cubicBezTo>
                <a:cubicBezTo>
                  <a:pt x="8262851" y="0"/>
                  <a:pt x="8138160" y="196734"/>
                  <a:pt x="8146473" y="191192"/>
                </a:cubicBezTo>
                <a:cubicBezTo>
                  <a:pt x="8154786" y="185650"/>
                  <a:pt x="8163098" y="263236"/>
                  <a:pt x="8163098" y="257694"/>
                </a:cubicBezTo>
                <a:cubicBezTo>
                  <a:pt x="8163098" y="252152"/>
                  <a:pt x="8146473" y="157941"/>
                  <a:pt x="8146473" y="157941"/>
                </a:cubicBezTo>
                <a:lnTo>
                  <a:pt x="8146473" y="157941"/>
                </a:lnTo>
                <a:lnTo>
                  <a:pt x="8146473" y="157941"/>
                </a:lnTo>
                <a:lnTo>
                  <a:pt x="8196349" y="274319"/>
                </a:lnTo>
                <a:lnTo>
                  <a:pt x="8196349" y="274319"/>
                </a:lnTo>
                <a:lnTo>
                  <a:pt x="8196349" y="274319"/>
                </a:lnTo>
                <a:cubicBezTo>
                  <a:pt x="8188036" y="252152"/>
                  <a:pt x="8157557" y="146858"/>
                  <a:pt x="8146473" y="141316"/>
                </a:cubicBezTo>
                <a:cubicBezTo>
                  <a:pt x="8135389" y="135774"/>
                  <a:pt x="8129847" y="241068"/>
                  <a:pt x="8129847" y="241068"/>
                </a:cubicBezTo>
                <a:lnTo>
                  <a:pt x="8129847" y="241068"/>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1143000" y="1600200"/>
            <a:ext cx="1371600" cy="523220"/>
          </a:xfrm>
          <a:prstGeom prst="rect">
            <a:avLst/>
          </a:prstGeom>
          <a:noFill/>
          <a:ln>
            <a:solidFill>
              <a:srgbClr val="FF0000"/>
            </a:solidFill>
          </a:ln>
        </p:spPr>
        <p:txBody>
          <a:bodyPr wrap="square" rtlCol="0">
            <a:spAutoFit/>
          </a:bodyPr>
          <a:lstStyle/>
          <a:p>
            <a:r>
              <a:rPr lang="en-US" sz="2800" b="1" dirty="0" smtClean="0">
                <a:solidFill>
                  <a:srgbClr val="FF0000"/>
                </a:solidFill>
              </a:rPr>
              <a:t>Growth</a:t>
            </a:r>
            <a:endParaRPr lang="en-US" sz="2800" b="1" dirty="0">
              <a:solidFill>
                <a:srgbClr val="FF0000"/>
              </a:solidFill>
            </a:endParaRPr>
          </a:p>
        </p:txBody>
      </p:sp>
      <p:sp>
        <p:nvSpPr>
          <p:cNvPr id="6" name="TextBox 5"/>
          <p:cNvSpPr txBox="1"/>
          <p:nvPr/>
        </p:nvSpPr>
        <p:spPr>
          <a:xfrm>
            <a:off x="6934200" y="2598003"/>
            <a:ext cx="1752600" cy="954107"/>
          </a:xfrm>
          <a:prstGeom prst="rect">
            <a:avLst/>
          </a:prstGeom>
          <a:noFill/>
          <a:ln>
            <a:solidFill>
              <a:srgbClr val="FF0000"/>
            </a:solidFill>
          </a:ln>
        </p:spPr>
        <p:txBody>
          <a:bodyPr wrap="square" rtlCol="0">
            <a:spAutoFit/>
          </a:bodyPr>
          <a:lstStyle/>
          <a:p>
            <a:r>
              <a:rPr lang="en-US" sz="2800" b="1" dirty="0" smtClean="0">
                <a:solidFill>
                  <a:srgbClr val="FF0000"/>
                </a:solidFill>
              </a:rPr>
              <a:t>Advanced Growth</a:t>
            </a:r>
            <a:endParaRPr lang="en-US" sz="2800" b="1" dirty="0">
              <a:solidFill>
                <a:srgbClr val="FF0000"/>
              </a:solidFill>
            </a:endParaRPr>
          </a:p>
        </p:txBody>
      </p:sp>
      <p:sp>
        <p:nvSpPr>
          <p:cNvPr id="7" name="TextBox 6"/>
          <p:cNvSpPr txBox="1"/>
          <p:nvPr/>
        </p:nvSpPr>
        <p:spPr>
          <a:xfrm>
            <a:off x="838200" y="3429000"/>
            <a:ext cx="2362200" cy="830997"/>
          </a:xfrm>
          <a:prstGeom prst="rect">
            <a:avLst/>
          </a:prstGeom>
          <a:noFill/>
          <a:ln>
            <a:solidFill>
              <a:schemeClr val="tx2">
                <a:lumMod val="75000"/>
              </a:schemeClr>
            </a:solidFill>
          </a:ln>
        </p:spPr>
        <p:txBody>
          <a:bodyPr wrap="square" rtlCol="0">
            <a:spAutoFit/>
          </a:bodyPr>
          <a:lstStyle/>
          <a:p>
            <a:r>
              <a:rPr lang="en-US" sz="2400" dirty="0" smtClean="0"/>
              <a:t>Skill up</a:t>
            </a:r>
          </a:p>
          <a:p>
            <a:r>
              <a:rPr lang="en-US" sz="2400" dirty="0" smtClean="0"/>
              <a:t>Invest in yourself</a:t>
            </a:r>
            <a:endParaRPr lang="en-US" sz="2400" dirty="0"/>
          </a:p>
        </p:txBody>
      </p:sp>
      <p:sp>
        <p:nvSpPr>
          <p:cNvPr id="8" name="TextBox 7"/>
          <p:cNvSpPr txBox="1"/>
          <p:nvPr/>
        </p:nvSpPr>
        <p:spPr>
          <a:xfrm>
            <a:off x="5029200" y="5410200"/>
            <a:ext cx="1371600" cy="461665"/>
          </a:xfrm>
          <a:prstGeom prst="rect">
            <a:avLst/>
          </a:prstGeom>
          <a:noFill/>
          <a:ln>
            <a:solidFill>
              <a:schemeClr val="tx2">
                <a:lumMod val="60000"/>
                <a:lumOff val="40000"/>
              </a:schemeClr>
            </a:solidFill>
          </a:ln>
        </p:spPr>
        <p:txBody>
          <a:bodyPr wrap="square" rtlCol="0">
            <a:spAutoFit/>
          </a:bodyPr>
          <a:lstStyle/>
          <a:p>
            <a:r>
              <a:rPr lang="en-US" sz="2400" dirty="0" smtClean="0"/>
              <a:t>Anxious </a:t>
            </a:r>
            <a:endParaRPr lang="en-US" sz="2400" dirty="0"/>
          </a:p>
        </p:txBody>
      </p:sp>
      <p:sp>
        <p:nvSpPr>
          <p:cNvPr id="9" name="TextBox 8"/>
          <p:cNvSpPr txBox="1"/>
          <p:nvPr/>
        </p:nvSpPr>
        <p:spPr>
          <a:xfrm>
            <a:off x="533400" y="5410200"/>
            <a:ext cx="1447800" cy="461665"/>
          </a:xfrm>
          <a:prstGeom prst="rect">
            <a:avLst/>
          </a:prstGeom>
          <a:noFill/>
          <a:ln>
            <a:solidFill>
              <a:schemeClr val="tx2">
                <a:lumMod val="60000"/>
                <a:lumOff val="40000"/>
              </a:schemeClr>
            </a:solidFill>
          </a:ln>
        </p:spPr>
        <p:txBody>
          <a:bodyPr wrap="square" rtlCol="0">
            <a:spAutoFit/>
          </a:bodyPr>
          <a:lstStyle/>
          <a:p>
            <a:r>
              <a:rPr lang="en-US" sz="2400" dirty="0" smtClean="0"/>
              <a:t>   Excited</a:t>
            </a:r>
            <a:endParaRPr lang="en-US" sz="2400" dirty="0"/>
          </a:p>
        </p:txBody>
      </p:sp>
      <p:sp>
        <p:nvSpPr>
          <p:cNvPr id="1026" name="AutoShape 2"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png;base64,iVBORw0KGgoAAAANSUhEUgAAAPAAAADSCAMAAABD772dAAAAwFBMVEX/////AAAAAAD//Pzt7e0rKyv/TEz/5eX/8/P/39//SEj/+fnn5+f/3Nz/19f/UFD/0tL/VVW3t7fGxsb/Dw90dHT/W1v/rKz/ysr/uLj/oqL/Pj7/WFj/SkpAQED/X18fHx//xcVsbGz/hIT/mJj/a2v/GRn/MzOurq7/IyP/e3uRkZH/jo7/np7/OjpMTEwUFBT/KSmWlpY3NzelpaX/qalWVlaBgYHW1taenp7/dHRcXFzY2Nj/kpL/eHj/vr7AAZwJAAAPCUlEQVR4nOVdaUPiOhSltmxalyng6KiIOGKVGUFBloEZ//+/erTplvaeNnSn73ya90hrbpPc5dybpFbLHa32Y+O5231uPDZb+f/13NH6cSw5OP6svMhX9xKH+6uie5Qtrt8lH56/iu5Tlvjq+uWVpJeHonuVHc4C42vgrV10vzLDLSWvJD0V3a+s8EDLK0lnRfcsG7RukMDHJ0X3LRP8RPJK3R9F9y0LnMIBlqS7Cuot+ReWV5J+y0X3L3VchMlbRb0VMqENfCu6f2njOlxeSaqYh9k6jhK4US3TFKqxGP4W3cc0cfEcLfBbhfTWyWu0vJL0WJ1JfSUib5VMExEFU3gvup9p4YeYvJL0veiepoP2m6jAN82i+5oKBEySjUqYpocRJRpJ9kgvFeAwT55I0a7/kf/7z+GbJtqJvm21yYGXDp/CpE3SF9Ldo6L7mxS0xnrdzdzmN/Knn0X3OBloJvr9wvjtOzn4z6dF9zkJTh7pAWY/npM/Ph4y2/NAr2BLFZ+RP44O2DS16GXqkLK0xbo83BTqJylQwxGo+UI2OFiX+oQUR7p2W/wmG3SL63Iy0BrryTNjm0BvFdfnJLgiJyzvLtOm6eWiqD4nQesPOXr/uEYnl2SjP4eot6hs/w4+UWjT1D1Alxow0b/87e7JZo3DG2I6OXoTEKRJR02/i+hzErRIMQgTK9OmyT/1Sw+aib4nxACm6TX/PifBFzlRR9dUW9ofO6xqphativ7QrenGT4c0qb+TIkiAhQW58gNyqVs0Ew2XJT3EQY1eWtBO9Auk2Zu0j3IwLnVz7ykKkjGHkogAcX1I94FpOpCaRNokdUN1EG2aRgdR+NGkA6DL8KdoMuj+ECY1WI8R7CsdNUkHUJPYpNNkwOdwQS/89/IPMZ0k60YWU57Spulf1HNF4zT21Iy3FIqGTCufbwIzE5im83InUGlSLtwkpfFsUQAZQbGywpMGPcRl1luAvRBkXYFpKjHbAzTWvejztGkqccEaHeZ1hRUtKIMQ/mB5AwTyP8UTvmBJlDSBCpTO8R4bOIBpuiunaQLD87nPO2jTVM7Cjzadatgvh3BC79a7KaG/Jf+lB3hPthXogV/lK/wAJqmx73toTV9C0wR2cew9F0Gu6SaLPifBV1pTUQZbFMmkRXFo0SYpzsaNJrBu5WKpwbDEcoNpQq9ctdRn9DadeKMi0yzgc4kKP0CFYdx1B0zTa3n8LdDD57jvo4e4RC41TVTGt50g11SaWmqQHI2/0wyVQZSEpW7SydEkSgZETSU58QOYpECB0j4AnG2id6YFusIw6aYrOmoalaDw44SuMExasAAU/1Pxpgk40Yk3TgJCr3iXmp7QyfcfgXCzcNMENFYKO8zKqbfatBP9noLfC0zTe6FUAHKiU9mK80n7W4W61Bc0PfGcioNwQpMo3QJd6hbw8lPKBgHTVGAtNTh+5SWt9wPTtBfTnSZkekKnZytPwR8oaogBE00VRccEMHoF1SRe0GFwmnsHgWkqppb6hK7XSffAFZBrKqSWmj7MIGXHAGy5LcKlBjtH015fwDQVwFKj41fS/jsg15S7Sw226aRftw9yTbnXUgMn+jb1qYZyTZHFm+kC8DpZnGwHEu351lK3gNP3mkXeGrDAKfo30QBOdBphcBCgDCJPlxqdYZiRy4cyOfnpLXSsblaheT4mHwOZpMzmGMg1SXklIoDGyi4wR6bpMp/aHuBEZ+nfgjKIbi4uNTJJmUYwIJ14m4feAmYx49PdgGnKoZa6CU5dzXhHNzBNo+xrEoETnTnPBKKmzLcngp2j2YdrINckur0gNoAPkMPmZhCAZ3xlwjVwAXKwD8A0ZVv40QTKMpfIBQ1xlv4WMElJHAB9sxjOVyItQa5pnz0V+6JN/8UEqlKZHFkYDNcrVVWUkMbo5oTsEqjAx0rAL42PePR7c03rqGDMgGk6j/3nI4C+cPwwTd0cERgseuPxvKMGmp8BlZkV2wOSo6P4A7yqUwJbYvcni16Ha46ipoziNMREe5hZRZ8e1TXxV3awvDa4RY1MUyZuD/pjnuMqtIXRxWkn5C08BASecOsZlEFkcWUCmk6uSVJtDVQXfqmAwANuwoDdb1lcmYCcaOdWGW3mdHIp+lI9WuCjNfcEukEh/SEGn9bmlZSFp491wUkt+61StMDINKVWZmEDfVmW8VB0Xt0OPapG1Tpb4E4oPYEp7ft4YMtt2kmtFsjTjswBXgXMqWfhaUeDyXC5pAyr62dh9H1PIV2S8pUJyCSZoYo6dftn/bPujuncGavZZGdZ9ZWrdpVBtMALf1dOgUud6jafM3A3BTuuwh2n2dj+j6H9qLwkpJgszSmgRst7tAl0JgdSDV3wxo6cUPt25z62tdrW+rcdAClDWhBZUOBhoDcngIRI8coEcPyCdaiI7R8OTfVia96FNXOVPi3IuOZ+nDB8BLuDFGh6LjW6/4vxSZq5bmcdS8KVZY8tc+Jd4F5MFEOfRYOycGCIU6ulRhe8WacvrM2Ouc0tLVVnkxpO293QfQgITEWKKNeUkt5qghv8bE7Y7PbAbW8bm57ZVwVJslFrQwGBqR4h05TSlQkoOfpX9gg88Txge8iGJpaxb6HVZvC3cIFRGUQ6ddpg56h0bH9OU0v1vI/MnM7OgcoysKgJyDshelSDfkEatdTwgjcnG2wKzHm8K1uk4BBON+7/WwV+DYJQ0gZkQJ+mUEX0AOR1WAY2ab1BXGcYIoHmquYFUOBeoDAEmabkLjW6sdApaGWehUu0bpehDuNMcz+HgMBBYssC4Ju6SVcx2J8uHTst1AnXsXBxjYBeJAiOFhhRxgkLP1By1FNewRwN1jGD0wrFbLgbAZKqBO0hT4223CZzqeEtyb9cv7UzdQTWI0UxdZsAsWNjiIn59h3dtURXJoCid440M7s/3Qm8ouIivwDmEhOICr0fyISqfeyC6rVHiSHTlMClBhe88acfmQLPFCV88U6nHgnEh9hS/rK2qLMXDPq9rd07wDolqKUGO0elO+8rzd5P5qH9nmk2yTczHlGEVzELwDReMwwtTYZMU+zDqGRQMstng0VCHnNc2TcRfsYReBtYKgONGR9A6MUuvwB6UHrjWq2ju81YTBY3m1oIsQJ+GJz+liC+BmNTYhSnxyywOUUmiSurICmcwIgYLTvmImdPidrioQbST6bvjqKmeLXUMnKieZZfaLAM68I42YH12B622MZsM+y7i1k33oJMU6yKBFRh+MyT/BFU65RJNtR19mFsimoPW8yw1ue6vl7rdvg1MJ1Z5AjGcKnB3RSBTJ0SkvHczbyVj7dyfG5xW2xg1tF6O8s02yw79hJaGssYlUG87T/EiNd58xHeYcxj31BW3HKdO891BnVxmXuqoylmmm0BTU2ITNPeLjW44C04WRBJt+say6kpngTSkvMUVW287PUFQqZZx8ub6Jbw5hBD07RvIgI50YETlHBCrG9JJ2vWrLfNp4OVpukbc5ynri9GQOdmSX3FpgbLboCTx6Wn/eJE5EQTx1WoUGs5WdOtNp5MltqWe05Z9zhCZDoYbsAkt1My1icZWvKb70PHS9I3/yCgnaMku+/3PNaK3GGieBrJ/AeXtVlQ2Q36mqLqvcms7nMlmUrfrQfLCbGYUOZoo1xT2EUaASCNRe/T4W2qOa7M+0Wv386RvrLo/K2+7A0dRowpZjNSZG6Ixh4fs7ch07RHTSJKjgIalCPjpqZHwBIsdIHddh5mydzCHXWl6fPlYnDEXsYiRTPvPraMe3hv97gyASVH0XEV3BCblkc1R2dLtJXHIcytgXrPS+vI6nbFMpKMv2T/XLhzqRaVrBcANEko7uJssRm8sSQK0bQjYIWmY99EMg3BxPh8jEKy3DSHKQW5JuHCD3BgVEgdBRcNTzTLbM6C4gq60H3egLE1M9NXlgmUmVZzJlAbmCaxw/jhztGQomjVnGN9X57BX6GmjAWG18LSuxy4ihlDWRmre+zyXcg0iV2ZgLbphIYgxhCPVd6NXPompujwWoOsex/1avUNE1T2eG3INDVE9BYySeHHVWw2xtL1ul0Ln58hEDfzmHhesHbnxozS/UjNCrA94AzDqMyc/bk1a1ZPx5zbrOwdDhr4cPV1x/bnliQ1j8ogBPQWcqJFj6vY6uPNZDnnc0IrgYIsCv2189kU/WM46a1R5SoyTRH3WuGdo/vEW4q/wHspkgimsdC87w2pl0e+UtShLkhjxT+uQtbii2uKLLQhAuaaIrb5XANeJ3YaUk0oroHlKmwnhAVE6IXrLcjrXMaiencRfoQfKQiRfS+oDCL0ygRQ5BanBErpjHuLaFFEMet9dCLGGdHoIefUN5GP5T14Tx33dhga2OywWCwmBvo7zEzUdxgM9iPphDCo+zHwZhfRQUUhpgmF/VwYHMuiZgUuf4xM05tfThtoAydvkkolcJ+b5qAMAgYBSGPxySmRAC838AKjXBNIoILTyfxcSYkFhqaJ3OYDLngLbIPqZKCOYoMXGJomiotDRSKBFdAJza3kDJ/AMGr6F/S30EFdgeMqwrbP5Q6/wCjXRFyZgDRW4EjFVXJfMT34BYamqeuXF+0cDWbTyy0wNE2+Ez9gAB1MSm3TcY/TQVBgtOXWRzFDJzqo0LdlGuFgpR4i9HhJEAlGJZaVjx7DksbYhw8HawdzF7oPGkYnCILqR6bJe2UC/ColOHR/f6Bck4d1RfM+34P20kILVLp4Rg9prHzOq0odD0gcuwGqMMz+ZJ+MgAbQivpaYJtO/sehpgWUa7KoZuhEF3RQd3JAJWy61KdogF8OdYB3gQHQW8Y2H3Q3hST9bDabbQOnBs4MXFi4MvHA8GXh2sF3hk8TPxh+G/jJ8NfALwuPDl5N/DPwx8STi3sblzvc3t5+M3C+Q6PRuDs2cWPh7e3tBpFz5y24j6+iaNceiu5CvviBcyvVRANd4VdVvKMLoqqKUe3/pbN27iWisiqKd3QGalXxhG6YqSo+MXtXTbRxuFxJGOXPqC6rijDPCGjCpGH1wLZcXfxvfA/7CCpE81UOTu3D9/+F9+E9YuwBEfHVweiVI3Da4MDIyuDpyp8hbl7/obbPdsMwIvFC4D2AZz/eONz4cezB3Q6NuwbDuYVvDm4ZLh38vWg6GYX/AGGReIYL034FAAAAAElFTkSuQmCC"/>
          <p:cNvSpPr>
            <a:spLocks noChangeAspect="1" noChangeArrowheads="1"/>
          </p:cNvSpPr>
          <p:nvPr/>
        </p:nvSpPr>
        <p:spPr bwMode="auto">
          <a:xfrm>
            <a:off x="155575" y="-1195388"/>
            <a:ext cx="2857500" cy="2505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www.clker.com/cliparts/c/9/7/d/11949851361746689388grounded.svg.med.png"/>
          <p:cNvPicPr>
            <a:picLocks noChangeAspect="1" noChangeArrowheads="1"/>
          </p:cNvPicPr>
          <p:nvPr/>
        </p:nvPicPr>
        <p:blipFill>
          <a:blip r:embed="rId3" cstate="print"/>
          <a:srcRect/>
          <a:stretch>
            <a:fillRect/>
          </a:stretch>
        </p:blipFill>
        <p:spPr bwMode="auto">
          <a:xfrm>
            <a:off x="4876800" y="3810000"/>
            <a:ext cx="1562100" cy="1369442"/>
          </a:xfrm>
          <a:prstGeom prst="rect">
            <a:avLst/>
          </a:prstGeom>
          <a:noFill/>
        </p:spPr>
      </p:pic>
      <p:pic>
        <p:nvPicPr>
          <p:cNvPr id="1034" name="Picture 10" descr="http://thenovelapproach.files.wordpress.com/2014/07/this-way-to-the-fun-clipart-left-1.gif?w=768&amp;h=600&amp;crop=1"/>
          <p:cNvPicPr>
            <a:picLocks noChangeAspect="1" noChangeArrowheads="1"/>
          </p:cNvPicPr>
          <p:nvPr/>
        </p:nvPicPr>
        <p:blipFill>
          <a:blip r:embed="rId4" cstate="print"/>
          <a:srcRect/>
          <a:stretch>
            <a:fillRect/>
          </a:stretch>
        </p:blipFill>
        <p:spPr bwMode="auto">
          <a:xfrm>
            <a:off x="6096000" y="533400"/>
            <a:ext cx="1712839" cy="1490662"/>
          </a:xfrm>
          <a:prstGeom prst="rect">
            <a:avLst/>
          </a:prstGeom>
          <a:noFill/>
        </p:spPr>
      </p:pic>
      <p:sp>
        <p:nvSpPr>
          <p:cNvPr id="16" name="Rectangle 15"/>
          <p:cNvSpPr/>
          <p:nvPr/>
        </p:nvSpPr>
        <p:spPr>
          <a:xfrm>
            <a:off x="6200374" y="3657600"/>
            <a:ext cx="2943626" cy="400110"/>
          </a:xfrm>
          <a:prstGeom prst="rect">
            <a:avLst/>
          </a:prstGeom>
        </p:spPr>
        <p:txBody>
          <a:bodyPr wrap="none">
            <a:spAutoFit/>
          </a:bodyPr>
          <a:lstStyle/>
          <a:p>
            <a:r>
              <a:rPr lang="en-US" sz="2000" dirty="0" smtClean="0"/>
              <a:t>2% go to advanced growth</a:t>
            </a:r>
            <a:endParaRPr lang="en-US" sz="2000" dirty="0"/>
          </a:p>
        </p:txBody>
      </p:sp>
      <p:sp>
        <p:nvSpPr>
          <p:cNvPr id="18" name="Rectangle 17"/>
          <p:cNvSpPr/>
          <p:nvPr/>
        </p:nvSpPr>
        <p:spPr>
          <a:xfrm>
            <a:off x="3429000" y="1143000"/>
            <a:ext cx="2286000" cy="1938992"/>
          </a:xfrm>
          <a:prstGeom prst="rect">
            <a:avLst/>
          </a:prstGeom>
          <a:ln>
            <a:solidFill>
              <a:schemeClr val="tx2">
                <a:lumMod val="60000"/>
                <a:lumOff val="40000"/>
              </a:schemeClr>
            </a:solidFill>
          </a:ln>
        </p:spPr>
        <p:txBody>
          <a:bodyPr wrap="square">
            <a:spAutoFit/>
          </a:bodyPr>
          <a:lstStyle/>
          <a:p>
            <a:pPr marL="342900" indent="-342900">
              <a:buFontTx/>
              <a:buAutoNum type="arabicPeriod"/>
            </a:pPr>
            <a:r>
              <a:rPr lang="en-US" sz="2400" dirty="0" smtClean="0"/>
              <a:t>Identity</a:t>
            </a:r>
          </a:p>
          <a:p>
            <a:pPr marL="342900" indent="-342900">
              <a:buFontTx/>
              <a:buAutoNum type="arabicPeriod"/>
            </a:pPr>
            <a:r>
              <a:rPr lang="en-US" sz="2400" dirty="0" smtClean="0"/>
              <a:t>Relationships</a:t>
            </a:r>
          </a:p>
          <a:p>
            <a:pPr marL="342900" indent="-342900">
              <a:buFontTx/>
              <a:buAutoNum type="arabicPeriod"/>
            </a:pPr>
            <a:r>
              <a:rPr lang="en-US" sz="2400" dirty="0" smtClean="0"/>
              <a:t>Responsibility</a:t>
            </a:r>
          </a:p>
          <a:p>
            <a:pPr marL="342900" indent="-342900">
              <a:buFontTx/>
              <a:buAutoNum type="arabicPeriod"/>
            </a:pPr>
            <a:r>
              <a:rPr lang="en-US" sz="2400" dirty="0" smtClean="0"/>
              <a:t>Skills</a:t>
            </a:r>
          </a:p>
          <a:p>
            <a:pPr marL="342900" indent="-342900">
              <a:buFontTx/>
              <a:buAutoNum type="arabicPeriod"/>
            </a:pPr>
            <a:r>
              <a:rPr lang="en-US" sz="2400" dirty="0" smtClean="0"/>
              <a:t>Purpose</a:t>
            </a:r>
            <a:endParaRPr lang="en-US" sz="2400" dirty="0"/>
          </a:p>
        </p:txBody>
      </p:sp>
      <p:sp>
        <p:nvSpPr>
          <p:cNvPr id="19" name="Rectangle 18"/>
          <p:cNvSpPr/>
          <p:nvPr/>
        </p:nvSpPr>
        <p:spPr>
          <a:xfrm>
            <a:off x="6781800" y="4648200"/>
            <a:ext cx="2057400" cy="1569660"/>
          </a:xfrm>
          <a:prstGeom prst="rect">
            <a:avLst/>
          </a:prstGeom>
          <a:ln>
            <a:solidFill>
              <a:srgbClr val="FF0000"/>
            </a:solidFill>
          </a:ln>
        </p:spPr>
        <p:txBody>
          <a:bodyPr wrap="square">
            <a:spAutoFit/>
          </a:bodyPr>
          <a:lstStyle/>
          <a:p>
            <a:r>
              <a:rPr lang="en-US" sz="2400" dirty="0" smtClean="0"/>
              <a:t>Disillusioned </a:t>
            </a:r>
          </a:p>
          <a:p>
            <a:r>
              <a:rPr lang="en-US" sz="2400" dirty="0" smtClean="0"/>
              <a:t>Lost </a:t>
            </a:r>
          </a:p>
          <a:p>
            <a:r>
              <a:rPr lang="en-US" sz="2400" dirty="0" smtClean="0"/>
              <a:t>Energized</a:t>
            </a:r>
          </a:p>
          <a:p>
            <a:r>
              <a:rPr lang="en-US" sz="2400" dirty="0" smtClean="0"/>
              <a:t>Research</a:t>
            </a:r>
            <a:endParaRPr lang="en-US" sz="2400" dirty="0"/>
          </a:p>
        </p:txBody>
      </p:sp>
      <p:sp>
        <p:nvSpPr>
          <p:cNvPr id="20" name="TextBox 19"/>
          <p:cNvSpPr txBox="1"/>
          <p:nvPr/>
        </p:nvSpPr>
        <p:spPr>
          <a:xfrm>
            <a:off x="1447800" y="2514600"/>
            <a:ext cx="1828800" cy="461665"/>
          </a:xfrm>
          <a:prstGeom prst="rect">
            <a:avLst/>
          </a:prstGeom>
          <a:noFill/>
          <a:ln>
            <a:solidFill>
              <a:schemeClr val="tx1"/>
            </a:solidFill>
          </a:ln>
        </p:spPr>
        <p:txBody>
          <a:bodyPr wrap="square" rtlCol="0">
            <a:spAutoFit/>
          </a:bodyPr>
          <a:lstStyle/>
          <a:p>
            <a:r>
              <a:rPr lang="en-US" sz="2400" dirty="0" smtClean="0"/>
              <a:t>Confidence</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sp.yimg.com/ib/th?id=HN.608033293571655904&amp;pid=15.1&amp;P=0"/>
          <p:cNvPicPr>
            <a:picLocks noChangeAspect="1" noChangeArrowheads="1"/>
          </p:cNvPicPr>
          <p:nvPr/>
        </p:nvPicPr>
        <p:blipFill>
          <a:blip r:embed="rId2" cstate="print"/>
          <a:srcRect/>
          <a:stretch>
            <a:fillRect/>
          </a:stretch>
        </p:blipFill>
        <p:spPr bwMode="auto">
          <a:xfrm>
            <a:off x="5638800" y="2286000"/>
            <a:ext cx="3163019" cy="1676400"/>
          </a:xfrm>
          <a:prstGeom prst="rect">
            <a:avLst/>
          </a:prstGeom>
          <a:noFill/>
        </p:spPr>
      </p:pic>
      <p:sp>
        <p:nvSpPr>
          <p:cNvPr id="2" name="Title 1"/>
          <p:cNvSpPr>
            <a:spLocks noGrp="1"/>
          </p:cNvSpPr>
          <p:nvPr>
            <p:ph type="title"/>
          </p:nvPr>
        </p:nvSpPr>
        <p:spPr>
          <a:xfrm>
            <a:off x="457200" y="274638"/>
            <a:ext cx="6553200" cy="639762"/>
          </a:xfrm>
          <a:ln>
            <a:solidFill>
              <a:schemeClr val="tx2">
                <a:lumMod val="60000"/>
                <a:lumOff val="40000"/>
              </a:schemeClr>
            </a:solidFill>
          </a:ln>
        </p:spPr>
        <p:txBody>
          <a:bodyPr>
            <a:normAutofit/>
          </a:bodyPr>
          <a:lstStyle/>
          <a:p>
            <a:r>
              <a:rPr lang="en-US" sz="3200" b="1" dirty="0" smtClean="0"/>
              <a:t>Areas of Opportunity With People</a:t>
            </a:r>
            <a:endParaRPr lang="en-US" sz="3200" dirty="0"/>
          </a:p>
        </p:txBody>
      </p:sp>
      <p:sp>
        <p:nvSpPr>
          <p:cNvPr id="3" name="Content Placeholder 2"/>
          <p:cNvSpPr>
            <a:spLocks noGrp="1"/>
          </p:cNvSpPr>
          <p:nvPr>
            <p:ph idx="1"/>
          </p:nvPr>
        </p:nvSpPr>
        <p:spPr>
          <a:xfrm>
            <a:off x="304800" y="1066800"/>
            <a:ext cx="6705600" cy="3048000"/>
          </a:xfrm>
        </p:spPr>
        <p:txBody>
          <a:bodyPr>
            <a:normAutofit/>
          </a:bodyPr>
          <a:lstStyle/>
          <a:p>
            <a:r>
              <a:rPr lang="en-US" sz="2400" b="1" dirty="0" smtClean="0"/>
              <a:t>Anxious</a:t>
            </a:r>
            <a:r>
              <a:rPr lang="en-US" sz="2400" dirty="0" smtClean="0"/>
              <a:t>:  ready for something new; ready to make a decision</a:t>
            </a:r>
          </a:p>
          <a:p>
            <a:pPr lvl="0"/>
            <a:r>
              <a:rPr lang="en-US" sz="2400" b="1" dirty="0" smtClean="0"/>
              <a:t>Relaxed:  </a:t>
            </a:r>
            <a:r>
              <a:rPr lang="en-US" sz="2400" dirty="0" smtClean="0"/>
              <a:t>moving beyond; good times; won’t make quick decisions as so urgency.</a:t>
            </a:r>
          </a:p>
          <a:p>
            <a:pPr lvl="0">
              <a:buNone/>
            </a:pPr>
            <a:endParaRPr lang="en-US" sz="2400" dirty="0" smtClean="0"/>
          </a:p>
          <a:p>
            <a:pPr lvl="0"/>
            <a:r>
              <a:rPr lang="en-US" sz="2400" b="1" dirty="0" smtClean="0"/>
              <a:t>Disillusioned:  </a:t>
            </a:r>
            <a:r>
              <a:rPr lang="en-US" sz="2400" dirty="0" smtClean="0"/>
              <a:t>difficult place;			 can’t have anything more in my life right now.</a:t>
            </a:r>
          </a:p>
        </p:txBody>
      </p:sp>
      <p:pic>
        <p:nvPicPr>
          <p:cNvPr id="1026" name="Picture 2" descr="http://www.coarsegolf.com/images/anxious.gif?974"/>
          <p:cNvPicPr>
            <a:picLocks noChangeAspect="1" noChangeArrowheads="1"/>
          </p:cNvPicPr>
          <p:nvPr/>
        </p:nvPicPr>
        <p:blipFill>
          <a:blip r:embed="rId3" cstate="print"/>
          <a:srcRect/>
          <a:stretch>
            <a:fillRect/>
          </a:stretch>
        </p:blipFill>
        <p:spPr bwMode="auto">
          <a:xfrm>
            <a:off x="7315200" y="304800"/>
            <a:ext cx="1562100" cy="2381250"/>
          </a:xfrm>
          <a:prstGeom prst="rect">
            <a:avLst/>
          </a:prstGeom>
          <a:noFill/>
        </p:spPr>
      </p:pic>
      <p:sp>
        <p:nvSpPr>
          <p:cNvPr id="6" name="Rectangle 5"/>
          <p:cNvSpPr/>
          <p:nvPr/>
        </p:nvSpPr>
        <p:spPr>
          <a:xfrm>
            <a:off x="2133600" y="4267200"/>
            <a:ext cx="6781800" cy="2092881"/>
          </a:xfrm>
          <a:prstGeom prst="rect">
            <a:avLst/>
          </a:prstGeom>
          <a:ln>
            <a:solidFill>
              <a:schemeClr val="tx2">
                <a:lumMod val="60000"/>
                <a:lumOff val="40000"/>
              </a:schemeClr>
            </a:solidFill>
          </a:ln>
        </p:spPr>
        <p:txBody>
          <a:bodyPr wrap="square">
            <a:spAutoFit/>
          </a:bodyPr>
          <a:lstStyle/>
          <a:p>
            <a:pPr lvl="0"/>
            <a:r>
              <a:rPr lang="en-US" sz="2400" b="1" dirty="0" smtClean="0"/>
              <a:t>Research:  </a:t>
            </a:r>
            <a:r>
              <a:rPr lang="en-US" sz="2400" dirty="0" smtClean="0"/>
              <a:t>Looking for opportunity; new directions.</a:t>
            </a:r>
          </a:p>
          <a:p>
            <a:pPr lvl="0"/>
            <a:endParaRPr lang="en-US" sz="1000" dirty="0" smtClean="0"/>
          </a:p>
          <a:p>
            <a:pPr lvl="0"/>
            <a:r>
              <a:rPr lang="en-US" sz="2400" b="1" dirty="0" smtClean="0"/>
              <a:t>Advanced growth</a:t>
            </a:r>
            <a:r>
              <a:rPr lang="en-US" sz="2400" dirty="0" smtClean="0"/>
              <a:t>:  great place; </a:t>
            </a:r>
          </a:p>
          <a:p>
            <a:pPr lvl="0"/>
            <a:r>
              <a:rPr lang="en-US" sz="2400" dirty="0" smtClean="0"/>
              <a:t>	“haves”—don’t want to be a “have not”;</a:t>
            </a:r>
          </a:p>
          <a:p>
            <a:pPr lvl="0"/>
            <a:r>
              <a:rPr lang="en-US" sz="2400" dirty="0" smtClean="0"/>
              <a:t> 	want to diversify;                                         </a:t>
            </a:r>
          </a:p>
          <a:p>
            <a:pPr lvl="0"/>
            <a:r>
              <a:rPr lang="en-US" sz="2400" dirty="0" smtClean="0"/>
              <a:t>	 know lots of people—centers of influence.</a:t>
            </a:r>
          </a:p>
        </p:txBody>
      </p:sp>
      <p:sp>
        <p:nvSpPr>
          <p:cNvPr id="7" name="Rectangle 6"/>
          <p:cNvSpPr/>
          <p:nvPr/>
        </p:nvSpPr>
        <p:spPr>
          <a:xfrm>
            <a:off x="4572000" y="4343400"/>
            <a:ext cx="4267200" cy="461665"/>
          </a:xfrm>
          <a:prstGeom prst="rect">
            <a:avLst/>
          </a:prstGeom>
        </p:spPr>
        <p:txBody>
          <a:bodyPr wrap="square">
            <a:spAutoFit/>
          </a:bodyPr>
          <a:lstStyle/>
          <a:p>
            <a:pPr>
              <a:buNone/>
            </a:pPr>
            <a:r>
              <a:rPr lang="en-US" sz="2400" dirty="0" smtClean="0"/>
              <a:t>.</a:t>
            </a:r>
            <a:endParaRPr lang="en-US" sz="2400" dirty="0"/>
          </a:p>
        </p:txBody>
      </p:sp>
      <p:pic>
        <p:nvPicPr>
          <p:cNvPr id="1030" name="Picture 6" descr="http://my2ndheartbeat.files.wordpress.com/2013/07/opportunity-moment.jpg"/>
          <p:cNvPicPr>
            <a:picLocks noChangeAspect="1" noChangeArrowheads="1"/>
          </p:cNvPicPr>
          <p:nvPr/>
        </p:nvPicPr>
        <p:blipFill>
          <a:blip r:embed="rId4" cstate="print"/>
          <a:srcRect/>
          <a:stretch>
            <a:fillRect/>
          </a:stretch>
        </p:blipFill>
        <p:spPr bwMode="auto">
          <a:xfrm>
            <a:off x="167105" y="4191000"/>
            <a:ext cx="1966495" cy="2008656"/>
          </a:xfrm>
          <a:prstGeom prst="rect">
            <a:avLst/>
          </a:prstGeom>
          <a:noFill/>
          <a:ln>
            <a:solidFill>
              <a:schemeClr val="accent5">
                <a:lumMod val="60000"/>
                <a:lumOff val="4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500" fill="hold"/>
                                        <p:tgtEl>
                                          <p:spTgt spid="1028"/>
                                        </p:tgtEl>
                                        <p:attrNameLst>
                                          <p:attrName>ppt_x</p:attrName>
                                        </p:attrNameLst>
                                      </p:cBhvr>
                                      <p:tavLst>
                                        <p:tav tm="0">
                                          <p:val>
                                            <p:strVal val="#ppt_x"/>
                                          </p:val>
                                        </p:tav>
                                        <p:tav tm="100000">
                                          <p:val>
                                            <p:strVal val="#ppt_x"/>
                                          </p:val>
                                        </p:tav>
                                      </p:tavLst>
                                    </p:anim>
                                    <p:anim calcmode="lin" valueType="num">
                                      <p:cBhvr additive="base">
                                        <p:cTn id="14"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allinallnews.com/wp-content/uploads/2014/07/customer-service-skill-up.jpg"/>
          <p:cNvPicPr>
            <a:picLocks noChangeAspect="1" noChangeArrowheads="1"/>
          </p:cNvPicPr>
          <p:nvPr/>
        </p:nvPicPr>
        <p:blipFill>
          <a:blip r:embed="rId2" cstate="print"/>
          <a:srcRect/>
          <a:stretch>
            <a:fillRect/>
          </a:stretch>
        </p:blipFill>
        <p:spPr bwMode="auto">
          <a:xfrm>
            <a:off x="0" y="4953000"/>
            <a:ext cx="4191000" cy="1676400"/>
          </a:xfrm>
          <a:prstGeom prst="rect">
            <a:avLst/>
          </a:prstGeom>
          <a:noFill/>
        </p:spPr>
      </p:pic>
      <p:pic>
        <p:nvPicPr>
          <p:cNvPr id="48132" name="Picture 4" descr="https://farm3.staticflickr.com/2470/3744618369_fd0878e8c6.jpg"/>
          <p:cNvPicPr>
            <a:picLocks noChangeAspect="1" noChangeArrowheads="1"/>
          </p:cNvPicPr>
          <p:nvPr/>
        </p:nvPicPr>
        <p:blipFill>
          <a:blip r:embed="rId3" cstate="print"/>
          <a:srcRect/>
          <a:stretch>
            <a:fillRect/>
          </a:stretch>
        </p:blipFill>
        <p:spPr bwMode="auto">
          <a:xfrm>
            <a:off x="6096000" y="381000"/>
            <a:ext cx="3048000" cy="2286001"/>
          </a:xfrm>
          <a:prstGeom prst="rect">
            <a:avLst/>
          </a:prstGeom>
          <a:noFill/>
        </p:spPr>
      </p:pic>
      <p:sp>
        <p:nvSpPr>
          <p:cNvPr id="2" name="Title 1"/>
          <p:cNvSpPr>
            <a:spLocks noGrp="1"/>
          </p:cNvSpPr>
          <p:nvPr>
            <p:ph type="title"/>
          </p:nvPr>
        </p:nvSpPr>
        <p:spPr>
          <a:xfrm>
            <a:off x="457200" y="381000"/>
            <a:ext cx="3352800" cy="792162"/>
          </a:xfrm>
          <a:ln>
            <a:solidFill>
              <a:schemeClr val="accent3">
                <a:lumMod val="50000"/>
              </a:schemeClr>
            </a:solidFill>
          </a:ln>
        </p:spPr>
        <p:txBody>
          <a:bodyPr>
            <a:normAutofit/>
          </a:bodyPr>
          <a:lstStyle/>
          <a:p>
            <a:pPr lvl="0"/>
            <a:r>
              <a:rPr lang="en-US" sz="3200" b="1" dirty="0" smtClean="0">
                <a:latin typeface="Calibri" pitchFamily="34" charset="0"/>
                <a:ea typeface="Calibri" pitchFamily="34" charset="0"/>
                <a:cs typeface="Times New Roman" pitchFamily="18" charset="0"/>
              </a:rPr>
              <a:t>Developing Skills</a:t>
            </a:r>
            <a:endParaRPr lang="en-US" sz="3200" dirty="0"/>
          </a:p>
        </p:txBody>
      </p:sp>
      <p:sp>
        <p:nvSpPr>
          <p:cNvPr id="5" name="Rectangle 4"/>
          <p:cNvSpPr/>
          <p:nvPr/>
        </p:nvSpPr>
        <p:spPr>
          <a:xfrm>
            <a:off x="685800" y="1295400"/>
            <a:ext cx="7772400" cy="4401205"/>
          </a:xfrm>
          <a:prstGeom prst="rect">
            <a:avLst/>
          </a:prstGeom>
        </p:spPr>
        <p:txBody>
          <a:bodyPr wrap="square">
            <a:spAutoFit/>
          </a:bodyPr>
          <a:lstStyle/>
          <a:p>
            <a:pPr marL="166688" lvl="1" indent="-117475" fontAlgn="base">
              <a:spcBef>
                <a:spcPct val="0"/>
              </a:spcBef>
              <a:spcAft>
                <a:spcPct val="0"/>
              </a:spcAft>
              <a:buFont typeface="Arial" pitchFamily="34" charset="0"/>
              <a:buChar char="•"/>
            </a:pPr>
            <a:r>
              <a:rPr lang="en-US" sz="2800" dirty="0" smtClean="0">
                <a:latin typeface="Calibri" pitchFamily="34" charset="0"/>
                <a:ea typeface="Calibri" pitchFamily="34" charset="0"/>
                <a:cs typeface="Times New Roman" pitchFamily="18" charset="0"/>
              </a:rPr>
              <a:t>   Identity / Why / Belief</a:t>
            </a:r>
          </a:p>
          <a:p>
            <a:pPr marL="166688" lvl="1" indent="-117475" fontAlgn="base">
              <a:spcBef>
                <a:spcPct val="0"/>
              </a:spcBef>
              <a:spcAft>
                <a:spcPct val="0"/>
              </a:spcAft>
            </a:pPr>
            <a:endParaRPr lang="en-US" sz="2800" dirty="0" smtClean="0">
              <a:latin typeface="Arial" pitchFamily="34" charset="0"/>
              <a:cs typeface="Arial" pitchFamily="34" charset="0"/>
            </a:endParaRPr>
          </a:p>
          <a:p>
            <a:pPr lvl="0" eaLnBrk="0" fontAlgn="base" hangingPunct="0">
              <a:spcBef>
                <a:spcPct val="0"/>
              </a:spcBef>
              <a:spcAft>
                <a:spcPct val="0"/>
              </a:spcAft>
              <a:buFontTx/>
              <a:buChar char="•"/>
            </a:pPr>
            <a:r>
              <a:rPr lang="en-US" sz="2800" dirty="0" smtClean="0">
                <a:latin typeface="Calibri" pitchFamily="34" charset="0"/>
                <a:ea typeface="Calibri" pitchFamily="34" charset="0"/>
                <a:cs typeface="Times New Roman" pitchFamily="18" charset="0"/>
              </a:rPr>
              <a:t>   Relationships / What / Skills</a:t>
            </a:r>
          </a:p>
          <a:p>
            <a:pPr lvl="0" eaLnBrk="0" fontAlgn="base" hangingPunct="0">
              <a:spcBef>
                <a:spcPct val="0"/>
              </a:spcBef>
              <a:spcAft>
                <a:spcPct val="0"/>
              </a:spcAft>
            </a:pPr>
            <a:endParaRPr lang="en-US" sz="2800" dirty="0" smtClean="0">
              <a:latin typeface="Arial" pitchFamily="34" charset="0"/>
              <a:cs typeface="Arial" pitchFamily="34" charset="0"/>
            </a:endParaRPr>
          </a:p>
          <a:p>
            <a:pPr lvl="0" eaLnBrk="0" fontAlgn="base" hangingPunct="0">
              <a:spcBef>
                <a:spcPct val="0"/>
              </a:spcBef>
              <a:spcAft>
                <a:spcPct val="0"/>
              </a:spcAft>
              <a:buFontTx/>
              <a:buChar char="•"/>
            </a:pPr>
            <a:r>
              <a:rPr lang="en-US" sz="2800" dirty="0" smtClean="0">
                <a:latin typeface="Calibri" pitchFamily="34" charset="0"/>
                <a:ea typeface="Calibri" pitchFamily="34" charset="0"/>
                <a:cs typeface="Times New Roman" pitchFamily="18" charset="0"/>
              </a:rPr>
              <a:t>   Responsibility / What / Action</a:t>
            </a:r>
          </a:p>
          <a:p>
            <a:pPr lvl="0" eaLnBrk="0" fontAlgn="base" hangingPunct="0">
              <a:spcBef>
                <a:spcPct val="0"/>
              </a:spcBef>
              <a:spcAft>
                <a:spcPct val="0"/>
              </a:spcAft>
            </a:pPr>
            <a:endParaRPr lang="en-US" sz="2800" dirty="0" smtClean="0">
              <a:latin typeface="Arial" pitchFamily="34" charset="0"/>
              <a:cs typeface="Arial" pitchFamily="34" charset="0"/>
            </a:endParaRPr>
          </a:p>
          <a:p>
            <a:pPr lvl="0" eaLnBrk="0" fontAlgn="base" hangingPunct="0">
              <a:spcBef>
                <a:spcPct val="0"/>
              </a:spcBef>
              <a:spcAft>
                <a:spcPct val="0"/>
              </a:spcAft>
              <a:buFontTx/>
              <a:buChar char="•"/>
            </a:pPr>
            <a:r>
              <a:rPr lang="en-US" sz="2800" dirty="0" smtClean="0">
                <a:latin typeface="Calibri" pitchFamily="34" charset="0"/>
                <a:ea typeface="Calibri" pitchFamily="34" charset="0"/>
                <a:cs typeface="Times New Roman" pitchFamily="18" charset="0"/>
              </a:rPr>
              <a:t>   Skills / New Why / Re-invest</a:t>
            </a:r>
          </a:p>
          <a:p>
            <a:pPr lvl="0" eaLnBrk="0" fontAlgn="base" hangingPunct="0">
              <a:spcBef>
                <a:spcPct val="0"/>
              </a:spcBef>
              <a:spcAft>
                <a:spcPct val="0"/>
              </a:spcAft>
              <a:buFontTx/>
              <a:buChar char="•"/>
            </a:pPr>
            <a:endParaRPr lang="en-US" sz="2800" dirty="0" smtClean="0">
              <a:latin typeface="Arial" pitchFamily="34" charset="0"/>
              <a:cs typeface="Arial" pitchFamily="34" charset="0"/>
            </a:endParaRPr>
          </a:p>
          <a:p>
            <a:pPr lvl="0" eaLnBrk="0" fontAlgn="base" hangingPunct="0">
              <a:spcBef>
                <a:spcPct val="0"/>
              </a:spcBef>
              <a:spcAft>
                <a:spcPct val="0"/>
              </a:spcAft>
              <a:buFontTx/>
              <a:buChar char="•"/>
            </a:pPr>
            <a:r>
              <a:rPr lang="en-US" sz="2800" dirty="0" smtClean="0">
                <a:latin typeface="Calibri" pitchFamily="34" charset="0"/>
                <a:ea typeface="Calibri" pitchFamily="34" charset="0"/>
                <a:cs typeface="Times New Roman" pitchFamily="18" charset="0"/>
              </a:rPr>
              <a:t>   Purpose / New What / Team</a:t>
            </a:r>
          </a:p>
          <a:p>
            <a:pPr lvl="0" eaLnBrk="0" fontAlgn="base" hangingPunct="0">
              <a:spcBef>
                <a:spcPct val="0"/>
              </a:spcBef>
              <a:spcAft>
                <a:spcPct val="0"/>
              </a:spcAft>
              <a:buFont typeface="Arial" pitchFamily="34" charset="0"/>
              <a:buChar char="•"/>
            </a:pPr>
            <a:endParaRPr lang="en-US" sz="2800" dirty="0" smtClean="0">
              <a:latin typeface="Arial" pitchFamily="34" charset="0"/>
              <a:cs typeface="Arial" pitchFamily="34" charset="0"/>
            </a:endParaRPr>
          </a:p>
        </p:txBody>
      </p:sp>
      <p:pic>
        <p:nvPicPr>
          <p:cNvPr id="48130" name="Picture 2" descr="http://seaford.lib.de.us/files/2015/01/IdentityTheftJobCenter12215.png"/>
          <p:cNvPicPr>
            <a:picLocks noChangeAspect="1" noChangeArrowheads="1"/>
          </p:cNvPicPr>
          <p:nvPr/>
        </p:nvPicPr>
        <p:blipFill>
          <a:blip r:embed="rId4" cstate="print"/>
          <a:srcRect/>
          <a:stretch>
            <a:fillRect/>
          </a:stretch>
        </p:blipFill>
        <p:spPr bwMode="auto">
          <a:xfrm>
            <a:off x="4572000" y="304800"/>
            <a:ext cx="1447800" cy="1896618"/>
          </a:xfrm>
          <a:prstGeom prst="rect">
            <a:avLst/>
          </a:prstGeom>
          <a:noFill/>
        </p:spPr>
      </p:pic>
      <p:pic>
        <p:nvPicPr>
          <p:cNvPr id="49158" name="Picture 6" descr="http://purposedriven.com/site/provider/siteprovider/purposedriven.com/templates/purpose%20driven%20default/WOEAIHF_fb_tmb.jpg"/>
          <p:cNvPicPr>
            <a:picLocks noChangeAspect="1" noChangeArrowheads="1"/>
          </p:cNvPicPr>
          <p:nvPr/>
        </p:nvPicPr>
        <p:blipFill>
          <a:blip r:embed="rId5" cstate="print"/>
          <a:srcRect/>
          <a:stretch>
            <a:fillRect/>
          </a:stretch>
        </p:blipFill>
        <p:spPr bwMode="auto">
          <a:xfrm>
            <a:off x="6053667" y="4114800"/>
            <a:ext cx="2709332" cy="2438400"/>
          </a:xfrm>
          <a:prstGeom prst="rect">
            <a:avLst/>
          </a:prstGeom>
          <a:noFill/>
        </p:spPr>
      </p:pic>
      <p:sp>
        <p:nvSpPr>
          <p:cNvPr id="10" name="TextBox 9"/>
          <p:cNvSpPr txBox="1"/>
          <p:nvPr/>
        </p:nvSpPr>
        <p:spPr>
          <a:xfrm>
            <a:off x="5638800" y="2362201"/>
            <a:ext cx="3200400" cy="1569660"/>
          </a:xfrm>
          <a:prstGeom prst="rect">
            <a:avLst/>
          </a:prstGeom>
          <a:noFill/>
          <a:ln>
            <a:solidFill>
              <a:srgbClr val="C00000"/>
            </a:solidFill>
          </a:ln>
        </p:spPr>
        <p:txBody>
          <a:bodyPr wrap="square" rtlCol="0">
            <a:spAutoFit/>
          </a:bodyPr>
          <a:lstStyle/>
          <a:p>
            <a:pPr algn="ctr"/>
            <a:r>
              <a:rPr lang="en-US" sz="2400" dirty="0" smtClean="0">
                <a:latin typeface="Showcard Gothic" pitchFamily="82" charset="0"/>
              </a:rPr>
              <a:t>I am 100% Responsible for Everything That Happens to Me</a:t>
            </a:r>
            <a:endParaRPr lang="en-US" sz="2400" dirty="0">
              <a:latin typeface="Showcard Gothic"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8132"/>
                                        </p:tgtEl>
                                        <p:attrNameLst>
                                          <p:attrName>style.visibility</p:attrName>
                                        </p:attrNameLst>
                                      </p:cBhvr>
                                      <p:to>
                                        <p:strVal val="visible"/>
                                      </p:to>
                                    </p:set>
                                    <p:anim calcmode="lin" valueType="num">
                                      <p:cBhvr additive="base">
                                        <p:cTn id="13" dur="500" fill="hold"/>
                                        <p:tgtEl>
                                          <p:spTgt spid="48132"/>
                                        </p:tgtEl>
                                        <p:attrNameLst>
                                          <p:attrName>ppt_x</p:attrName>
                                        </p:attrNameLst>
                                      </p:cBhvr>
                                      <p:tavLst>
                                        <p:tav tm="0">
                                          <p:val>
                                            <p:strVal val="#ppt_x"/>
                                          </p:val>
                                        </p:tav>
                                        <p:tav tm="100000">
                                          <p:val>
                                            <p:strVal val="#ppt_x"/>
                                          </p:val>
                                        </p:tav>
                                      </p:tavLst>
                                    </p:anim>
                                    <p:anim calcmode="lin" valueType="num">
                                      <p:cBhvr additive="base">
                                        <p:cTn id="14" dur="500" fill="hold"/>
                                        <p:tgtEl>
                                          <p:spTgt spid="481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bg/>
                                          </p:spTgt>
                                        </p:tgtEl>
                                        <p:attrNameLst>
                                          <p:attrName>style.visibility</p:attrName>
                                        </p:attrNameLst>
                                      </p:cBhvr>
                                      <p:to>
                                        <p:strVal val="visible"/>
                                      </p:to>
                                    </p:set>
                                    <p:anim calcmode="lin" valueType="num">
                                      <p:cBhvr additive="base">
                                        <p:cTn id="1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additive="base">
                                        <p:cTn id="2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9154"/>
                                        </p:tgtEl>
                                        <p:attrNameLst>
                                          <p:attrName>style.visibility</p:attrName>
                                        </p:attrNameLst>
                                      </p:cBhvr>
                                      <p:to>
                                        <p:strVal val="visible"/>
                                      </p:to>
                                    </p:set>
                                    <p:anim calcmode="lin" valueType="num">
                                      <p:cBhvr additive="base">
                                        <p:cTn id="29" dur="500" fill="hold"/>
                                        <p:tgtEl>
                                          <p:spTgt spid="49154"/>
                                        </p:tgtEl>
                                        <p:attrNameLst>
                                          <p:attrName>ppt_x</p:attrName>
                                        </p:attrNameLst>
                                      </p:cBhvr>
                                      <p:tavLst>
                                        <p:tav tm="0">
                                          <p:val>
                                            <p:strVal val="#ppt_x"/>
                                          </p:val>
                                        </p:tav>
                                        <p:tav tm="100000">
                                          <p:val>
                                            <p:strVal val="#ppt_x"/>
                                          </p:val>
                                        </p:tav>
                                      </p:tavLst>
                                    </p:anim>
                                    <p:anim calcmode="lin" valueType="num">
                                      <p:cBhvr additive="base">
                                        <p:cTn id="30" dur="500" fill="hold"/>
                                        <p:tgtEl>
                                          <p:spTgt spid="4915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9158"/>
                                        </p:tgtEl>
                                        <p:attrNameLst>
                                          <p:attrName>style.visibility</p:attrName>
                                        </p:attrNameLst>
                                      </p:cBhvr>
                                      <p:to>
                                        <p:strVal val="visible"/>
                                      </p:to>
                                    </p:set>
                                    <p:anim calcmode="lin" valueType="num">
                                      <p:cBhvr additive="base">
                                        <p:cTn id="35" dur="500" fill="hold"/>
                                        <p:tgtEl>
                                          <p:spTgt spid="49158"/>
                                        </p:tgtEl>
                                        <p:attrNameLst>
                                          <p:attrName>ppt_x</p:attrName>
                                        </p:attrNameLst>
                                      </p:cBhvr>
                                      <p:tavLst>
                                        <p:tav tm="0">
                                          <p:val>
                                            <p:strVal val="#ppt_x"/>
                                          </p:val>
                                        </p:tav>
                                        <p:tav tm="100000">
                                          <p:val>
                                            <p:strVal val="#ppt_x"/>
                                          </p:val>
                                        </p:tav>
                                      </p:tavLst>
                                    </p:anim>
                                    <p:anim calcmode="lin" valueType="num">
                                      <p:cBhvr additive="base">
                                        <p:cTn id="36" dur="500" fill="hold"/>
                                        <p:tgtEl>
                                          <p:spTgt spid="491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Where Are You on Your Journey? </a:t>
            </a:r>
            <a:endParaRPr lang="en-US" sz="3600" dirty="0"/>
          </a:p>
        </p:txBody>
      </p:sp>
      <p:sp>
        <p:nvSpPr>
          <p:cNvPr id="3" name="Content Placeholder 2"/>
          <p:cNvSpPr>
            <a:spLocks noGrp="1"/>
          </p:cNvSpPr>
          <p:nvPr>
            <p:ph idx="1"/>
          </p:nvPr>
        </p:nvSpPr>
        <p:spPr>
          <a:xfrm>
            <a:off x="457200" y="1600201"/>
            <a:ext cx="8229600" cy="1447800"/>
          </a:xfrm>
        </p:spPr>
        <p:txBody>
          <a:bodyPr>
            <a:normAutofit/>
          </a:bodyPr>
          <a:lstStyle/>
          <a:p>
            <a:pPr>
              <a:buNone/>
            </a:pPr>
            <a:r>
              <a:rPr lang="en-US" sz="2800" dirty="0" smtClean="0"/>
              <a:t>If you’re in anxious, can’t push people into confidence.  </a:t>
            </a:r>
          </a:p>
          <a:p>
            <a:pPr>
              <a:buNone/>
            </a:pPr>
            <a:r>
              <a:rPr lang="en-US" sz="2800" dirty="0" smtClean="0"/>
              <a:t>	Know where you are so you can strengthen yourself</a:t>
            </a:r>
            <a:endParaRPr lang="en-US" sz="2800" dirty="0"/>
          </a:p>
        </p:txBody>
      </p:sp>
      <p:pic>
        <p:nvPicPr>
          <p:cNvPr id="52226" name="Picture 2" descr="http://ileighanne.files.wordpress.com/2011/04/road1.jpg"/>
          <p:cNvPicPr>
            <a:picLocks noChangeAspect="1" noChangeArrowheads="1"/>
          </p:cNvPicPr>
          <p:nvPr/>
        </p:nvPicPr>
        <p:blipFill>
          <a:blip r:embed="rId2" cstate="print"/>
          <a:srcRect/>
          <a:stretch>
            <a:fillRect/>
          </a:stretch>
        </p:blipFill>
        <p:spPr bwMode="auto">
          <a:xfrm>
            <a:off x="2514600" y="2590800"/>
            <a:ext cx="6076950" cy="3762376"/>
          </a:xfrm>
          <a:prstGeom prst="rect">
            <a:avLst/>
          </a:prstGeom>
          <a:noFill/>
        </p:spPr>
      </p:pic>
      <p:sp>
        <p:nvSpPr>
          <p:cNvPr id="5" name="TextBox 4"/>
          <p:cNvSpPr txBox="1"/>
          <p:nvPr/>
        </p:nvSpPr>
        <p:spPr>
          <a:xfrm>
            <a:off x="2590800" y="5486400"/>
            <a:ext cx="1981200" cy="646331"/>
          </a:xfrm>
          <a:prstGeom prst="rect">
            <a:avLst/>
          </a:prstGeom>
          <a:solidFill>
            <a:schemeClr val="bg1"/>
          </a:solidFill>
        </p:spPr>
        <p:txBody>
          <a:bodyPr wrap="square" rtlCol="0">
            <a:spAutoFit/>
          </a:bodyPr>
          <a:lstStyle/>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1" y="457200"/>
            <a:ext cx="3047999" cy="1089025"/>
          </a:xfrm>
          <a:ln w="3175">
            <a:solidFill>
              <a:schemeClr val="tx1"/>
            </a:solidFill>
          </a:ln>
        </p:spPr>
        <p:txBody>
          <a:bodyPr>
            <a:normAutofit/>
          </a:bodyPr>
          <a:lstStyle/>
          <a:p>
            <a:r>
              <a:rPr lang="en-US" sz="3600" b="1" dirty="0" smtClean="0">
                <a:solidFill>
                  <a:schemeClr val="tx1"/>
                </a:solidFill>
              </a:rPr>
              <a:t>Action Steps</a:t>
            </a:r>
            <a:endParaRPr lang="en-US" sz="3600" b="1" dirty="0">
              <a:solidFill>
                <a:schemeClr val="tx1"/>
              </a:solidFill>
            </a:endParaRPr>
          </a:p>
        </p:txBody>
      </p:sp>
      <p:sp>
        <p:nvSpPr>
          <p:cNvPr id="3" name="Subtitle 2"/>
          <p:cNvSpPr>
            <a:spLocks noGrp="1"/>
          </p:cNvSpPr>
          <p:nvPr>
            <p:ph type="subTitle" idx="1"/>
          </p:nvPr>
        </p:nvSpPr>
        <p:spPr>
          <a:xfrm>
            <a:off x="609600" y="1752600"/>
            <a:ext cx="8001000" cy="4724400"/>
          </a:xfrm>
        </p:spPr>
        <p:txBody>
          <a:bodyPr>
            <a:normAutofit lnSpcReduction="10000"/>
          </a:bodyPr>
          <a:lstStyle/>
          <a:p>
            <a:pPr>
              <a:buFont typeface="Arial" pitchFamily="34" charset="0"/>
              <a:buChar char="•"/>
            </a:pPr>
            <a:r>
              <a:rPr lang="en-US" sz="2400" dirty="0" smtClean="0">
                <a:solidFill>
                  <a:schemeClr val="tx1"/>
                </a:solidFill>
              </a:rPr>
              <a:t> Give some thought to where you are on your Shaklee journey 	.. And what is your “ why” today…. It may change . May 	be deeper … bigger… more significant </a:t>
            </a:r>
          </a:p>
          <a:p>
            <a:pPr>
              <a:buFont typeface="Arial" pitchFamily="34" charset="0"/>
              <a:buChar char="•"/>
            </a:pPr>
            <a:r>
              <a:rPr lang="en-US" sz="2400" dirty="0" smtClean="0">
                <a:solidFill>
                  <a:schemeClr val="tx1"/>
                </a:solidFill>
              </a:rPr>
              <a:t>  Stay connected to weekly calls, support groups, .. This will 	help you get to “confidence” if you aren’t there yet…   	and then will help keep you there .. And Confidence 	attracts people</a:t>
            </a:r>
          </a:p>
          <a:p>
            <a:pPr>
              <a:buFont typeface="Arial" pitchFamily="34" charset="0"/>
              <a:buChar char="•"/>
            </a:pPr>
            <a:r>
              <a:rPr lang="en-US" sz="2400" dirty="0" smtClean="0">
                <a:solidFill>
                  <a:schemeClr val="tx1"/>
                </a:solidFill>
              </a:rPr>
              <a:t> Continue to skill up as you go.</a:t>
            </a:r>
          </a:p>
          <a:p>
            <a:pPr>
              <a:buFont typeface="Arial" pitchFamily="34" charset="0"/>
              <a:buChar char="•"/>
            </a:pPr>
            <a:r>
              <a:rPr lang="en-US" sz="2400" dirty="0" smtClean="0">
                <a:solidFill>
                  <a:schemeClr val="tx1"/>
                </a:solidFill>
              </a:rPr>
              <a:t> Take action  . Talk to people … invite them to something </a:t>
            </a:r>
          </a:p>
          <a:p>
            <a:pPr>
              <a:buFont typeface="Arial" pitchFamily="34" charset="0"/>
              <a:buChar char="•"/>
            </a:pPr>
            <a:r>
              <a:rPr lang="en-US" sz="2800" dirty="0" smtClean="0">
                <a:solidFill>
                  <a:schemeClr val="tx1"/>
                </a:solidFill>
              </a:rPr>
              <a:t> </a:t>
            </a:r>
            <a:r>
              <a:rPr lang="en-US" sz="2400" dirty="0" smtClean="0">
                <a:solidFill>
                  <a:schemeClr val="tx1"/>
                </a:solidFill>
              </a:rPr>
              <a:t>Aim to help your builders earn Cash for Cleveland…by 	accumulating 20 sponsoring points every month             	( minimum $100/mo)			  </a:t>
            </a:r>
          </a:p>
          <a:p>
            <a:endParaRPr lang="en-US" sz="2800" dirty="0">
              <a:solidFill>
                <a:schemeClr val="tx1"/>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verybestquotes.com/wp-content/uploads/2013/02/Responsibility-quotes-You-must-take-personal-responsibility-quotes.-.jpg"/>
          <p:cNvPicPr>
            <a:picLocks noChangeAspect="1" noChangeArrowheads="1"/>
          </p:cNvPicPr>
          <p:nvPr/>
        </p:nvPicPr>
        <p:blipFill>
          <a:blip r:embed="rId2" cstate="print"/>
          <a:srcRect/>
          <a:stretch>
            <a:fillRect/>
          </a:stretch>
        </p:blipFill>
        <p:spPr bwMode="auto">
          <a:xfrm>
            <a:off x="304800" y="3429000"/>
            <a:ext cx="2638213" cy="3124200"/>
          </a:xfrm>
          <a:prstGeom prst="rect">
            <a:avLst/>
          </a:prstGeom>
          <a:noFill/>
        </p:spPr>
      </p:pic>
      <p:pic>
        <p:nvPicPr>
          <p:cNvPr id="50178" name="Picture 2" descr="http://3.bp.blogspot.com/-wguivfJCxoA/T6QkmCGwjII/AAAAAAAADys/uvVBOy2ys_c/s400/responsible+for+my+own+happiness.jpg"/>
          <p:cNvPicPr>
            <a:picLocks noChangeAspect="1" noChangeArrowheads="1"/>
          </p:cNvPicPr>
          <p:nvPr/>
        </p:nvPicPr>
        <p:blipFill>
          <a:blip r:embed="rId3" cstate="print"/>
          <a:srcRect/>
          <a:stretch>
            <a:fillRect/>
          </a:stretch>
        </p:blipFill>
        <p:spPr bwMode="auto">
          <a:xfrm>
            <a:off x="4267200" y="914400"/>
            <a:ext cx="4267200" cy="1981200"/>
          </a:xfrm>
          <a:prstGeom prst="rect">
            <a:avLst/>
          </a:prstGeom>
          <a:noFill/>
        </p:spPr>
      </p:pic>
      <p:pic>
        <p:nvPicPr>
          <p:cNvPr id="50180" name="Picture 4" descr="http://www.verybestquotes.com/wp-content/uploads/2012/11/Accept-responsibility-for-your-life.-Know-that-it-is-you-who-will-get-you-where-you-want-to-go-no-one-else..jpg"/>
          <p:cNvPicPr>
            <a:picLocks noChangeAspect="1" noChangeArrowheads="1"/>
          </p:cNvPicPr>
          <p:nvPr/>
        </p:nvPicPr>
        <p:blipFill>
          <a:blip r:embed="rId4" cstate="print"/>
          <a:srcRect/>
          <a:stretch>
            <a:fillRect/>
          </a:stretch>
        </p:blipFill>
        <p:spPr bwMode="auto">
          <a:xfrm>
            <a:off x="6096000" y="3124200"/>
            <a:ext cx="2781300" cy="3429000"/>
          </a:xfrm>
          <a:prstGeom prst="rect">
            <a:avLst/>
          </a:prstGeom>
          <a:noFill/>
        </p:spPr>
      </p:pic>
      <p:pic>
        <p:nvPicPr>
          <p:cNvPr id="50184" name="Picture 8" descr="http://media.pennlive.com/opinion/photo/12063288-large.jpg"/>
          <p:cNvPicPr>
            <a:picLocks noChangeAspect="1" noChangeArrowheads="1"/>
          </p:cNvPicPr>
          <p:nvPr/>
        </p:nvPicPr>
        <p:blipFill>
          <a:blip r:embed="rId5" cstate="print"/>
          <a:srcRect/>
          <a:stretch>
            <a:fillRect/>
          </a:stretch>
        </p:blipFill>
        <p:spPr bwMode="auto">
          <a:xfrm>
            <a:off x="2971800" y="3429000"/>
            <a:ext cx="3009900" cy="3428999"/>
          </a:xfrm>
          <a:prstGeom prst="rect">
            <a:avLst/>
          </a:prstGeom>
          <a:noFill/>
        </p:spPr>
      </p:pic>
      <p:pic>
        <p:nvPicPr>
          <p:cNvPr id="50186" name="Picture 10" descr="http://displays.tpet.co.uk/ResourceImages/Previews/1113/1.jpg"/>
          <p:cNvPicPr>
            <a:picLocks noChangeAspect="1" noChangeArrowheads="1"/>
          </p:cNvPicPr>
          <p:nvPr/>
        </p:nvPicPr>
        <p:blipFill>
          <a:blip r:embed="rId6" cstate="print"/>
          <a:srcRect/>
          <a:stretch>
            <a:fillRect/>
          </a:stretch>
        </p:blipFill>
        <p:spPr bwMode="auto">
          <a:xfrm>
            <a:off x="838200" y="322727"/>
            <a:ext cx="2971800" cy="2817317"/>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notsalmon.com/wp-content/uploads/2012/01/new-opportunity-destiny-poster.jpg"/>
          <p:cNvPicPr>
            <a:picLocks noChangeAspect="1" noChangeArrowheads="1"/>
          </p:cNvPicPr>
          <p:nvPr/>
        </p:nvPicPr>
        <p:blipFill>
          <a:blip r:embed="rId2" cstate="print"/>
          <a:srcRect/>
          <a:stretch>
            <a:fillRect/>
          </a:stretch>
        </p:blipFill>
        <p:spPr bwMode="auto">
          <a:xfrm>
            <a:off x="1142999" y="240188"/>
            <a:ext cx="7134079" cy="620664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843677"/>
            <a:ext cx="7467600" cy="5170646"/>
          </a:xfrm>
          <a:prstGeom prst="rect">
            <a:avLst/>
          </a:prstGeom>
        </p:spPr>
        <p:txBody>
          <a:bodyPr wrap="square">
            <a:spAutoFit/>
          </a:bodyPr>
          <a:lstStyle/>
          <a:p>
            <a:r>
              <a:rPr lang="en-US" sz="2400" b="1" cap="all" dirty="0" smtClean="0"/>
              <a:t>Enter the Shaklee 180 Healthy Competition today!</a:t>
            </a:r>
          </a:p>
          <a:p>
            <a:endParaRPr lang="en-US" b="1" cap="all" dirty="0" smtClean="0"/>
          </a:p>
          <a:p>
            <a:r>
              <a:rPr lang="en-US" dirty="0" smtClean="0"/>
              <a:t>Take your shape in a whole new direction with Shaklee 180 and win while you lose! </a:t>
            </a:r>
            <a:br>
              <a:rPr lang="en-US" dirty="0" smtClean="0"/>
            </a:br>
            <a:r>
              <a:rPr lang="en-US" dirty="0" smtClean="0"/>
              <a:t/>
            </a:r>
            <a:br>
              <a:rPr lang="en-US" dirty="0" smtClean="0"/>
            </a:br>
            <a:r>
              <a:rPr lang="en-US" b="1" dirty="0" smtClean="0"/>
              <a:t>Qualification Period:</a:t>
            </a:r>
            <a:r>
              <a:rPr lang="en-US" dirty="0" smtClean="0"/>
              <a:t>  5/6/14 through 3/31/15</a:t>
            </a:r>
          </a:p>
          <a:p>
            <a:r>
              <a:rPr lang="en-US" b="1" dirty="0" smtClean="0"/>
              <a:t>Grand Prize:</a:t>
            </a:r>
            <a:r>
              <a:rPr lang="en-US" dirty="0" smtClean="0"/>
              <a:t>  A Trip for Two to San Francisco – 5 days and 4 nights!</a:t>
            </a:r>
          </a:p>
          <a:p>
            <a:r>
              <a:rPr lang="en-US" b="1" dirty="0" smtClean="0"/>
              <a:t>Included:</a:t>
            </a:r>
            <a:r>
              <a:rPr lang="en-US" dirty="0" smtClean="0"/>
              <a:t>  </a:t>
            </a:r>
            <a:br>
              <a:rPr lang="en-US" dirty="0" smtClean="0"/>
            </a:br>
            <a:r>
              <a:rPr lang="en-US" dirty="0" smtClean="0"/>
              <a:t>- Round Trip Airfare and Lodging in a Luxurious Hotel</a:t>
            </a:r>
            <a:br>
              <a:rPr lang="en-US" dirty="0" smtClean="0"/>
            </a:br>
            <a:r>
              <a:rPr lang="en-US" dirty="0" smtClean="0"/>
              <a:t>- Professional Makeover</a:t>
            </a:r>
            <a:br>
              <a:rPr lang="en-US" dirty="0" smtClean="0"/>
            </a:br>
            <a:r>
              <a:rPr lang="en-US" dirty="0" smtClean="0"/>
              <a:t>- Photo Shoot</a:t>
            </a:r>
            <a:br>
              <a:rPr lang="en-US" dirty="0" smtClean="0"/>
            </a:br>
            <a:r>
              <a:rPr lang="en-US" dirty="0" smtClean="0"/>
              <a:t>- City Tour and visit to Shaklee World Headquarters</a:t>
            </a:r>
            <a:br>
              <a:rPr lang="en-US" dirty="0" smtClean="0"/>
            </a:br>
            <a:r>
              <a:rPr lang="en-US" dirty="0" smtClean="0"/>
              <a:t>- Celebratory Group Dinner</a:t>
            </a:r>
            <a:br>
              <a:rPr lang="en-US" dirty="0" smtClean="0"/>
            </a:br>
            <a:r>
              <a:rPr lang="en-US" dirty="0" smtClean="0"/>
              <a:t>- Eight winners</a:t>
            </a:r>
            <a:br>
              <a:rPr lang="en-US" dirty="0" smtClean="0"/>
            </a:br>
            <a:r>
              <a:rPr lang="en-US" dirty="0" smtClean="0"/>
              <a:t/>
            </a:r>
            <a:br>
              <a:rPr lang="en-US" dirty="0" smtClean="0"/>
            </a:br>
            <a:r>
              <a:rPr lang="en-US" dirty="0" smtClean="0"/>
              <a:t>Start your Turnaround (or your Lean &amp; Healthy) and enter:  </a:t>
            </a:r>
            <a:r>
              <a:rPr lang="en-US" b="1" dirty="0" smtClean="0">
                <a:hlinkClick r:id="rId2"/>
              </a:rPr>
              <a:t>Shaklee180.myshaklee.com</a:t>
            </a:r>
            <a:endParaRPr lang="en-US" dirty="0" smtClean="0"/>
          </a:p>
          <a:p>
            <a:r>
              <a:rPr lang="en-US" b="1" dirty="0" smtClean="0">
                <a:hlinkClick r:id="rId3"/>
              </a:rPr>
              <a:t>Learn more</a:t>
            </a:r>
            <a:r>
              <a:rPr lang="en-US" b="1" dirty="0" smtClean="0"/>
              <a:t>! </a:t>
            </a: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609600"/>
            <a:ext cx="5038399" cy="1470025"/>
          </a:xfrm>
        </p:spPr>
        <p:txBody>
          <a:bodyPr/>
          <a:lstStyle/>
          <a:p>
            <a:r>
              <a:rPr lang="en-US" b="1" dirty="0" smtClean="0">
                <a:solidFill>
                  <a:schemeClr val="tx1"/>
                </a:solidFill>
              </a:rPr>
              <a:t>Coming Up </a:t>
            </a:r>
            <a:endParaRPr lang="en-US" b="1" dirty="0">
              <a:solidFill>
                <a:schemeClr val="tx1"/>
              </a:solidFill>
            </a:endParaRPr>
          </a:p>
        </p:txBody>
      </p:sp>
      <p:sp>
        <p:nvSpPr>
          <p:cNvPr id="3" name="Subtitle 2"/>
          <p:cNvSpPr>
            <a:spLocks noGrp="1"/>
          </p:cNvSpPr>
          <p:nvPr>
            <p:ph type="subTitle" idx="1"/>
          </p:nvPr>
        </p:nvSpPr>
        <p:spPr>
          <a:xfrm>
            <a:off x="685801" y="2552700"/>
            <a:ext cx="7772400" cy="1752600"/>
          </a:xfrm>
        </p:spPr>
        <p:txBody>
          <a:bodyPr>
            <a:noAutofit/>
          </a:bodyPr>
          <a:lstStyle/>
          <a:p>
            <a:r>
              <a:rPr lang="en-US" sz="3200" dirty="0" smtClean="0">
                <a:solidFill>
                  <a:schemeClr val="tx1"/>
                </a:solidFill>
              </a:rPr>
              <a:t>Feb 12 – Developing Our Business Teams</a:t>
            </a:r>
          </a:p>
          <a:p>
            <a:endParaRPr lang="en-US" sz="3200" dirty="0" smtClean="0">
              <a:solidFill>
                <a:schemeClr val="tx1"/>
              </a:solidFill>
            </a:endParaRPr>
          </a:p>
          <a:p>
            <a:r>
              <a:rPr lang="en-US" sz="3200" dirty="0" smtClean="0">
                <a:solidFill>
                  <a:schemeClr val="tx1"/>
                </a:solidFill>
              </a:rPr>
              <a:t>Feb 19	– </a:t>
            </a:r>
            <a:r>
              <a:rPr lang="en-US" sz="3200" dirty="0" err="1" smtClean="0">
                <a:solidFill>
                  <a:schemeClr val="tx1"/>
                </a:solidFill>
              </a:rPr>
              <a:t>FaceBook</a:t>
            </a:r>
            <a:r>
              <a:rPr lang="en-US" sz="3200" dirty="0" smtClean="0">
                <a:solidFill>
                  <a:schemeClr val="tx1"/>
                </a:solidFill>
              </a:rPr>
              <a:t> is Your Friend ..  			Harper Guerra, Stephanie Bruce</a:t>
            </a:r>
            <a:endParaRPr lang="en-US" sz="3200" dirty="0">
              <a:solidFill>
                <a:schemeClr val="tx1"/>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a:xfrm>
            <a:off x="457200" y="2133600"/>
            <a:ext cx="8229600" cy="4419600"/>
          </a:xfrm>
        </p:spPr>
        <p:txBody>
          <a:bodyPr>
            <a:normAutofit fontScale="62500" lnSpcReduction="20000"/>
          </a:bodyPr>
          <a:lstStyle/>
          <a:p>
            <a:pPr fontAlgn="base"/>
            <a:r>
              <a:rPr lang="en-US" dirty="0"/>
              <a:t>Earn $100, $200, even $1200 or more! For hotel, food and fun at Shaklee Live 2015</a:t>
            </a:r>
            <a:br>
              <a:rPr lang="en-US" dirty="0"/>
            </a:br>
            <a:r>
              <a:rPr lang="en-US" dirty="0"/>
              <a:t>January 1, 2015 – June 30, 2015</a:t>
            </a:r>
            <a:br>
              <a:rPr lang="en-US" dirty="0"/>
            </a:br>
            <a:r>
              <a:rPr lang="en-US" dirty="0"/>
              <a:t/>
            </a:r>
            <a:br>
              <a:rPr lang="en-US" dirty="0"/>
            </a:br>
            <a:r>
              <a:rPr lang="en-US" i="1" dirty="0"/>
              <a:t>Absolutely everyone needs to be in Cleveland this August for Celebration of 100 Years of the Shaklee Effect™</a:t>
            </a:r>
            <a:r>
              <a:rPr lang="en-US" i="1" dirty="0" smtClean="0"/>
              <a:t>.</a:t>
            </a:r>
          </a:p>
          <a:p>
            <a:pPr fontAlgn="base"/>
            <a:endParaRPr lang="en-US" sz="1600" dirty="0"/>
          </a:p>
          <a:p>
            <a:pPr fontAlgn="base"/>
            <a:r>
              <a:rPr lang="en-US" i="1" dirty="0"/>
              <a:t>And if you thought it was outside of your budget? Not anymore</a:t>
            </a:r>
            <a:r>
              <a:rPr lang="en-US" i="1" dirty="0" smtClean="0"/>
              <a:t>!</a:t>
            </a:r>
          </a:p>
          <a:p>
            <a:pPr fontAlgn="base"/>
            <a:endParaRPr lang="en-US" sz="1600" dirty="0"/>
          </a:p>
          <a:p>
            <a:pPr fontAlgn="base"/>
            <a:r>
              <a:rPr lang="en-US" dirty="0"/>
              <a:t>Earn the cash to cover the expenses of this once-in-a-lifetime event by doing what you’re already doing to build your business – sponsoring new people</a:t>
            </a:r>
            <a:r>
              <a:rPr lang="en-US" dirty="0" smtClean="0"/>
              <a:t>!</a:t>
            </a:r>
          </a:p>
          <a:p>
            <a:pPr fontAlgn="base"/>
            <a:endParaRPr lang="en-US" sz="1800" dirty="0"/>
          </a:p>
          <a:p>
            <a:pPr fontAlgn="base"/>
            <a:r>
              <a:rPr lang="en-US" dirty="0"/>
              <a:t>Cash for Cleveland rewards you for sponsoring new people with cash bonuses you can earn to spend at Shaklee Live 2015 in Cleveland, OH.</a:t>
            </a:r>
            <a:br>
              <a:rPr lang="en-US" dirty="0"/>
            </a:br>
            <a:endParaRPr lang="en-US" dirty="0"/>
          </a:p>
          <a:p>
            <a:endParaRPr lang="en-US" dirty="0"/>
          </a:p>
        </p:txBody>
      </p:sp>
      <p:pic>
        <p:nvPicPr>
          <p:cNvPr id="6" name="Picture 5" descr="Cash for Cle Article"/>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76200"/>
            <a:ext cx="8305800" cy="1981200"/>
          </a:xfrm>
          <a:prstGeom prst="rect">
            <a:avLst/>
          </a:prstGeom>
          <a:noFill/>
          <a:ln>
            <a:noFill/>
          </a:ln>
        </p:spPr>
      </p:pic>
    </p:spTree>
    <p:extLst>
      <p:ext uri="{BB962C8B-B14F-4D97-AF65-F5344CB8AC3E}">
        <p14:creationId xmlns:p14="http://schemas.microsoft.com/office/powerpoint/2010/main" xmlns="" val="32582866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base"/>
            <a:r>
              <a:rPr lang="en-US" sz="2800" cap="all" dirty="0"/>
              <a:t>HERE'S HOW IT WORKS:</a:t>
            </a:r>
            <a:br>
              <a:rPr lang="en-US" sz="2800" cap="all" dirty="0"/>
            </a:br>
            <a:r>
              <a:rPr lang="en-US" sz="2800" dirty="0"/>
              <a:t>Earn shares monthly for the Cash for Cleveland Bonus Pool of $50,000 (January 2015 – June 2015).</a:t>
            </a:r>
            <a:br>
              <a:rPr lang="en-US" sz="2800" dirty="0"/>
            </a:br>
            <a:endParaRPr lang="en-US" sz="2800" dirty="0"/>
          </a:p>
        </p:txBody>
      </p:sp>
      <p:sp>
        <p:nvSpPr>
          <p:cNvPr id="3" name="Content Placeholder 2"/>
          <p:cNvSpPr>
            <a:spLocks noGrp="1"/>
          </p:cNvSpPr>
          <p:nvPr>
            <p:ph idx="1"/>
          </p:nvPr>
        </p:nvSpPr>
        <p:spPr>
          <a:xfrm>
            <a:off x="457200" y="1371600"/>
            <a:ext cx="8229600" cy="5486400"/>
          </a:xfrm>
        </p:spPr>
        <p:txBody>
          <a:bodyPr>
            <a:normAutofit fontScale="55000" lnSpcReduction="20000"/>
          </a:bodyPr>
          <a:lstStyle/>
          <a:p>
            <a:pPr fontAlgn="base"/>
            <a:r>
              <a:rPr lang="en-US" dirty="0"/>
              <a:t>Each month you earn 20 personal sponsoring points between January and June 2015, we’ll reward you with one share or a minimum of $100 check </a:t>
            </a:r>
            <a:r>
              <a:rPr lang="en-US" dirty="0" smtClean="0"/>
              <a:t>.</a:t>
            </a:r>
            <a:endParaRPr lang="en-US" dirty="0"/>
          </a:p>
          <a:p>
            <a:pPr fontAlgn="base"/>
            <a:r>
              <a:rPr lang="en-US" dirty="0"/>
              <a:t>Earn 35 personal sponsoring points in a month during that time period and we’ll up that amount to two shares or a minimum of $200. </a:t>
            </a:r>
          </a:p>
          <a:p>
            <a:pPr fontAlgn="base"/>
            <a:r>
              <a:rPr lang="en-US" dirty="0" smtClean="0"/>
              <a:t>Earn </a:t>
            </a:r>
            <a:r>
              <a:rPr lang="en-US" dirty="0"/>
              <a:t>follow-up points </a:t>
            </a:r>
            <a:r>
              <a:rPr lang="en-US" dirty="0" smtClean="0"/>
              <a:t>when </a:t>
            </a:r>
            <a:r>
              <a:rPr lang="en-US" dirty="0"/>
              <a:t>your new Members and Distributors place an order in their second month with Shaklee – 1 point for an order of 50 PV or more.</a:t>
            </a:r>
          </a:p>
          <a:p>
            <a:pPr fontAlgn="base"/>
            <a:r>
              <a:rPr lang="en-US" dirty="0"/>
              <a:t>Earn a combined 100 points </a:t>
            </a:r>
            <a:r>
              <a:rPr lang="en-US" dirty="0" smtClean="0"/>
              <a:t>and </a:t>
            </a:r>
            <a:r>
              <a:rPr lang="en-US" dirty="0"/>
              <a:t>you'll receive VIP seating and access to the Star Achiever </a:t>
            </a:r>
            <a:r>
              <a:rPr lang="en-US" dirty="0" smtClean="0"/>
              <a:t>Event.</a:t>
            </a:r>
            <a:endParaRPr lang="en-US" dirty="0"/>
          </a:p>
          <a:p>
            <a:pPr fontAlgn="base"/>
            <a:r>
              <a:rPr lang="en-US" dirty="0"/>
              <a:t>Top 20 point earners during the Cash for Cleveland Incentive will receive special recognition at Shaklee Live 2015 in Cleveland.</a:t>
            </a:r>
          </a:p>
          <a:p>
            <a:pPr fontAlgn="base"/>
            <a:r>
              <a:rPr lang="en-US" dirty="0"/>
              <a:t>You must register for Shaklee Live 2015 by June 30, 2015 to be eligible and attend conference to receive your Cash for Cleveland check</a:t>
            </a:r>
            <a:r>
              <a:rPr lang="en-US" dirty="0" smtClean="0"/>
              <a:t>.</a:t>
            </a:r>
          </a:p>
          <a:p>
            <a:pPr fontAlgn="base"/>
            <a:r>
              <a:rPr lang="en-US" dirty="0"/>
              <a:t>Points are earned through personal sponsoring with qualifying orders placed at the time one joins and accrue to the Original Sponsor. Points are earned according to the following:</a:t>
            </a:r>
          </a:p>
          <a:p>
            <a:pPr lvl="1" fontAlgn="base"/>
            <a:r>
              <a:rPr lang="en-US" dirty="0"/>
              <a:t>15 points for a new Distributor with a $999 Super Gold PAK</a:t>
            </a:r>
          </a:p>
          <a:p>
            <a:pPr lvl="1" fontAlgn="base"/>
            <a:r>
              <a:rPr lang="en-US" dirty="0"/>
              <a:t>10 points for a new Distributor with a $699 Gold Plus PAK</a:t>
            </a:r>
          </a:p>
          <a:p>
            <a:pPr lvl="1" fontAlgn="base"/>
            <a:r>
              <a:rPr lang="en-US" dirty="0"/>
              <a:t>5 points for a new Distributor with a $349 Gold PAK</a:t>
            </a:r>
          </a:p>
          <a:p>
            <a:pPr lvl="1" fontAlgn="base"/>
            <a:r>
              <a:rPr lang="en-US" dirty="0"/>
              <a:t>2 points for a new Member or Distributor with a 100 PV or more order</a:t>
            </a:r>
          </a:p>
          <a:p>
            <a:pPr lvl="1" fontAlgn="base"/>
            <a:r>
              <a:rPr lang="en-US" dirty="0"/>
              <a:t>1 point for a new Member or Distributor with a 50 PV Order</a:t>
            </a:r>
          </a:p>
          <a:p>
            <a:pPr fontAlgn="base"/>
            <a:endParaRPr lang="en-US" sz="1500" dirty="0"/>
          </a:p>
          <a:p>
            <a:r>
              <a:rPr lang="en-US" dirty="0"/>
              <a:t>The maximum number of shares you can earn is 12 shares.</a:t>
            </a:r>
          </a:p>
        </p:txBody>
      </p:sp>
    </p:spTree>
    <p:extLst>
      <p:ext uri="{BB962C8B-B14F-4D97-AF65-F5344CB8AC3E}">
        <p14:creationId xmlns:p14="http://schemas.microsoft.com/office/powerpoint/2010/main" xmlns="" val="3958914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Second item Needed to Build a Team</a:t>
            </a:r>
            <a:endParaRPr lang="en-US" dirty="0"/>
          </a:p>
        </p:txBody>
      </p:sp>
      <p:sp>
        <p:nvSpPr>
          <p:cNvPr id="3" name="Content Placeholder 2"/>
          <p:cNvSpPr>
            <a:spLocks noGrp="1"/>
          </p:cNvSpPr>
          <p:nvPr>
            <p:ph idx="1"/>
          </p:nvPr>
        </p:nvSpPr>
        <p:spPr>
          <a:xfrm>
            <a:off x="457200" y="1371600"/>
            <a:ext cx="8229600" cy="5257800"/>
          </a:xfrm>
        </p:spPr>
        <p:txBody>
          <a:bodyPr>
            <a:normAutofit/>
          </a:bodyPr>
          <a:lstStyle/>
          <a:p>
            <a:r>
              <a:rPr lang="en-US" sz="2400" dirty="0" smtClean="0"/>
              <a:t>There are some skills to learn To build a team,, we will need to TALK </a:t>
            </a:r>
            <a:r>
              <a:rPr lang="en-US" sz="2400" smtClean="0"/>
              <a:t>to people.  </a:t>
            </a:r>
            <a:r>
              <a:rPr lang="en-US" sz="2400" dirty="0" smtClean="0"/>
              <a:t>Are we learning the skills that connect us in conversation .. And help us avoid sounding like “ sales  pitch”. </a:t>
            </a:r>
          </a:p>
          <a:p>
            <a:pPr>
              <a:buNone/>
            </a:pPr>
            <a:r>
              <a:rPr lang="en-US" sz="2400" dirty="0" smtClean="0"/>
              <a:t>		1.“ Tell me About” to help us learn what is happening in 		the lives of  the people we speak with</a:t>
            </a:r>
          </a:p>
          <a:p>
            <a:pPr>
              <a:buNone/>
            </a:pPr>
            <a:r>
              <a:rPr lang="en-US" sz="2400" dirty="0" smtClean="0"/>
              <a:t>		2. Acknowledging others – Notice what you sincerely 		admire or appreciate  and letting your 			conversation partner know.</a:t>
            </a:r>
          </a:p>
          <a:p>
            <a:pPr>
              <a:buNone/>
            </a:pPr>
            <a:r>
              <a:rPr lang="en-US" sz="2400" dirty="0" smtClean="0"/>
              <a:t>		3. Gently share why you love what you do … how you feel 		about the company, the people you work with 		and the importance of the work we do … share 		stories </a:t>
            </a:r>
            <a:endParaRPr lang="en-U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505200" cy="639762"/>
          </a:xfrm>
          <a:ln>
            <a:solidFill>
              <a:schemeClr val="tx2">
                <a:lumMod val="60000"/>
                <a:lumOff val="40000"/>
              </a:schemeClr>
            </a:solidFill>
          </a:ln>
        </p:spPr>
        <p:txBody>
          <a:bodyPr>
            <a:normAutofit/>
          </a:bodyPr>
          <a:lstStyle/>
          <a:p>
            <a:r>
              <a:rPr lang="en-US" sz="3200" dirty="0" smtClean="0"/>
              <a:t>Orlando Report </a:t>
            </a:r>
            <a:endParaRPr lang="en-US" sz="3200" dirty="0"/>
          </a:p>
        </p:txBody>
      </p:sp>
      <p:sp>
        <p:nvSpPr>
          <p:cNvPr id="3" name="Content Placeholder 2"/>
          <p:cNvSpPr>
            <a:spLocks noGrp="1"/>
          </p:cNvSpPr>
          <p:nvPr>
            <p:ph idx="1"/>
          </p:nvPr>
        </p:nvSpPr>
        <p:spPr>
          <a:xfrm>
            <a:off x="457200" y="1295400"/>
            <a:ext cx="6629400" cy="5257800"/>
          </a:xfrm>
        </p:spPr>
        <p:txBody>
          <a:bodyPr>
            <a:normAutofit/>
          </a:bodyPr>
          <a:lstStyle/>
          <a:p>
            <a:pPr>
              <a:buNone/>
            </a:pPr>
            <a:r>
              <a:rPr lang="en-US" sz="2000" dirty="0" smtClean="0"/>
              <a:t>Debbie Underwood spoke to the power of a 90 Second Product Testimonial, then gave us an easy model to follow, and demonstrated it with 8 people's testimonials.</a:t>
            </a:r>
          </a:p>
          <a:p>
            <a:pPr>
              <a:buNone/>
            </a:pPr>
            <a:r>
              <a:rPr lang="en-US" sz="2000" dirty="0" smtClean="0"/>
              <a:t> </a:t>
            </a:r>
          </a:p>
          <a:p>
            <a:pPr>
              <a:buNone/>
            </a:pPr>
            <a:r>
              <a:rPr lang="en-US" sz="2000" b="1" dirty="0" smtClean="0"/>
              <a:t>Your Introduction:</a:t>
            </a:r>
            <a:endParaRPr lang="en-US" sz="2000" dirty="0" smtClean="0"/>
          </a:p>
          <a:p>
            <a:pPr>
              <a:buNone/>
            </a:pPr>
            <a:r>
              <a:rPr lang="en-US" sz="2000" dirty="0" smtClean="0"/>
              <a:t>Name</a:t>
            </a:r>
          </a:p>
          <a:p>
            <a:pPr>
              <a:buNone/>
            </a:pPr>
            <a:r>
              <a:rPr lang="en-US" sz="2000" dirty="0" smtClean="0"/>
              <a:t>From where?</a:t>
            </a:r>
          </a:p>
          <a:p>
            <a:pPr>
              <a:buNone/>
            </a:pPr>
            <a:r>
              <a:rPr lang="en-US" sz="2000" dirty="0" smtClean="0"/>
              <a:t>How long with Shaklee.</a:t>
            </a:r>
          </a:p>
          <a:p>
            <a:pPr>
              <a:buNone/>
            </a:pPr>
            <a:r>
              <a:rPr lang="en-US" sz="2000" dirty="0" smtClean="0"/>
              <a:t> </a:t>
            </a:r>
          </a:p>
          <a:p>
            <a:pPr>
              <a:buNone/>
            </a:pPr>
            <a:r>
              <a:rPr lang="en-US" sz="2000" dirty="0" smtClean="0"/>
              <a:t>Answer 3 Questions:</a:t>
            </a:r>
          </a:p>
          <a:p>
            <a:pPr>
              <a:buNone/>
            </a:pPr>
            <a:r>
              <a:rPr lang="en-US" sz="2000" dirty="0" smtClean="0"/>
              <a:t>1.  What kind of problems were you having?</a:t>
            </a:r>
          </a:p>
          <a:p>
            <a:pPr>
              <a:buNone/>
            </a:pPr>
            <a:r>
              <a:rPr lang="en-US" sz="2000" dirty="0" smtClean="0"/>
              <a:t>2.  What products did you use for the problem?</a:t>
            </a:r>
          </a:p>
          <a:p>
            <a:pPr>
              <a:buNone/>
            </a:pPr>
            <a:r>
              <a:rPr lang="en-US" sz="2000" dirty="0" smtClean="0"/>
              <a:t>3.  What benefits did you experience and how soon?</a:t>
            </a:r>
          </a:p>
          <a:p>
            <a:pPr>
              <a:buNone/>
            </a:pPr>
            <a:r>
              <a:rPr lang="en-US" sz="2000" dirty="0" smtClean="0"/>
              <a:t> </a:t>
            </a:r>
          </a:p>
          <a:p>
            <a:endParaRPr lang="en-US" sz="2000" dirty="0"/>
          </a:p>
        </p:txBody>
      </p:sp>
      <p:sp>
        <p:nvSpPr>
          <p:cNvPr id="4" name="Rectangle 3"/>
          <p:cNvSpPr/>
          <p:nvPr/>
        </p:nvSpPr>
        <p:spPr>
          <a:xfrm>
            <a:off x="4267200" y="2459504"/>
            <a:ext cx="4572000" cy="1938992"/>
          </a:xfrm>
          <a:prstGeom prst="rect">
            <a:avLst/>
          </a:prstGeom>
          <a:ln>
            <a:solidFill>
              <a:schemeClr val="tx2">
                <a:lumMod val="60000"/>
                <a:lumOff val="40000"/>
              </a:schemeClr>
            </a:solidFill>
          </a:ln>
        </p:spPr>
        <p:txBody>
          <a:bodyPr>
            <a:spAutoFit/>
          </a:bodyPr>
          <a:lstStyle/>
          <a:p>
            <a:r>
              <a:rPr lang="en-US" sz="2000" dirty="0" smtClean="0"/>
              <a:t>She clearly made the following points: </a:t>
            </a:r>
          </a:p>
          <a:p>
            <a:pPr lvl="0"/>
            <a:r>
              <a:rPr lang="en-US" sz="2000" dirty="0" smtClean="0"/>
              <a:t>More is less, in most instances.</a:t>
            </a:r>
          </a:p>
          <a:p>
            <a:pPr lvl="0"/>
            <a:r>
              <a:rPr lang="en-US" sz="2000" dirty="0" smtClean="0"/>
              <a:t>Goal is to stir interest, for further conversation later.</a:t>
            </a:r>
          </a:p>
          <a:p>
            <a:r>
              <a:rPr lang="en-US" sz="2000" dirty="0" smtClean="0"/>
              <a:t>Use the Feel, Felt, Found method to guide your conversation</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6553200" cy="1143000"/>
          </a:xfrm>
        </p:spPr>
        <p:txBody>
          <a:bodyPr>
            <a:normAutofit/>
          </a:bodyPr>
          <a:lstStyle/>
          <a:p>
            <a:r>
              <a:rPr lang="en-US" sz="2800" b="1" dirty="0" smtClean="0"/>
              <a:t>New </a:t>
            </a:r>
            <a:r>
              <a:rPr lang="en-US" sz="2800" b="1" dirty="0" err="1" smtClean="0"/>
              <a:t>SmartHeart</a:t>
            </a:r>
            <a:r>
              <a:rPr lang="en-US" sz="2800" b="1" dirty="0" smtClean="0"/>
              <a:t> Regimen Purchase Offer</a:t>
            </a:r>
            <a:endParaRPr lang="en-US" sz="2800" dirty="0"/>
          </a:p>
        </p:txBody>
      </p:sp>
      <p:sp>
        <p:nvSpPr>
          <p:cNvPr id="3" name="Content Placeholder 2"/>
          <p:cNvSpPr>
            <a:spLocks noGrp="1"/>
          </p:cNvSpPr>
          <p:nvPr>
            <p:ph idx="1"/>
          </p:nvPr>
        </p:nvSpPr>
        <p:spPr>
          <a:xfrm>
            <a:off x="457200" y="2057400"/>
            <a:ext cx="8229600" cy="4525963"/>
          </a:xfrm>
        </p:spPr>
        <p:txBody>
          <a:bodyPr>
            <a:normAutofit/>
          </a:bodyPr>
          <a:lstStyle/>
          <a:p>
            <a:pPr>
              <a:buNone/>
            </a:pPr>
            <a:r>
              <a:rPr lang="en-US" sz="2000" b="1" dirty="0" smtClean="0"/>
              <a:t/>
            </a:r>
            <a:br>
              <a:rPr lang="en-US" sz="2000" b="1" dirty="0" smtClean="0"/>
            </a:br>
            <a:r>
              <a:rPr lang="en-US" sz="2000" dirty="0" smtClean="0"/>
              <a:t>During the month of February (February 2-28), Shaklee is offering a 30% discount on the </a:t>
            </a:r>
            <a:r>
              <a:rPr lang="en-US" sz="2000" dirty="0" err="1" smtClean="0"/>
              <a:t>SmartHeart</a:t>
            </a:r>
            <a:r>
              <a:rPr lang="en-US" sz="2000" dirty="0" smtClean="0"/>
              <a:t> Blood Pressure Regimen and </a:t>
            </a:r>
            <a:r>
              <a:rPr lang="en-US" sz="2000" dirty="0" err="1" smtClean="0"/>
              <a:t>SmartHeart</a:t>
            </a:r>
            <a:r>
              <a:rPr lang="en-US" sz="2000" dirty="0" smtClean="0"/>
              <a:t> Cholesterol Regimen for Existing Members, Distributors and Associates </a:t>
            </a:r>
            <a:r>
              <a:rPr lang="en-US" sz="2000" b="1" dirty="0" smtClean="0"/>
              <a:t>who haven’t purchased</a:t>
            </a:r>
            <a:r>
              <a:rPr lang="en-US" sz="2000" dirty="0" smtClean="0"/>
              <a:t> one of the regimens in the last 6 months.</a:t>
            </a:r>
          </a:p>
          <a:p>
            <a:r>
              <a:rPr lang="en-US" sz="2000" dirty="0" smtClean="0"/>
              <a:t>Offer available in the U.S. from Feb. 2 – 28</a:t>
            </a:r>
          </a:p>
          <a:p>
            <a:r>
              <a:rPr lang="en-US" sz="2000" dirty="0" smtClean="0"/>
              <a:t>Business Leaders are excluded from direct participation in the offer.</a:t>
            </a:r>
          </a:p>
          <a:p>
            <a:r>
              <a:rPr lang="en-US" sz="2000" dirty="0" smtClean="0"/>
              <a:t>Offer limited to </a:t>
            </a:r>
            <a:r>
              <a:rPr lang="en-US" sz="2000" b="1" dirty="0" smtClean="0"/>
              <a:t>one purchase per regimen per ID</a:t>
            </a:r>
            <a:r>
              <a:rPr lang="en-US" sz="2000" dirty="0" smtClean="0"/>
              <a:t>.</a:t>
            </a:r>
          </a:p>
          <a:p>
            <a:r>
              <a:rPr lang="en-US" sz="2000" dirty="0" smtClean="0"/>
              <a:t>Distributors will receive 30% off of their current price tier.</a:t>
            </a:r>
          </a:p>
          <a:p>
            <a:r>
              <a:rPr lang="en-US" sz="2000" dirty="0" smtClean="0"/>
              <a:t>Online orders only. Discount will be reflected at checkout</a:t>
            </a:r>
          </a:p>
          <a:p>
            <a:r>
              <a:rPr lang="en-US" sz="2000" dirty="0" smtClean="0"/>
              <a:t>Offer is not transferrable and </a:t>
            </a:r>
            <a:r>
              <a:rPr lang="en-US" sz="2000" dirty="0" err="1" smtClean="0"/>
              <a:t>AutoShip</a:t>
            </a:r>
            <a:r>
              <a:rPr lang="en-US" sz="2000" dirty="0" smtClean="0"/>
              <a:t> orders do not qualify.</a:t>
            </a:r>
            <a:endParaRPr lang="en-US" sz="2000" dirty="0"/>
          </a:p>
        </p:txBody>
      </p:sp>
      <p:pic>
        <p:nvPicPr>
          <p:cNvPr id="1026" name="Picture 2" descr="Heart"/>
          <p:cNvPicPr>
            <a:picLocks noChangeAspect="1" noChangeArrowheads="1"/>
          </p:cNvPicPr>
          <p:nvPr/>
        </p:nvPicPr>
        <p:blipFill>
          <a:blip r:embed="rId2" cstate="print"/>
          <a:srcRect/>
          <a:stretch>
            <a:fillRect/>
          </a:stretch>
        </p:blipFill>
        <p:spPr bwMode="auto">
          <a:xfrm>
            <a:off x="381000" y="304800"/>
            <a:ext cx="1714500" cy="17145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724400" cy="1249362"/>
          </a:xfrm>
        </p:spPr>
        <p:txBody>
          <a:bodyPr>
            <a:normAutofit/>
          </a:bodyPr>
          <a:lstStyle/>
          <a:p>
            <a:r>
              <a:rPr lang="en-US" sz="3200" dirty="0" smtClean="0"/>
              <a:t>Business Launch Brunch -  Success</a:t>
            </a:r>
            <a:endParaRPr lang="en-US" sz="3200" dirty="0"/>
          </a:p>
        </p:txBody>
      </p:sp>
      <p:sp>
        <p:nvSpPr>
          <p:cNvPr id="3" name="Content Placeholder 2"/>
          <p:cNvSpPr>
            <a:spLocks noGrp="1"/>
          </p:cNvSpPr>
          <p:nvPr>
            <p:ph idx="1"/>
          </p:nvPr>
        </p:nvSpPr>
        <p:spPr>
          <a:xfrm>
            <a:off x="457200" y="1143000"/>
            <a:ext cx="8229600" cy="5257800"/>
          </a:xfrm>
        </p:spPr>
        <p:txBody>
          <a:bodyPr>
            <a:normAutofit/>
          </a:bodyPr>
          <a:lstStyle/>
          <a:p>
            <a:endParaRPr lang="en-US" sz="2400" dirty="0" smtClean="0"/>
          </a:p>
          <a:p>
            <a:pPr>
              <a:buNone/>
            </a:pPr>
            <a:r>
              <a:rPr lang="en-US" sz="2400" b="1" dirty="0" smtClean="0">
                <a:hlinkClick r:id="rId2"/>
              </a:rPr>
              <a:t>Crystal Johnson</a:t>
            </a:r>
            <a:endParaRPr lang="en-US" sz="2400" dirty="0" smtClean="0"/>
          </a:p>
          <a:p>
            <a:pPr>
              <a:buNone/>
            </a:pPr>
            <a:endParaRPr lang="en-US" sz="2400" dirty="0" smtClean="0"/>
          </a:p>
          <a:p>
            <a:pPr>
              <a:buNone/>
            </a:pPr>
            <a:r>
              <a:rPr lang="en-US" sz="2400" dirty="0" smtClean="0"/>
              <a:t>Wow! </a:t>
            </a:r>
            <a:r>
              <a:rPr lang="en-US" sz="2400" dirty="0" smtClean="0">
                <a:hlinkClick r:id="rId3"/>
              </a:rPr>
              <a:t>Jennifer Kelly</a:t>
            </a:r>
            <a:r>
              <a:rPr lang="en-US" sz="2400" dirty="0" smtClean="0"/>
              <a:t>'s business launch brunch yesterday was fantabulous! No energy chews were needed for her group of 12 friends!!</a:t>
            </a:r>
          </a:p>
          <a:p>
            <a:pPr>
              <a:buNone/>
            </a:pPr>
            <a:r>
              <a:rPr lang="en-US" sz="2400" dirty="0" smtClean="0"/>
              <a:t> Before the fun was over, she had 8 orders, 3 wanting to go into business with her, 1 party to book, and 600+ PV! </a:t>
            </a:r>
          </a:p>
          <a:p>
            <a:pPr>
              <a:buNone/>
            </a:pPr>
            <a:r>
              <a:rPr lang="en-US" sz="2400" dirty="0" smtClean="0"/>
              <a:t>They all rushed off to Super Bowl parties, so the orders are still coming in! Plus another friend called today saying she wants to do the business too! Whew! Jen already has another launch party scheduled for Feb. 22nd!! Great job Jen!</a:t>
            </a:r>
          </a:p>
          <a:p>
            <a:endParaRPr lang="en-US" sz="2400" dirty="0"/>
          </a:p>
        </p:txBody>
      </p:sp>
      <p:pic>
        <p:nvPicPr>
          <p:cNvPr id="1026" name="Picture 2" descr="C:\Users\Barb\AppData\Local\Temp\IMG1128.JPG"/>
          <p:cNvPicPr>
            <a:picLocks noChangeAspect="1" noChangeArrowheads="1"/>
          </p:cNvPicPr>
          <p:nvPr/>
        </p:nvPicPr>
        <p:blipFill>
          <a:blip r:embed="rId4" cstate="print"/>
          <a:srcRect/>
          <a:stretch>
            <a:fillRect/>
          </a:stretch>
        </p:blipFill>
        <p:spPr bwMode="auto">
          <a:xfrm>
            <a:off x="5715000" y="190500"/>
            <a:ext cx="3048000" cy="21717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scontent-a-ord.xx.fbcdn.net/hphotos-xpa1/v/t1.0-9/10947250_851817774879836_631809724209661896_n.jpg?oh=e4d920bffa141a2f9d0d3210f38f0877&amp;oe=554D961D"/>
          <p:cNvPicPr>
            <a:picLocks noChangeAspect="1" noChangeArrowheads="1"/>
          </p:cNvPicPr>
          <p:nvPr/>
        </p:nvPicPr>
        <p:blipFill>
          <a:blip r:embed="rId2" cstate="print"/>
          <a:srcRect/>
          <a:stretch>
            <a:fillRect/>
          </a:stretch>
        </p:blipFill>
        <p:spPr bwMode="auto">
          <a:xfrm>
            <a:off x="781050" y="0"/>
            <a:ext cx="7581900"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xmlns=""/>
              </a:ext>
            </a:extLst>
          </a:blip>
          <a:srcRect/>
          <a:stretch/>
        </p:blipFill>
        <p:spPr>
          <a:xfrm rot="10800000">
            <a:off x="0" y="-2"/>
            <a:ext cx="9144000" cy="5148263"/>
          </a:xfrm>
          <a:prstGeom prst="rect">
            <a:avLst/>
          </a:prstGeom>
          <a:ln w="38100">
            <a:noFill/>
          </a:ln>
        </p:spPr>
      </p:pic>
      <p:sp>
        <p:nvSpPr>
          <p:cNvPr id="2" name="Title 1"/>
          <p:cNvSpPr>
            <a:spLocks noGrp="1"/>
          </p:cNvSpPr>
          <p:nvPr>
            <p:ph type="ctrTitle"/>
          </p:nvPr>
        </p:nvSpPr>
        <p:spPr>
          <a:xfrm>
            <a:off x="838200" y="304800"/>
            <a:ext cx="7848600" cy="3124200"/>
          </a:xfrm>
          <a:solidFill>
            <a:schemeClr val="bg1"/>
          </a:solidFill>
          <a:ln>
            <a:solidFill>
              <a:schemeClr val="accent5">
                <a:lumMod val="75000"/>
              </a:schemeClr>
            </a:solidFill>
          </a:ln>
        </p:spPr>
        <p:txBody>
          <a:bodyPr>
            <a:normAutofit/>
          </a:bodyPr>
          <a:lstStyle/>
          <a:p>
            <a:r>
              <a:rPr lang="en-US" sz="3200" dirty="0" smtClean="0"/>
              <a:t>Legacy and Leadership Spring 2015</a:t>
            </a:r>
            <a:br>
              <a:rPr lang="en-US" sz="3200" dirty="0" smtClean="0"/>
            </a:br>
            <a:r>
              <a:rPr lang="en-US" sz="2800" dirty="0" smtClean="0"/>
              <a:t>Session #4  Feb 5, 2015</a:t>
            </a:r>
            <a:r>
              <a:rPr lang="en-US" sz="3600" dirty="0" smtClean="0"/>
              <a:t/>
            </a:r>
            <a:br>
              <a:rPr lang="en-US" sz="3600" dirty="0" smtClean="0"/>
            </a:br>
            <a:r>
              <a:rPr lang="en-US" sz="3600" dirty="0" smtClean="0"/>
              <a:t>Special Guest Kevin Crandall</a:t>
            </a:r>
            <a:br>
              <a:rPr lang="en-US" sz="3600" dirty="0" smtClean="0"/>
            </a:br>
            <a:r>
              <a:rPr lang="en-US" sz="2800" dirty="0" smtClean="0"/>
              <a:t>Vice President Field Development</a:t>
            </a:r>
            <a:br>
              <a:rPr lang="en-US" sz="2800" dirty="0" smtClean="0"/>
            </a:br>
            <a:r>
              <a:rPr lang="en-US" sz="3600" dirty="0" smtClean="0"/>
              <a:t>Your Shaklee Journey</a:t>
            </a:r>
            <a:endParaRPr lang="en-US" sz="4000" b="1" dirty="0"/>
          </a:p>
        </p:txBody>
      </p:sp>
      <p:sp>
        <p:nvSpPr>
          <p:cNvPr id="3" name="Subtitle 2"/>
          <p:cNvSpPr>
            <a:spLocks noGrp="1"/>
          </p:cNvSpPr>
          <p:nvPr>
            <p:ph type="subTitle" idx="1"/>
          </p:nvPr>
        </p:nvSpPr>
        <p:spPr>
          <a:xfrm>
            <a:off x="5334000" y="5715000"/>
            <a:ext cx="3810000" cy="914400"/>
          </a:xfrm>
        </p:spPr>
        <p:txBody>
          <a:bodyPr>
            <a:noAutofit/>
          </a:bodyPr>
          <a:lstStyle/>
          <a:p>
            <a:r>
              <a:rPr lang="en-US" sz="2400" dirty="0" smtClean="0">
                <a:solidFill>
                  <a:schemeClr val="tx1"/>
                </a:solidFill>
              </a:rPr>
              <a:t>Senior Executive Coordinator  Lisa Anderson</a:t>
            </a:r>
            <a:endParaRPr lang="en-US" sz="2400" dirty="0">
              <a:solidFill>
                <a:schemeClr val="tx1"/>
              </a:solidFill>
            </a:endParaRPr>
          </a:p>
        </p:txBody>
      </p:sp>
      <p:pic>
        <p:nvPicPr>
          <p:cNvPr id="5" name="Picture 4" descr="Katie Odom.jpg"/>
          <p:cNvPicPr>
            <a:picLocks noChangeAspect="1"/>
          </p:cNvPicPr>
          <p:nvPr/>
        </p:nvPicPr>
        <p:blipFill>
          <a:blip r:embed="rId3" cstate="print"/>
          <a:stretch>
            <a:fillRect/>
          </a:stretch>
        </p:blipFill>
        <p:spPr>
          <a:xfrm>
            <a:off x="533400" y="3733800"/>
            <a:ext cx="1183847" cy="1812766"/>
          </a:xfrm>
          <a:prstGeom prst="rect">
            <a:avLst/>
          </a:prstGeom>
        </p:spPr>
      </p:pic>
      <p:pic>
        <p:nvPicPr>
          <p:cNvPr id="6" name="Picture 5" descr="Lisa Anderson 2013.jpg"/>
          <p:cNvPicPr>
            <a:picLocks noChangeAspect="1"/>
          </p:cNvPicPr>
          <p:nvPr/>
        </p:nvPicPr>
        <p:blipFill>
          <a:blip r:embed="rId4" cstate="print"/>
          <a:stretch>
            <a:fillRect/>
          </a:stretch>
        </p:blipFill>
        <p:spPr>
          <a:xfrm>
            <a:off x="7162800" y="3429000"/>
            <a:ext cx="1425785" cy="2167563"/>
          </a:xfrm>
          <a:prstGeom prst="rect">
            <a:avLst/>
          </a:prstGeom>
        </p:spPr>
      </p:pic>
      <p:sp>
        <p:nvSpPr>
          <p:cNvPr id="7" name="TextBox 6"/>
          <p:cNvSpPr txBox="1"/>
          <p:nvPr/>
        </p:nvSpPr>
        <p:spPr>
          <a:xfrm>
            <a:off x="228600" y="5715000"/>
            <a:ext cx="3200400" cy="830997"/>
          </a:xfrm>
          <a:prstGeom prst="rect">
            <a:avLst/>
          </a:prstGeom>
          <a:noFill/>
        </p:spPr>
        <p:txBody>
          <a:bodyPr wrap="square" rtlCol="0">
            <a:spAutoFit/>
          </a:bodyPr>
          <a:lstStyle/>
          <a:p>
            <a:pPr algn="ctr"/>
            <a:r>
              <a:rPr lang="en-US" sz="2400" dirty="0" smtClean="0"/>
              <a:t>Senior Coordinator Katie Odom</a:t>
            </a:r>
            <a:endParaRPr lang="en-US" sz="2400" dirty="0"/>
          </a:p>
        </p:txBody>
      </p:sp>
      <p:pic>
        <p:nvPicPr>
          <p:cNvPr id="8" name="Picture 7" descr="kevin crandall 2.jpg"/>
          <p:cNvPicPr>
            <a:picLocks noChangeAspect="1"/>
          </p:cNvPicPr>
          <p:nvPr/>
        </p:nvPicPr>
        <p:blipFill>
          <a:blip r:embed="rId5" cstate="print"/>
          <a:stretch>
            <a:fillRect/>
          </a:stretch>
        </p:blipFill>
        <p:spPr>
          <a:xfrm>
            <a:off x="3352800" y="3429000"/>
            <a:ext cx="1911350" cy="317898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95800" cy="1143000"/>
          </a:xfrm>
        </p:spPr>
        <p:txBody>
          <a:bodyPr>
            <a:normAutofit/>
          </a:bodyPr>
          <a:lstStyle/>
          <a:p>
            <a:r>
              <a:rPr lang="en-US" sz="3200" dirty="0" smtClean="0"/>
              <a:t>Objective for Session 4 – </a:t>
            </a:r>
            <a:br>
              <a:rPr lang="en-US" sz="3200" dirty="0" smtClean="0"/>
            </a:br>
            <a:r>
              <a:rPr lang="en-US" sz="3200" dirty="0" smtClean="0"/>
              <a:t>Your Shaklee Journey</a:t>
            </a:r>
            <a:endParaRPr lang="en-US" sz="3200" dirty="0"/>
          </a:p>
        </p:txBody>
      </p:sp>
      <p:sp>
        <p:nvSpPr>
          <p:cNvPr id="3" name="Content Placeholder 2"/>
          <p:cNvSpPr>
            <a:spLocks noGrp="1"/>
          </p:cNvSpPr>
          <p:nvPr>
            <p:ph idx="1"/>
          </p:nvPr>
        </p:nvSpPr>
        <p:spPr>
          <a:xfrm>
            <a:off x="457200" y="1828800"/>
            <a:ext cx="8229600" cy="5029200"/>
          </a:xfrm>
        </p:spPr>
        <p:txBody>
          <a:bodyPr>
            <a:normAutofit lnSpcReduction="10000"/>
          </a:bodyPr>
          <a:lstStyle/>
          <a:p>
            <a:r>
              <a:rPr lang="en-US" sz="2400" dirty="0" smtClean="0"/>
              <a:t>This semester we are focusing on helping each participant begin their journey to Coordinator.</a:t>
            </a:r>
          </a:p>
          <a:p>
            <a:r>
              <a:rPr lang="en-US" sz="2400" dirty="0" smtClean="0"/>
              <a:t>We have discussed the importance of establishing a system … to develop our customers .. And a system to identify our business partners.</a:t>
            </a:r>
          </a:p>
          <a:p>
            <a:r>
              <a:rPr lang="en-US" sz="2400" dirty="0" smtClean="0"/>
              <a:t>We discussed how to get our new distributors started and how to begin to contact people on their lists .</a:t>
            </a:r>
          </a:p>
          <a:p>
            <a:pPr>
              <a:buNone/>
            </a:pPr>
            <a:r>
              <a:rPr lang="en-US" sz="2400" dirty="0" smtClean="0"/>
              <a:t>This week we want to understand the various phases of this Shaklee journey we are on … that ups and downs are normal .. And when we hit the inevitable bumps along the way, to understand that simply means it is time to learn more skills.</a:t>
            </a:r>
          </a:p>
          <a:p>
            <a:r>
              <a:rPr lang="en-US" sz="2400" dirty="0" smtClean="0"/>
              <a:t>Knowing these phases will help you to be a more effective coach for your business partners.</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62600" cy="1143000"/>
          </a:xfrm>
          <a:ln>
            <a:solidFill>
              <a:schemeClr val="tx2">
                <a:lumMod val="60000"/>
                <a:lumOff val="40000"/>
              </a:schemeClr>
            </a:solidFill>
          </a:ln>
        </p:spPr>
        <p:txBody>
          <a:bodyPr>
            <a:normAutofit/>
          </a:bodyPr>
          <a:lstStyle/>
          <a:p>
            <a:r>
              <a:rPr lang="en-US" sz="3200" dirty="0" smtClean="0"/>
              <a:t>Getting Comfortable ..</a:t>
            </a:r>
            <a:br>
              <a:rPr lang="en-US" sz="3200" dirty="0" smtClean="0"/>
            </a:br>
            <a:r>
              <a:rPr lang="en-US" sz="3200" dirty="0" smtClean="0"/>
              <a:t>With Being Uncomfortable</a:t>
            </a:r>
            <a:endParaRPr lang="en-US" sz="3200" dirty="0"/>
          </a:p>
        </p:txBody>
      </p:sp>
      <p:sp>
        <p:nvSpPr>
          <p:cNvPr id="3" name="Content Placeholder 2"/>
          <p:cNvSpPr>
            <a:spLocks noGrp="1"/>
          </p:cNvSpPr>
          <p:nvPr>
            <p:ph idx="1"/>
          </p:nvPr>
        </p:nvSpPr>
        <p:spPr>
          <a:xfrm>
            <a:off x="457200" y="1600200"/>
            <a:ext cx="8229600" cy="990600"/>
          </a:xfrm>
        </p:spPr>
        <p:txBody>
          <a:bodyPr>
            <a:normAutofit/>
          </a:bodyPr>
          <a:lstStyle/>
          <a:p>
            <a:pPr>
              <a:buNone/>
            </a:pPr>
            <a:r>
              <a:rPr lang="en-US" sz="2400" dirty="0" smtClean="0"/>
              <a:t>    Things I don’t know—terrifying – risk – fear.  Because I don’t know what the results will be.  Need to step up to the fear.</a:t>
            </a:r>
          </a:p>
          <a:p>
            <a:endParaRPr lang="en-US" sz="2400" dirty="0"/>
          </a:p>
        </p:txBody>
      </p:sp>
      <p:sp>
        <p:nvSpPr>
          <p:cNvPr id="4" name="Oval 3"/>
          <p:cNvSpPr/>
          <p:nvPr/>
        </p:nvSpPr>
        <p:spPr>
          <a:xfrm>
            <a:off x="304800" y="2743200"/>
            <a:ext cx="5943600" cy="3505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where real learning takes place</a:t>
            </a:r>
            <a:endParaRPr lang="en-US" dirty="0"/>
          </a:p>
        </p:txBody>
      </p:sp>
      <p:sp>
        <p:nvSpPr>
          <p:cNvPr id="5" name="Oval 4"/>
          <p:cNvSpPr/>
          <p:nvPr/>
        </p:nvSpPr>
        <p:spPr>
          <a:xfrm>
            <a:off x="3200400" y="3962400"/>
            <a:ext cx="1676400" cy="14478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86200" y="4419600"/>
            <a:ext cx="3810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6"/>
            <a:endCxn id="9" idx="1"/>
          </p:cNvCxnSpPr>
          <p:nvPr/>
        </p:nvCxnSpPr>
        <p:spPr>
          <a:xfrm flipV="1">
            <a:off x="4267200" y="3844499"/>
            <a:ext cx="2362200" cy="841801"/>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629400" y="3429000"/>
            <a:ext cx="2209800" cy="830997"/>
          </a:xfrm>
          <a:prstGeom prst="rect">
            <a:avLst/>
          </a:prstGeom>
          <a:noFill/>
          <a:ln>
            <a:solidFill>
              <a:schemeClr val="tx2">
                <a:lumMod val="60000"/>
                <a:lumOff val="40000"/>
              </a:schemeClr>
            </a:solidFill>
          </a:ln>
        </p:spPr>
        <p:txBody>
          <a:bodyPr wrap="square" rtlCol="0">
            <a:spAutoFit/>
          </a:bodyPr>
          <a:lstStyle/>
          <a:p>
            <a:r>
              <a:rPr lang="en-US" sz="2400" dirty="0" smtClean="0"/>
              <a:t>Things I know …that I know</a:t>
            </a:r>
            <a:endParaRPr lang="en-US" sz="2400" dirty="0"/>
          </a:p>
        </p:txBody>
      </p:sp>
      <p:cxnSp>
        <p:nvCxnSpPr>
          <p:cNvPr id="11" name="Straight Connector 10"/>
          <p:cNvCxnSpPr/>
          <p:nvPr/>
        </p:nvCxnSpPr>
        <p:spPr>
          <a:xfrm>
            <a:off x="4572000" y="4953000"/>
            <a:ext cx="160020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72200" y="4800600"/>
            <a:ext cx="2667000" cy="830997"/>
          </a:xfrm>
          <a:prstGeom prst="rect">
            <a:avLst/>
          </a:prstGeom>
          <a:noFill/>
          <a:ln>
            <a:solidFill>
              <a:schemeClr val="tx2">
                <a:lumMod val="60000"/>
                <a:lumOff val="40000"/>
              </a:schemeClr>
            </a:solidFill>
          </a:ln>
        </p:spPr>
        <p:txBody>
          <a:bodyPr wrap="square" rtlCol="0">
            <a:spAutoFit/>
          </a:bodyPr>
          <a:lstStyle/>
          <a:p>
            <a:pPr algn="ctr"/>
            <a:r>
              <a:rPr lang="en-US" sz="2400" dirty="0" smtClean="0"/>
              <a:t>Things I know</a:t>
            </a:r>
          </a:p>
          <a:p>
            <a:pPr algn="ctr"/>
            <a:r>
              <a:rPr lang="en-US" sz="2400" dirty="0" smtClean="0"/>
              <a:t> that I don’t know – </a:t>
            </a:r>
            <a:endParaRPr lang="en-US" sz="2400" dirty="0"/>
          </a:p>
        </p:txBody>
      </p:sp>
      <p:sp>
        <p:nvSpPr>
          <p:cNvPr id="17" name="TextBox 16"/>
          <p:cNvSpPr txBox="1"/>
          <p:nvPr/>
        </p:nvSpPr>
        <p:spPr>
          <a:xfrm>
            <a:off x="609600" y="4648200"/>
            <a:ext cx="2743200" cy="1569660"/>
          </a:xfrm>
          <a:prstGeom prst="rect">
            <a:avLst/>
          </a:prstGeom>
          <a:noFill/>
          <a:ln>
            <a:solidFill>
              <a:schemeClr val="accent1">
                <a:lumMod val="75000"/>
              </a:schemeClr>
            </a:solidFill>
          </a:ln>
        </p:spPr>
        <p:txBody>
          <a:bodyPr wrap="square" rtlCol="0">
            <a:spAutoFit/>
          </a:bodyPr>
          <a:lstStyle/>
          <a:p>
            <a:pPr algn="ctr"/>
            <a:r>
              <a:rPr lang="en-US" sz="2400" dirty="0" smtClean="0"/>
              <a:t>Things I don’t know .. That I don’t </a:t>
            </a:r>
            <a:r>
              <a:rPr lang="en-US" sz="2400" dirty="0" smtClean="0"/>
              <a:t>know--where real learning </a:t>
            </a:r>
            <a:r>
              <a:rPr lang="en-US" sz="2400" dirty="0" smtClean="0"/>
              <a:t>  takes place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 calcmode="lin" valueType="num">
                                      <p:cBhvr additive="base">
                                        <p:cTn id="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9">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 calcmode="lin" valueType="num">
                                      <p:cBhvr additive="base">
                                        <p:cTn id="1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bg/>
                                          </p:spTgt>
                                        </p:tgtEl>
                                        <p:attrNameLst>
                                          <p:attrName>style.visibility</p:attrName>
                                        </p:attrNameLst>
                                      </p:cBhvr>
                                      <p:to>
                                        <p:strVal val="visible"/>
                                      </p:to>
                                    </p:set>
                                    <p:anim calcmode="lin" valueType="num">
                                      <p:cBhvr additive="base">
                                        <p:cTn id="1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xEl>
                                              <p:pRg st="1" end="1"/>
                                            </p:txEl>
                                          </p:spTgt>
                                        </p:tgtEl>
                                        <p:attrNameLst>
                                          <p:attrName>style.visibility</p:attrName>
                                        </p:attrNameLst>
                                      </p:cBhvr>
                                      <p:to>
                                        <p:strVal val="visible"/>
                                      </p:to>
                                    </p:set>
                                    <p:anim calcmode="lin" valueType="num">
                                      <p:cBhvr additive="base">
                                        <p:cTn id="2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bg/>
                                          </p:spTgt>
                                        </p:tgtEl>
                                        <p:attrNameLst>
                                          <p:attrName>style.visibility</p:attrName>
                                        </p:attrNameLst>
                                      </p:cBhvr>
                                      <p:to>
                                        <p:strVal val="visible"/>
                                      </p:to>
                                    </p:set>
                                    <p:anim calcmode="lin" valueType="num">
                                      <p:cBhvr additive="base">
                                        <p:cTn id="31" dur="500" fill="hold"/>
                                        <p:tgtEl>
                                          <p:spTgt spid="1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1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anim calcmode="lin" valueType="num">
                                      <p:cBhvr additive="base">
                                        <p:cTn id="3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animBg="1"/>
      <p:bldP spid="13" grpId="0" build="allAtOnce" animBg="1"/>
      <p:bldP spid="17" grpId="0" build="allAtOnce"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6366</TotalTime>
  <Words>1342</Words>
  <Application>Microsoft Office PowerPoint</Application>
  <PresentationFormat>On-screen Show (4:3)</PresentationFormat>
  <Paragraphs>280</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January to March 2015 Campaign</vt:lpstr>
      <vt:lpstr>Slide 2</vt:lpstr>
      <vt:lpstr>Slide 3</vt:lpstr>
      <vt:lpstr>New SmartHeart Regimen Purchase Offer</vt:lpstr>
      <vt:lpstr>Business Launch Brunch -  Success</vt:lpstr>
      <vt:lpstr>Slide 6</vt:lpstr>
      <vt:lpstr>Legacy and Leadership Spring 2015 Session #4  Feb 5, 2015 Special Guest Kevin Crandall Vice President Field Development Your Shaklee Journey</vt:lpstr>
      <vt:lpstr>Objective for Session 4 –  Your Shaklee Journey</vt:lpstr>
      <vt:lpstr>Getting Comfortable .. With Being Uncomfortable</vt:lpstr>
      <vt:lpstr>This is a feeling based business</vt:lpstr>
      <vt:lpstr>The Phases of Your Shaklee Journey</vt:lpstr>
      <vt:lpstr>Every Venture in Life Is a Journey</vt:lpstr>
      <vt:lpstr>Phases of Your Shaklee Journey</vt:lpstr>
      <vt:lpstr>Start Up Phase</vt:lpstr>
      <vt:lpstr>Phases of Your Shaklee Journey</vt:lpstr>
      <vt:lpstr>Skilling Up – Investing in Yourself</vt:lpstr>
      <vt:lpstr>Where to Invest in Yourself  and Your Business  With Time … and Money  </vt:lpstr>
      <vt:lpstr>Phases of Your Shaklee Journey</vt:lpstr>
      <vt:lpstr>Phase 2 – Growth Phase— You have learned how this business works.       You accept the ups and downs as all part of the process.</vt:lpstr>
      <vt:lpstr>Growth Phase continued</vt:lpstr>
      <vt:lpstr>Growth Phase continued</vt:lpstr>
      <vt:lpstr>Purpose of Understanding Phases of Your Journey </vt:lpstr>
      <vt:lpstr>Phases of Your Shaklee Journey</vt:lpstr>
      <vt:lpstr>Areas of Opportunity With People</vt:lpstr>
      <vt:lpstr>Developing Skills</vt:lpstr>
      <vt:lpstr>Where Are You on Your Journey? </vt:lpstr>
      <vt:lpstr>Action Steps</vt:lpstr>
      <vt:lpstr>Slide 28</vt:lpstr>
      <vt:lpstr>Slide 29</vt:lpstr>
      <vt:lpstr>Coming Up </vt:lpstr>
      <vt:lpstr>Slide 31</vt:lpstr>
      <vt:lpstr>HERE'S HOW IT WORKS: Earn shares monthly for the Cash for Cleveland Bonus Pool of $50,000 (January 2015 – June 2015). </vt:lpstr>
      <vt:lpstr>Second item Needed to Build a Team</vt:lpstr>
      <vt:lpstr>Orlando Report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Legacy and Leadership  Spring 2015</dc:title>
  <dc:creator>Barb</dc:creator>
  <cp:lastModifiedBy>Barb</cp:lastModifiedBy>
  <cp:revision>360</cp:revision>
  <dcterms:created xsi:type="dcterms:W3CDTF">2015-01-11T16:11:57Z</dcterms:created>
  <dcterms:modified xsi:type="dcterms:W3CDTF">2015-02-05T17:19:43Z</dcterms:modified>
</cp:coreProperties>
</file>