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72" r:id="rId2"/>
    <p:sldId id="271" r:id="rId3"/>
    <p:sldId id="270" r:id="rId4"/>
    <p:sldId id="269" r:id="rId5"/>
    <p:sldId id="268" r:id="rId6"/>
    <p:sldId id="256" r:id="rId7"/>
    <p:sldId id="263" r:id="rId8"/>
    <p:sldId id="259" r:id="rId9"/>
    <p:sldId id="257" r:id="rId10"/>
    <p:sldId id="258" r:id="rId11"/>
    <p:sldId id="260" r:id="rId12"/>
    <p:sldId id="261" r:id="rId13"/>
    <p:sldId id="262" r:id="rId14"/>
    <p:sldId id="264" r:id="rId15"/>
    <p:sldId id="265" r:id="rId16"/>
    <p:sldId id="266"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D47525-BD68-44F4-AF4E-975726586193}" type="datetimeFigureOut">
              <a:rPr lang="en-US" smtClean="0"/>
              <a:t>6/10/2015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DBC694-8DFC-47E0-B442-BA050F9801F4}" type="slidenum">
              <a:rPr lang="en-US" smtClean="0"/>
              <a:t>‹#›</a:t>
            </a:fld>
            <a:endParaRPr lang="en-US"/>
          </a:p>
        </p:txBody>
      </p:sp>
    </p:spTree>
    <p:extLst>
      <p:ext uri="{BB962C8B-B14F-4D97-AF65-F5344CB8AC3E}">
        <p14:creationId xmlns:p14="http://schemas.microsoft.com/office/powerpoint/2010/main" val="4107348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xfrm>
            <a:off x="1147763" y="687388"/>
            <a:ext cx="4578350" cy="3435350"/>
          </a:xfrm>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altLang="en-US" smtClean="0"/>
              <a:t> </a:t>
            </a:r>
          </a:p>
          <a:p>
            <a:pPr eaLnBrk="1" hangingPunct="1">
              <a:spcBef>
                <a:spcPct val="0"/>
              </a:spcBef>
            </a:pPr>
            <a:endParaRPr lang="en-US" altLang="en-US" smtClean="0"/>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584C3A-235B-48FC-AA2A-2D62CF1303BB}" type="slidenum">
              <a:rPr lang="en-US" altLang="en-US" smtClean="0">
                <a:solidFill>
                  <a:srgbClr val="000000"/>
                </a:solidFill>
              </a:rPr>
              <a:pPr/>
              <a:t>1</a:t>
            </a:fld>
            <a:endParaRPr lang="en-US" altLang="en-US" smtClean="0">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22296" indent="-277806" eaLnBrk="0" hangingPunct="0">
              <a:defRPr>
                <a:solidFill>
                  <a:schemeClr val="tx1"/>
                </a:solidFill>
                <a:latin typeface="Arial" charset="0"/>
              </a:defRPr>
            </a:lvl2pPr>
            <a:lvl3pPr marL="1111225" indent="-222245" eaLnBrk="0" hangingPunct="0">
              <a:defRPr>
                <a:solidFill>
                  <a:schemeClr val="tx1"/>
                </a:solidFill>
                <a:latin typeface="Arial" charset="0"/>
              </a:defRPr>
            </a:lvl3pPr>
            <a:lvl4pPr marL="1555714" indent="-222245" eaLnBrk="0" hangingPunct="0">
              <a:defRPr>
                <a:solidFill>
                  <a:schemeClr val="tx1"/>
                </a:solidFill>
                <a:latin typeface="Arial" charset="0"/>
              </a:defRPr>
            </a:lvl4pPr>
            <a:lvl5pPr marL="2000204" indent="-222245" eaLnBrk="0" hangingPunct="0">
              <a:defRPr>
                <a:solidFill>
                  <a:schemeClr val="tx1"/>
                </a:solidFill>
                <a:latin typeface="Arial" charset="0"/>
              </a:defRPr>
            </a:lvl5pPr>
            <a:lvl6pPr marL="2444694" indent="-222245" eaLnBrk="0" fontAlgn="base" hangingPunct="0">
              <a:spcBef>
                <a:spcPct val="0"/>
              </a:spcBef>
              <a:spcAft>
                <a:spcPct val="0"/>
              </a:spcAft>
              <a:defRPr>
                <a:solidFill>
                  <a:schemeClr val="tx1"/>
                </a:solidFill>
                <a:latin typeface="Arial" charset="0"/>
              </a:defRPr>
            </a:lvl6pPr>
            <a:lvl7pPr marL="2889184" indent="-222245" eaLnBrk="0" fontAlgn="base" hangingPunct="0">
              <a:spcBef>
                <a:spcPct val="0"/>
              </a:spcBef>
              <a:spcAft>
                <a:spcPct val="0"/>
              </a:spcAft>
              <a:defRPr>
                <a:solidFill>
                  <a:schemeClr val="tx1"/>
                </a:solidFill>
                <a:latin typeface="Arial" charset="0"/>
              </a:defRPr>
            </a:lvl7pPr>
            <a:lvl8pPr marL="3333674" indent="-222245" eaLnBrk="0" fontAlgn="base" hangingPunct="0">
              <a:spcBef>
                <a:spcPct val="0"/>
              </a:spcBef>
              <a:spcAft>
                <a:spcPct val="0"/>
              </a:spcAft>
              <a:defRPr>
                <a:solidFill>
                  <a:schemeClr val="tx1"/>
                </a:solidFill>
                <a:latin typeface="Arial" charset="0"/>
              </a:defRPr>
            </a:lvl8pPr>
            <a:lvl9pPr marL="3778164" indent="-222245" eaLnBrk="0" fontAlgn="base" hangingPunct="0">
              <a:spcBef>
                <a:spcPct val="0"/>
              </a:spcBef>
              <a:spcAft>
                <a:spcPct val="0"/>
              </a:spcAft>
              <a:defRPr>
                <a:solidFill>
                  <a:schemeClr val="tx1"/>
                </a:solidFill>
                <a:latin typeface="Arial" charset="0"/>
              </a:defRPr>
            </a:lvl9pPr>
          </a:lstStyle>
          <a:p>
            <a:pPr eaLnBrk="1" hangingPunct="1"/>
            <a:fld id="{EAD7C09D-853C-42D1-A7D3-1370801F45AB}" type="slidenum">
              <a:rPr lang="en-US" altLang="en-US"/>
              <a:pPr eaLnBrk="1" hangingPunct="1"/>
              <a:t>14</a:t>
            </a:fld>
            <a:endParaRPr lang="en-US" alt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99B376-1A00-4FDD-8A3F-27DEDABED727}" type="slidenum">
              <a:rPr lang="en-US"/>
              <a:pPr/>
              <a:t>15</a:t>
            </a:fld>
            <a:endParaRPr lang="en-US"/>
          </a:p>
        </p:txBody>
      </p:sp>
      <p:sp>
        <p:nvSpPr>
          <p:cNvPr id="167938" name="Rectangle 2"/>
          <p:cNvSpPr>
            <a:spLocks noGrp="1" noRot="1" noChangeAspect="1" noChangeArrowheads="1" noTextEdit="1"/>
          </p:cNvSpPr>
          <p:nvPr>
            <p:ph type="sldImg"/>
          </p:nvPr>
        </p:nvSpPr>
        <p:spPr>
          <a:ln/>
        </p:spPr>
      </p:sp>
      <p:sp>
        <p:nvSpPr>
          <p:cNvPr id="167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7388"/>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5AE114-C48B-461D-8357-375157EC864D}"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693301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7388"/>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5AE114-C48B-461D-8357-375157EC864D}"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693301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7388"/>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5AE114-C48B-461D-8357-375157EC864D}"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6933016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7388"/>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5AE114-C48B-461D-8357-375157EC864D}"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6933016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855" indent="-285713" eaLnBrk="0" hangingPunct="0">
              <a:spcBef>
                <a:spcPct val="30000"/>
              </a:spcBef>
              <a:defRPr sz="1200">
                <a:solidFill>
                  <a:schemeClr val="tx1"/>
                </a:solidFill>
                <a:latin typeface="Arial" charset="0"/>
              </a:defRPr>
            </a:lvl2pPr>
            <a:lvl3pPr marL="1142853" indent="-228571" eaLnBrk="0" hangingPunct="0">
              <a:spcBef>
                <a:spcPct val="30000"/>
              </a:spcBef>
              <a:defRPr sz="1200">
                <a:solidFill>
                  <a:schemeClr val="tx1"/>
                </a:solidFill>
                <a:latin typeface="Arial" charset="0"/>
              </a:defRPr>
            </a:lvl3pPr>
            <a:lvl4pPr marL="1599993" indent="-228571" eaLnBrk="0" hangingPunct="0">
              <a:spcBef>
                <a:spcPct val="30000"/>
              </a:spcBef>
              <a:defRPr sz="1200">
                <a:solidFill>
                  <a:schemeClr val="tx1"/>
                </a:solidFill>
                <a:latin typeface="Arial" charset="0"/>
              </a:defRPr>
            </a:lvl4pPr>
            <a:lvl5pPr marL="2057135" indent="-228571" eaLnBrk="0" hangingPunct="0">
              <a:spcBef>
                <a:spcPct val="30000"/>
              </a:spcBef>
              <a:defRPr sz="1200">
                <a:solidFill>
                  <a:schemeClr val="tx1"/>
                </a:solidFill>
                <a:latin typeface="Arial" charset="0"/>
              </a:defRPr>
            </a:lvl5pPr>
            <a:lvl6pPr marL="2514276" indent="-228571" eaLnBrk="0" fontAlgn="base" hangingPunct="0">
              <a:spcBef>
                <a:spcPct val="30000"/>
              </a:spcBef>
              <a:spcAft>
                <a:spcPct val="0"/>
              </a:spcAft>
              <a:defRPr sz="1200">
                <a:solidFill>
                  <a:schemeClr val="tx1"/>
                </a:solidFill>
                <a:latin typeface="Arial" charset="0"/>
              </a:defRPr>
            </a:lvl6pPr>
            <a:lvl7pPr marL="2971417" indent="-228571" eaLnBrk="0" fontAlgn="base" hangingPunct="0">
              <a:spcBef>
                <a:spcPct val="30000"/>
              </a:spcBef>
              <a:spcAft>
                <a:spcPct val="0"/>
              </a:spcAft>
              <a:defRPr sz="1200">
                <a:solidFill>
                  <a:schemeClr val="tx1"/>
                </a:solidFill>
                <a:latin typeface="Arial" charset="0"/>
              </a:defRPr>
            </a:lvl7pPr>
            <a:lvl8pPr marL="3428558" indent="-228571" eaLnBrk="0" fontAlgn="base" hangingPunct="0">
              <a:spcBef>
                <a:spcPct val="30000"/>
              </a:spcBef>
              <a:spcAft>
                <a:spcPct val="0"/>
              </a:spcAft>
              <a:defRPr sz="1200">
                <a:solidFill>
                  <a:schemeClr val="tx1"/>
                </a:solidFill>
                <a:latin typeface="Arial" charset="0"/>
              </a:defRPr>
            </a:lvl8pPr>
            <a:lvl9pPr marL="3885699" indent="-228571"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9461983-5117-4491-9373-D9F4FD5026DC}" type="slidenum">
              <a:rPr lang="en-US" altLang="en-US" smtClean="0"/>
              <a:pPr eaLnBrk="1" hangingPunct="1">
                <a:spcBef>
                  <a:spcPct val="0"/>
                </a:spcBef>
              </a:pPr>
              <a:t>7</a:t>
            </a:fld>
            <a:endParaRPr lang="en-US" altLang="en-US" smtClean="0"/>
          </a:p>
        </p:txBody>
      </p:sp>
      <p:sp>
        <p:nvSpPr>
          <p:cNvPr id="22531" name="Rectangle 2"/>
          <p:cNvSpPr>
            <a:spLocks noGrp="1" noRot="1" noChangeAspect="1" noChangeArrowheads="1" noTextEdit="1"/>
          </p:cNvSpPr>
          <p:nvPr>
            <p:ph type="sldImg"/>
          </p:nvPr>
        </p:nvSpPr>
        <p:spPr>
          <a:xfrm>
            <a:off x="1144588" y="685800"/>
            <a:ext cx="4572000" cy="3429000"/>
          </a:xfrm>
          <a:ln/>
        </p:spPr>
      </p:sp>
      <p:sp>
        <p:nvSpPr>
          <p:cNvPr id="22532" name="Rectangle 3"/>
          <p:cNvSpPr>
            <a:spLocks noGrp="1" noChangeArrowheads="1"/>
          </p:cNvSpPr>
          <p:nvPr>
            <p:ph type="body" idx="1"/>
          </p:nvPr>
        </p:nvSpPr>
        <p:spPr>
          <a:noFill/>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2792B7-F279-44E6-8A81-1799CD85C15C}" type="slidenum">
              <a:rPr lang="en-US"/>
              <a:pPr/>
              <a:t>10</a:t>
            </a:fld>
            <a:endParaRPr lang="en-US"/>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342A2-1CAA-4C02-8F2B-201369B69970}" type="slidenum">
              <a:rPr lang="en-US"/>
              <a:pPr/>
              <a:t>11</a:t>
            </a:fld>
            <a:endParaRPr lang="en-US"/>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785FF0-60D1-41F9-8CB9-0D53E34AE2E6}" type="slidenum">
              <a:rPr lang="en-US"/>
              <a:pPr/>
              <a:t>12</a:t>
            </a:fld>
            <a:endParaRPr lang="en-US"/>
          </a:p>
        </p:txBody>
      </p:sp>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D1BB01-B8E8-4D4B-9084-DC1CC4098D85}" type="slidenum">
              <a:rPr lang="en-US"/>
              <a:pPr/>
              <a:t>13</a:t>
            </a:fld>
            <a:endParaRPr lang="en-US"/>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F982F2-9281-4D93-8CC4-BF94111E7DFE}" type="datetimeFigureOut">
              <a:rPr lang="en-US" smtClean="0"/>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C7710-4DEE-400B-AC1C-ED7B0D8E3CFC}" type="slidenum">
              <a:rPr lang="en-US" smtClean="0"/>
              <a:t>‹#›</a:t>
            </a:fld>
            <a:endParaRPr lang="en-US"/>
          </a:p>
        </p:txBody>
      </p:sp>
    </p:spTree>
    <p:extLst>
      <p:ext uri="{BB962C8B-B14F-4D97-AF65-F5344CB8AC3E}">
        <p14:creationId xmlns:p14="http://schemas.microsoft.com/office/powerpoint/2010/main" val="3128694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F982F2-9281-4D93-8CC4-BF94111E7DFE}" type="datetimeFigureOut">
              <a:rPr lang="en-US" smtClean="0"/>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C7710-4DEE-400B-AC1C-ED7B0D8E3CFC}" type="slidenum">
              <a:rPr lang="en-US" smtClean="0"/>
              <a:t>‹#›</a:t>
            </a:fld>
            <a:endParaRPr lang="en-US"/>
          </a:p>
        </p:txBody>
      </p:sp>
    </p:spTree>
    <p:extLst>
      <p:ext uri="{BB962C8B-B14F-4D97-AF65-F5344CB8AC3E}">
        <p14:creationId xmlns:p14="http://schemas.microsoft.com/office/powerpoint/2010/main" val="3243518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F982F2-9281-4D93-8CC4-BF94111E7DFE}" type="datetimeFigureOut">
              <a:rPr lang="en-US" smtClean="0"/>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C7710-4DEE-400B-AC1C-ED7B0D8E3CFC}" type="slidenum">
              <a:rPr lang="en-US" smtClean="0"/>
              <a:t>‹#›</a:t>
            </a:fld>
            <a:endParaRPr lang="en-US"/>
          </a:p>
        </p:txBody>
      </p:sp>
    </p:spTree>
    <p:extLst>
      <p:ext uri="{BB962C8B-B14F-4D97-AF65-F5344CB8AC3E}">
        <p14:creationId xmlns:p14="http://schemas.microsoft.com/office/powerpoint/2010/main" val="3114966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133350"/>
            <a:ext cx="6019800" cy="1219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28600" y="1600200"/>
            <a:ext cx="42672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2672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228600" y="6245225"/>
            <a:ext cx="2133600" cy="47625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781800" y="6245225"/>
            <a:ext cx="2133600" cy="476250"/>
          </a:xfrm>
        </p:spPr>
        <p:txBody>
          <a:bodyPr/>
          <a:lstStyle>
            <a:lvl1pPr>
              <a:defRPr/>
            </a:lvl1pPr>
          </a:lstStyle>
          <a:p>
            <a:fld id="{257377D1-0D70-4682-8A17-F3439213A812}" type="slidenum">
              <a:rPr lang="en-US" altLang="en-US"/>
              <a:pPr/>
              <a:t>‹#›</a:t>
            </a:fld>
            <a:endParaRPr lang="en-US" altLang="en-US"/>
          </a:p>
        </p:txBody>
      </p:sp>
    </p:spTree>
    <p:extLst>
      <p:ext uri="{BB962C8B-B14F-4D97-AF65-F5344CB8AC3E}">
        <p14:creationId xmlns:p14="http://schemas.microsoft.com/office/powerpoint/2010/main" val="1892951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mall green background">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199981"/>
            <a:ext cx="8993874" cy="6290343"/>
          </a:xfrm>
          <a:prstGeom prst="rect">
            <a:avLst/>
          </a:prstGeom>
        </p:spPr>
      </p:pic>
      <p:pic>
        <p:nvPicPr>
          <p:cNvPr id="5" name="Picture 4" descr="logo_370green-01.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536286" y="5914398"/>
            <a:ext cx="1246059" cy="354730"/>
          </a:xfrm>
          <a:prstGeom prst="rect">
            <a:avLst/>
          </a:prstGeom>
        </p:spPr>
      </p:pic>
    </p:spTree>
    <p:extLst>
      <p:ext uri="{BB962C8B-B14F-4D97-AF65-F5344CB8AC3E}">
        <p14:creationId xmlns:p14="http://schemas.microsoft.com/office/powerpoint/2010/main" val="15865885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F982F2-9281-4D93-8CC4-BF94111E7DFE}" type="datetimeFigureOut">
              <a:rPr lang="en-US" smtClean="0"/>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C7710-4DEE-400B-AC1C-ED7B0D8E3CFC}" type="slidenum">
              <a:rPr lang="en-US" smtClean="0"/>
              <a:t>‹#›</a:t>
            </a:fld>
            <a:endParaRPr lang="en-US"/>
          </a:p>
        </p:txBody>
      </p:sp>
    </p:spTree>
    <p:extLst>
      <p:ext uri="{BB962C8B-B14F-4D97-AF65-F5344CB8AC3E}">
        <p14:creationId xmlns:p14="http://schemas.microsoft.com/office/powerpoint/2010/main" val="14011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F982F2-9281-4D93-8CC4-BF94111E7DFE}" type="datetimeFigureOut">
              <a:rPr lang="en-US" smtClean="0"/>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2C7710-4DEE-400B-AC1C-ED7B0D8E3CFC}" type="slidenum">
              <a:rPr lang="en-US" smtClean="0"/>
              <a:t>‹#›</a:t>
            </a:fld>
            <a:endParaRPr lang="en-US"/>
          </a:p>
        </p:txBody>
      </p:sp>
    </p:spTree>
    <p:extLst>
      <p:ext uri="{BB962C8B-B14F-4D97-AF65-F5344CB8AC3E}">
        <p14:creationId xmlns:p14="http://schemas.microsoft.com/office/powerpoint/2010/main" val="3376588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FF982F2-9281-4D93-8CC4-BF94111E7DFE}" type="datetimeFigureOut">
              <a:rPr lang="en-US" smtClean="0"/>
              <a:t>6/10/2015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C7710-4DEE-400B-AC1C-ED7B0D8E3CFC}" type="slidenum">
              <a:rPr lang="en-US" smtClean="0"/>
              <a:t>‹#›</a:t>
            </a:fld>
            <a:endParaRPr lang="en-US"/>
          </a:p>
        </p:txBody>
      </p:sp>
    </p:spTree>
    <p:extLst>
      <p:ext uri="{BB962C8B-B14F-4D97-AF65-F5344CB8AC3E}">
        <p14:creationId xmlns:p14="http://schemas.microsoft.com/office/powerpoint/2010/main" val="872582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F982F2-9281-4D93-8CC4-BF94111E7DFE}" type="datetimeFigureOut">
              <a:rPr lang="en-US" smtClean="0"/>
              <a:t>6/10/2015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2C7710-4DEE-400B-AC1C-ED7B0D8E3CFC}" type="slidenum">
              <a:rPr lang="en-US" smtClean="0"/>
              <a:t>‹#›</a:t>
            </a:fld>
            <a:endParaRPr lang="en-US"/>
          </a:p>
        </p:txBody>
      </p:sp>
    </p:spTree>
    <p:extLst>
      <p:ext uri="{BB962C8B-B14F-4D97-AF65-F5344CB8AC3E}">
        <p14:creationId xmlns:p14="http://schemas.microsoft.com/office/powerpoint/2010/main" val="2988111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F982F2-9281-4D93-8CC4-BF94111E7DFE}" type="datetimeFigureOut">
              <a:rPr lang="en-US" smtClean="0"/>
              <a:t>6/10/2015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2C7710-4DEE-400B-AC1C-ED7B0D8E3CFC}" type="slidenum">
              <a:rPr lang="en-US" smtClean="0"/>
              <a:t>‹#›</a:t>
            </a:fld>
            <a:endParaRPr lang="en-US"/>
          </a:p>
        </p:txBody>
      </p:sp>
    </p:spTree>
    <p:extLst>
      <p:ext uri="{BB962C8B-B14F-4D97-AF65-F5344CB8AC3E}">
        <p14:creationId xmlns:p14="http://schemas.microsoft.com/office/powerpoint/2010/main" val="3885920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F982F2-9281-4D93-8CC4-BF94111E7DFE}" type="datetimeFigureOut">
              <a:rPr lang="en-US" smtClean="0"/>
              <a:t>6/10/2015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2C7710-4DEE-400B-AC1C-ED7B0D8E3CFC}" type="slidenum">
              <a:rPr lang="en-US" smtClean="0"/>
              <a:t>‹#›</a:t>
            </a:fld>
            <a:endParaRPr lang="en-US"/>
          </a:p>
        </p:txBody>
      </p:sp>
    </p:spTree>
    <p:extLst>
      <p:ext uri="{BB962C8B-B14F-4D97-AF65-F5344CB8AC3E}">
        <p14:creationId xmlns:p14="http://schemas.microsoft.com/office/powerpoint/2010/main" val="599804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F982F2-9281-4D93-8CC4-BF94111E7DFE}" type="datetimeFigureOut">
              <a:rPr lang="en-US" smtClean="0"/>
              <a:t>6/10/2015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C7710-4DEE-400B-AC1C-ED7B0D8E3CFC}" type="slidenum">
              <a:rPr lang="en-US" smtClean="0"/>
              <a:t>‹#›</a:t>
            </a:fld>
            <a:endParaRPr lang="en-US"/>
          </a:p>
        </p:txBody>
      </p:sp>
    </p:spTree>
    <p:extLst>
      <p:ext uri="{BB962C8B-B14F-4D97-AF65-F5344CB8AC3E}">
        <p14:creationId xmlns:p14="http://schemas.microsoft.com/office/powerpoint/2010/main" val="620028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F982F2-9281-4D93-8CC4-BF94111E7DFE}" type="datetimeFigureOut">
              <a:rPr lang="en-US" smtClean="0"/>
              <a:t>6/10/2015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2C7710-4DEE-400B-AC1C-ED7B0D8E3CFC}" type="slidenum">
              <a:rPr lang="en-US" smtClean="0"/>
              <a:t>‹#›</a:t>
            </a:fld>
            <a:endParaRPr lang="en-US"/>
          </a:p>
        </p:txBody>
      </p:sp>
    </p:spTree>
    <p:extLst>
      <p:ext uri="{BB962C8B-B14F-4D97-AF65-F5344CB8AC3E}">
        <p14:creationId xmlns:p14="http://schemas.microsoft.com/office/powerpoint/2010/main" val="6051524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F982F2-9281-4D93-8CC4-BF94111E7DFE}" type="datetimeFigureOut">
              <a:rPr lang="en-US" smtClean="0"/>
              <a:t>6/10/2015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2C7710-4DEE-400B-AC1C-ED7B0D8E3CFC}" type="slidenum">
              <a:rPr lang="en-US" smtClean="0"/>
              <a:t>‹#›</a:t>
            </a:fld>
            <a:endParaRPr lang="en-US"/>
          </a:p>
        </p:txBody>
      </p:sp>
    </p:spTree>
    <p:extLst>
      <p:ext uri="{BB962C8B-B14F-4D97-AF65-F5344CB8AC3E}">
        <p14:creationId xmlns:p14="http://schemas.microsoft.com/office/powerpoint/2010/main" val="818290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7411" name="Picture 4"/>
          <p:cNvPicPr>
            <a:picLocks noChangeAspect="1"/>
          </p:cNvPicPr>
          <p:nvPr/>
        </p:nvPicPr>
        <p:blipFill>
          <a:blip r:embed="rId4" cstate="print"/>
          <a:srcRect/>
          <a:stretch>
            <a:fillRect/>
          </a:stretch>
        </p:blipFill>
        <p:spPr bwMode="auto">
          <a:xfrm>
            <a:off x="0" y="-50800"/>
            <a:ext cx="9144000" cy="6858000"/>
          </a:xfrm>
          <a:prstGeom prst="rect">
            <a:avLst/>
          </a:prstGeom>
          <a:noFill/>
          <a:ln w="9525">
            <a:noFill/>
            <a:miter lim="800000"/>
            <a:headEnd/>
            <a:tailEnd/>
          </a:ln>
        </p:spPr>
      </p:pic>
      <p:sp>
        <p:nvSpPr>
          <p:cNvPr id="2" name="Title 1"/>
          <p:cNvSpPr>
            <a:spLocks noGrp="1"/>
          </p:cNvSpPr>
          <p:nvPr>
            <p:ph type="ctrTitle" idx="4294967295"/>
          </p:nvPr>
        </p:nvSpPr>
        <p:spPr>
          <a:xfrm>
            <a:off x="0" y="5147734"/>
            <a:ext cx="8394700" cy="1130300"/>
          </a:xfrm>
        </p:spPr>
        <p:txBody>
          <a:bodyPr>
            <a:normAutofit/>
          </a:bodyPr>
          <a:lstStyle/>
          <a:p>
            <a:pPr>
              <a:defRPr/>
            </a:pPr>
            <a:r>
              <a:rPr lang="en-US" sz="3600" b="1" dirty="0" smtClean="0">
                <a:solidFill>
                  <a:schemeClr val="bg1"/>
                </a:solidFill>
                <a:effectLst>
                  <a:outerShdw blurRad="38100" dist="38100" dir="2700000" algn="tl">
                    <a:srgbClr val="000000">
                      <a:alpha val="43137"/>
                    </a:srgbClr>
                  </a:outerShdw>
                </a:effectLst>
              </a:rPr>
              <a:t>Cleveland, Ohio – August 12-16</a:t>
            </a:r>
            <a:r>
              <a:rPr lang="en-US" sz="3600" b="1" baseline="30000" dirty="0" smtClean="0">
                <a:solidFill>
                  <a:schemeClr val="bg1"/>
                </a:solidFill>
                <a:effectLst>
                  <a:outerShdw blurRad="38100" dist="38100" dir="2700000" algn="tl">
                    <a:srgbClr val="000000">
                      <a:alpha val="43137"/>
                    </a:srgbClr>
                  </a:outerShdw>
                </a:effectLst>
              </a:rPr>
              <a:t>th</a:t>
            </a:r>
            <a:r>
              <a:rPr lang="en-US" sz="3600" b="1" dirty="0" smtClean="0">
                <a:solidFill>
                  <a:schemeClr val="bg1"/>
                </a:solidFill>
                <a:effectLst>
                  <a:outerShdw blurRad="38100" dist="38100" dir="2700000" algn="tl">
                    <a:srgbClr val="000000">
                      <a:alpha val="43137"/>
                    </a:srgbClr>
                  </a:outerShdw>
                </a:effectLst>
              </a:rPr>
              <a:t> 2015</a:t>
            </a:r>
            <a:endParaRPr lang="en-US" sz="3600" b="1" dirty="0">
              <a:solidFill>
                <a:schemeClr val="bg1"/>
              </a:solidFill>
              <a:effectLst>
                <a:outerShdw blurRad="38100" dist="38100" dir="2700000" algn="tl">
                  <a:srgbClr val="000000">
                    <a:alpha val="43137"/>
                  </a:srgbClr>
                </a:outerShdw>
              </a:effectLst>
            </a:endParaRPr>
          </a:p>
        </p:txBody>
      </p:sp>
      <p:sp>
        <p:nvSpPr>
          <p:cNvPr id="4" name="TextBox 3"/>
          <p:cNvSpPr txBox="1"/>
          <p:nvPr/>
        </p:nvSpPr>
        <p:spPr>
          <a:xfrm>
            <a:off x="7696200" y="6063734"/>
            <a:ext cx="914400" cy="369332"/>
          </a:xfrm>
          <a:prstGeom prst="rect">
            <a:avLst/>
          </a:prstGeom>
          <a:solidFill>
            <a:schemeClr val="bg1"/>
          </a:solidFill>
        </p:spPr>
        <p:txBody>
          <a:bodyPr wrap="square" rtlCol="0">
            <a:spAutoFit/>
          </a:bodyPr>
          <a:lstStyle/>
          <a:p>
            <a:r>
              <a:rPr lang="en-US" dirty="0" smtClean="0"/>
              <a:t>harper</a:t>
            </a:r>
            <a:endParaRPr lang="en-US" dirty="0"/>
          </a:p>
        </p:txBody>
      </p:sp>
    </p:spTree>
    <p:extLst>
      <p:ext uri="{BB962C8B-B14F-4D97-AF65-F5344CB8AC3E}">
        <p14:creationId xmlns:p14="http://schemas.microsoft.com/office/powerpoint/2010/main" val="280942911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0" y="274638"/>
            <a:ext cx="9144000" cy="1143000"/>
          </a:xfrm>
          <a:solidFill>
            <a:schemeClr val="tx2"/>
          </a:solidFill>
        </p:spPr>
        <p:txBody>
          <a:bodyPr>
            <a:noAutofit/>
          </a:bodyPr>
          <a:lstStyle/>
          <a:p>
            <a:r>
              <a:rPr lang="en-US" sz="4000" dirty="0" smtClean="0">
                <a:solidFill>
                  <a:schemeClr val="bg1"/>
                </a:solidFill>
              </a:rPr>
              <a:t/>
            </a:r>
            <a:br>
              <a:rPr lang="en-US" sz="4000" dirty="0" smtClean="0">
                <a:solidFill>
                  <a:schemeClr val="bg1"/>
                </a:solidFill>
              </a:rPr>
            </a:br>
            <a:r>
              <a:rPr lang="en-US" sz="4000" dirty="0" smtClean="0">
                <a:solidFill>
                  <a:schemeClr val="bg1"/>
                </a:solidFill>
              </a:rPr>
              <a:t/>
            </a:r>
            <a:br>
              <a:rPr lang="en-US" sz="4000" dirty="0" smtClean="0">
                <a:solidFill>
                  <a:schemeClr val="bg1"/>
                </a:solidFill>
              </a:rPr>
            </a:br>
            <a:r>
              <a:rPr lang="en-US" sz="4000" dirty="0" smtClean="0">
                <a:solidFill>
                  <a:schemeClr val="bg1"/>
                </a:solidFill>
              </a:rPr>
              <a:t>Words </a:t>
            </a:r>
            <a:r>
              <a:rPr lang="en-US" sz="4000" dirty="0">
                <a:solidFill>
                  <a:schemeClr val="bg1"/>
                </a:solidFill>
              </a:rPr>
              <a:t>That Describe  Shaklee leadership</a:t>
            </a:r>
            <a:br>
              <a:rPr lang="en-US" sz="4000" dirty="0">
                <a:solidFill>
                  <a:schemeClr val="bg1"/>
                </a:solidFill>
              </a:rPr>
            </a:br>
            <a:r>
              <a:rPr lang="en-US" sz="4000" dirty="0">
                <a:solidFill>
                  <a:schemeClr val="bg1"/>
                </a:solidFill>
              </a:rPr>
              <a:t/>
            </a:r>
            <a:br>
              <a:rPr lang="en-US" sz="4000" dirty="0">
                <a:solidFill>
                  <a:schemeClr val="bg1"/>
                </a:solidFill>
              </a:rPr>
            </a:br>
            <a:endParaRPr lang="en-US" sz="4000" dirty="0">
              <a:solidFill>
                <a:schemeClr val="bg1"/>
              </a:solidFill>
            </a:endParaRPr>
          </a:p>
        </p:txBody>
      </p:sp>
      <p:sp>
        <p:nvSpPr>
          <p:cNvPr id="2" name="Content Placeholder 1"/>
          <p:cNvSpPr>
            <a:spLocks noGrp="1"/>
          </p:cNvSpPr>
          <p:nvPr>
            <p:ph idx="1"/>
          </p:nvPr>
        </p:nvSpPr>
        <p:spPr>
          <a:xfrm>
            <a:off x="1371600" y="1752600"/>
            <a:ext cx="6324600" cy="3352800"/>
          </a:xfrm>
          <a:solidFill>
            <a:schemeClr val="tx2"/>
          </a:solidFill>
        </p:spPr>
        <p:txBody>
          <a:bodyPr>
            <a:normAutofit/>
          </a:bodyPr>
          <a:lstStyle/>
          <a:p>
            <a:pPr marL="0" indent="0">
              <a:buNone/>
            </a:pPr>
            <a:r>
              <a:rPr lang="en-US" sz="3600" dirty="0" smtClean="0">
                <a:solidFill>
                  <a:schemeClr val="bg1"/>
                </a:solidFill>
              </a:rPr>
              <a:t>Vision			Teach</a:t>
            </a:r>
          </a:p>
          <a:p>
            <a:pPr marL="0" indent="0">
              <a:buNone/>
            </a:pPr>
            <a:r>
              <a:rPr lang="en-US" sz="3600" dirty="0" smtClean="0">
                <a:solidFill>
                  <a:schemeClr val="bg1"/>
                </a:solidFill>
              </a:rPr>
              <a:t>Influence		          Example	</a:t>
            </a:r>
          </a:p>
          <a:p>
            <a:pPr marL="0" indent="0">
              <a:buNone/>
            </a:pPr>
            <a:r>
              <a:rPr lang="en-US" sz="3600" dirty="0" smtClean="0">
                <a:solidFill>
                  <a:schemeClr val="bg1"/>
                </a:solidFill>
              </a:rPr>
              <a:t>Mindset			Change	</a:t>
            </a:r>
          </a:p>
          <a:p>
            <a:pPr marL="0" indent="0">
              <a:buNone/>
            </a:pPr>
            <a:r>
              <a:rPr lang="en-US" sz="3600" dirty="0" smtClean="0">
                <a:solidFill>
                  <a:schemeClr val="bg1"/>
                </a:solidFill>
              </a:rPr>
              <a:t>Initiative			The future</a:t>
            </a:r>
            <a:endParaRPr lang="en-US" sz="3600" dirty="0">
              <a:solidFill>
                <a:schemeClr val="bg1"/>
              </a:solidFill>
            </a:endParaRPr>
          </a:p>
        </p:txBody>
      </p:sp>
    </p:spTree>
    <p:extLst>
      <p:ext uri="{BB962C8B-B14F-4D97-AF65-F5344CB8AC3E}">
        <p14:creationId xmlns:p14="http://schemas.microsoft.com/office/powerpoint/2010/main" val="18348304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26978"/>
                                        </p:tgtEl>
                                        <p:attrNameLst>
                                          <p:attrName>style.visibility</p:attrName>
                                        </p:attrNameLst>
                                      </p:cBhvr>
                                      <p:to>
                                        <p:strVal val="visible"/>
                                      </p:to>
                                    </p:set>
                                    <p:anim calcmode="lin" valueType="num">
                                      <p:cBhvr>
                                        <p:cTn id="7" dur="500" fill="hold"/>
                                        <p:tgtEl>
                                          <p:spTgt spid="126978"/>
                                        </p:tgtEl>
                                        <p:attrNameLst>
                                          <p:attrName>ppt_w</p:attrName>
                                        </p:attrNameLst>
                                      </p:cBhvr>
                                      <p:tavLst>
                                        <p:tav tm="0">
                                          <p:val>
                                            <p:fltVal val="0"/>
                                          </p:val>
                                        </p:tav>
                                        <p:tav tm="100000">
                                          <p:val>
                                            <p:strVal val="#ppt_w"/>
                                          </p:val>
                                        </p:tav>
                                      </p:tavLst>
                                    </p:anim>
                                    <p:anim calcmode="lin" valueType="num">
                                      <p:cBhvr>
                                        <p:cTn id="8" dur="500" fill="hold"/>
                                        <p:tgtEl>
                                          <p:spTgt spid="12697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a:xfrm>
            <a:off x="0" y="274638"/>
            <a:ext cx="9144000" cy="1477962"/>
          </a:xfrm>
          <a:solidFill>
            <a:schemeClr val="tx2"/>
          </a:solidFill>
        </p:spPr>
        <p:txBody>
          <a:bodyPr>
            <a:noAutofit/>
          </a:bodyPr>
          <a:lstStyle/>
          <a:p>
            <a:r>
              <a:rPr lang="en-US" sz="3600" b="1" dirty="0" smtClean="0">
                <a:solidFill>
                  <a:schemeClr val="bg1"/>
                </a:solidFill>
              </a:rPr>
              <a:t>A </a:t>
            </a:r>
            <a:r>
              <a:rPr lang="en-US" sz="3600" b="1" dirty="0">
                <a:solidFill>
                  <a:schemeClr val="bg1"/>
                </a:solidFill>
              </a:rPr>
              <a:t>Leader Has A Teachable Point of View </a:t>
            </a:r>
            <a:br>
              <a:rPr lang="en-US" sz="3600" b="1" dirty="0">
                <a:solidFill>
                  <a:schemeClr val="bg1"/>
                </a:solidFill>
              </a:rPr>
            </a:br>
            <a:r>
              <a:rPr lang="en-US" sz="3600" b="1" dirty="0" smtClean="0">
                <a:solidFill>
                  <a:schemeClr val="bg1"/>
                </a:solidFill>
              </a:rPr>
              <a:t>Based </a:t>
            </a:r>
            <a:r>
              <a:rPr lang="en-US" sz="3600" b="1" dirty="0">
                <a:solidFill>
                  <a:schemeClr val="bg1"/>
                </a:solidFill>
              </a:rPr>
              <a:t>On:</a:t>
            </a:r>
          </a:p>
        </p:txBody>
      </p:sp>
      <p:sp>
        <p:nvSpPr>
          <p:cNvPr id="168963" name="Rectangle 3"/>
          <p:cNvSpPr>
            <a:spLocks noGrp="1" noChangeArrowheads="1"/>
          </p:cNvSpPr>
          <p:nvPr>
            <p:ph type="body" idx="1"/>
          </p:nvPr>
        </p:nvSpPr>
        <p:spPr>
          <a:xfrm>
            <a:off x="609600" y="2362200"/>
            <a:ext cx="7772400" cy="2286000"/>
          </a:xfrm>
          <a:solidFill>
            <a:schemeClr val="tx2"/>
          </a:solidFill>
        </p:spPr>
        <p:txBody>
          <a:bodyPr>
            <a:normAutofit/>
          </a:bodyPr>
          <a:lstStyle/>
          <a:p>
            <a:pPr>
              <a:buFontTx/>
              <a:buNone/>
            </a:pPr>
            <a:r>
              <a:rPr lang="en-US" sz="3600" b="1" dirty="0">
                <a:solidFill>
                  <a:schemeClr val="bg1"/>
                </a:solidFill>
              </a:rPr>
              <a:t>	</a:t>
            </a:r>
            <a:r>
              <a:rPr lang="en-US" sz="3600" b="1" dirty="0" smtClean="0">
                <a:solidFill>
                  <a:schemeClr val="bg1"/>
                </a:solidFill>
              </a:rPr>
              <a:t>	                1. Knowledge</a:t>
            </a:r>
          </a:p>
          <a:p>
            <a:pPr>
              <a:buFontTx/>
              <a:buNone/>
            </a:pPr>
            <a:r>
              <a:rPr lang="en-US" sz="3600" b="1" dirty="0">
                <a:solidFill>
                  <a:schemeClr val="bg1"/>
                </a:solidFill>
              </a:rPr>
              <a:t>	</a:t>
            </a:r>
            <a:r>
              <a:rPr lang="en-US" sz="3600" b="1" dirty="0" smtClean="0">
                <a:solidFill>
                  <a:schemeClr val="bg1"/>
                </a:solidFill>
              </a:rPr>
              <a:t>	                2. Experience</a:t>
            </a:r>
          </a:p>
          <a:p>
            <a:pPr>
              <a:buFontTx/>
              <a:buNone/>
            </a:pPr>
            <a:r>
              <a:rPr lang="en-US" sz="3600" b="1" dirty="0">
                <a:solidFill>
                  <a:schemeClr val="bg1"/>
                </a:solidFill>
              </a:rPr>
              <a:t>	</a:t>
            </a:r>
            <a:r>
              <a:rPr lang="en-US" sz="3600" b="1" dirty="0" smtClean="0">
                <a:solidFill>
                  <a:schemeClr val="bg1"/>
                </a:solidFill>
              </a:rPr>
              <a:t>	                3. Success &amp; Failures</a:t>
            </a:r>
            <a:endParaRPr lang="en-US" sz="3600" b="1" dirty="0">
              <a:solidFill>
                <a:schemeClr val="bg1"/>
              </a:solidFill>
            </a:endParaRPr>
          </a:p>
        </p:txBody>
      </p:sp>
    </p:spTree>
    <p:extLst>
      <p:ext uri="{BB962C8B-B14F-4D97-AF65-F5344CB8AC3E}">
        <p14:creationId xmlns:p14="http://schemas.microsoft.com/office/powerpoint/2010/main" val="3035988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a:xfrm>
            <a:off x="0" y="0"/>
            <a:ext cx="9144000" cy="1417638"/>
          </a:xfrm>
          <a:solidFill>
            <a:schemeClr val="tx2"/>
          </a:solidFill>
        </p:spPr>
        <p:txBody>
          <a:bodyPr>
            <a:noAutofit/>
          </a:bodyPr>
          <a:lstStyle/>
          <a:p>
            <a:pPr>
              <a:lnSpc>
                <a:spcPct val="80000"/>
              </a:lnSpc>
            </a:pPr>
            <a:r>
              <a:rPr lang="en-US" sz="3600" dirty="0" smtClean="0">
                <a:solidFill>
                  <a:schemeClr val="bg1"/>
                </a:solidFill>
              </a:rPr>
              <a:t/>
            </a:r>
            <a:br>
              <a:rPr lang="en-US" sz="3600" dirty="0" smtClean="0">
                <a:solidFill>
                  <a:schemeClr val="bg1"/>
                </a:solidFill>
              </a:rPr>
            </a:br>
            <a:r>
              <a:rPr lang="en-US" sz="3600" dirty="0" smtClean="0">
                <a:solidFill>
                  <a:schemeClr val="bg1"/>
                </a:solidFill>
              </a:rPr>
              <a:t> </a:t>
            </a:r>
            <a:r>
              <a:rPr lang="en-US" sz="3600" dirty="0">
                <a:solidFill>
                  <a:schemeClr val="bg1"/>
                </a:solidFill>
              </a:rPr>
              <a:t>Leaders who develop leaders </a:t>
            </a:r>
            <a:r>
              <a:rPr lang="en-US" sz="3600" dirty="0" smtClean="0">
                <a:solidFill>
                  <a:schemeClr val="bg1"/>
                </a:solidFill>
              </a:rPr>
              <a:t>have teachable</a:t>
            </a:r>
            <a:r>
              <a:rPr lang="en-US" sz="3600" dirty="0">
                <a:solidFill>
                  <a:schemeClr val="bg1"/>
                </a:solidFill>
              </a:rPr>
              <a:t/>
            </a:r>
            <a:br>
              <a:rPr lang="en-US" sz="3600" dirty="0">
                <a:solidFill>
                  <a:schemeClr val="bg1"/>
                </a:solidFill>
              </a:rPr>
            </a:br>
            <a:r>
              <a:rPr lang="en-US" sz="3600" dirty="0">
                <a:solidFill>
                  <a:schemeClr val="bg1"/>
                </a:solidFill>
              </a:rPr>
              <a:t> points of view in specific areas</a:t>
            </a:r>
            <a:br>
              <a:rPr lang="en-US" sz="3600" dirty="0">
                <a:solidFill>
                  <a:schemeClr val="bg1"/>
                </a:solidFill>
              </a:rPr>
            </a:br>
            <a:endParaRPr lang="en-US" sz="3600" dirty="0">
              <a:solidFill>
                <a:schemeClr val="bg1"/>
              </a:solidFill>
            </a:endParaRPr>
          </a:p>
        </p:txBody>
      </p:sp>
      <p:sp>
        <p:nvSpPr>
          <p:cNvPr id="173059" name="Rectangle 3"/>
          <p:cNvSpPr>
            <a:spLocks noGrp="1" noChangeArrowheads="1"/>
          </p:cNvSpPr>
          <p:nvPr>
            <p:ph type="body" idx="1"/>
          </p:nvPr>
        </p:nvSpPr>
        <p:spPr>
          <a:xfrm>
            <a:off x="228600" y="1524000"/>
            <a:ext cx="8534400" cy="4419600"/>
          </a:xfrm>
        </p:spPr>
        <p:txBody>
          <a:bodyPr>
            <a:normAutofit/>
          </a:bodyPr>
          <a:lstStyle/>
          <a:p>
            <a:pPr algn="ctr">
              <a:lnSpc>
                <a:spcPct val="80000"/>
              </a:lnSpc>
              <a:buFontTx/>
              <a:buNone/>
            </a:pPr>
            <a:endParaRPr lang="en-US" dirty="0"/>
          </a:p>
          <a:p>
            <a:pPr>
              <a:lnSpc>
                <a:spcPct val="80000"/>
              </a:lnSpc>
              <a:buFontTx/>
              <a:buNone/>
            </a:pPr>
            <a:r>
              <a:rPr lang="en-US" dirty="0"/>
              <a:t>                            </a:t>
            </a:r>
            <a:r>
              <a:rPr lang="en-US" dirty="0" smtClean="0"/>
              <a:t> </a:t>
            </a:r>
            <a:r>
              <a:rPr lang="en-US" dirty="0"/>
              <a:t>Goal setting</a:t>
            </a:r>
          </a:p>
          <a:p>
            <a:pPr>
              <a:lnSpc>
                <a:spcPct val="80000"/>
              </a:lnSpc>
              <a:buFontTx/>
              <a:buNone/>
            </a:pPr>
            <a:r>
              <a:rPr lang="en-US" dirty="0"/>
              <a:t>                             </a:t>
            </a:r>
            <a:r>
              <a:rPr lang="en-US" dirty="0" smtClean="0"/>
              <a:t>Planning</a:t>
            </a:r>
            <a:endParaRPr lang="en-US" dirty="0"/>
          </a:p>
          <a:p>
            <a:pPr>
              <a:lnSpc>
                <a:spcPct val="80000"/>
              </a:lnSpc>
              <a:buFontTx/>
              <a:buNone/>
            </a:pPr>
            <a:r>
              <a:rPr lang="en-US" dirty="0"/>
              <a:t>                             </a:t>
            </a:r>
            <a:r>
              <a:rPr lang="en-US" dirty="0" smtClean="0"/>
              <a:t>Prospecting</a:t>
            </a:r>
            <a:endParaRPr lang="en-US" dirty="0"/>
          </a:p>
          <a:p>
            <a:pPr>
              <a:lnSpc>
                <a:spcPct val="80000"/>
              </a:lnSpc>
              <a:buFontTx/>
              <a:buNone/>
            </a:pPr>
            <a:r>
              <a:rPr lang="en-US" dirty="0"/>
              <a:t>                             </a:t>
            </a:r>
            <a:r>
              <a:rPr lang="en-US" dirty="0" smtClean="0"/>
              <a:t>Sponsoring</a:t>
            </a:r>
            <a:endParaRPr lang="en-US" dirty="0"/>
          </a:p>
          <a:p>
            <a:pPr>
              <a:lnSpc>
                <a:spcPct val="80000"/>
              </a:lnSpc>
              <a:buFontTx/>
              <a:buNone/>
            </a:pPr>
            <a:r>
              <a:rPr lang="en-US" dirty="0"/>
              <a:t>                             </a:t>
            </a:r>
            <a:r>
              <a:rPr lang="en-US" dirty="0" smtClean="0"/>
              <a:t>Follow-up</a:t>
            </a:r>
            <a:endParaRPr lang="en-US" dirty="0"/>
          </a:p>
          <a:p>
            <a:pPr>
              <a:lnSpc>
                <a:spcPct val="80000"/>
              </a:lnSpc>
              <a:buFontTx/>
              <a:buNone/>
            </a:pPr>
            <a:r>
              <a:rPr lang="en-US" dirty="0"/>
              <a:t>                             </a:t>
            </a:r>
            <a:r>
              <a:rPr lang="en-US" dirty="0" smtClean="0"/>
              <a:t>In-home presentations</a:t>
            </a:r>
            <a:endParaRPr lang="en-US" dirty="0"/>
          </a:p>
          <a:p>
            <a:pPr>
              <a:lnSpc>
                <a:spcPct val="80000"/>
              </a:lnSpc>
              <a:buFontTx/>
              <a:buNone/>
            </a:pPr>
            <a:r>
              <a:rPr lang="en-US" dirty="0"/>
              <a:t>                             </a:t>
            </a:r>
            <a:r>
              <a:rPr lang="en-US" dirty="0" smtClean="0"/>
              <a:t>The </a:t>
            </a:r>
            <a:r>
              <a:rPr lang="en-US" dirty="0"/>
              <a:t>Dream Plan</a:t>
            </a:r>
          </a:p>
        </p:txBody>
      </p:sp>
    </p:spTree>
    <p:extLst>
      <p:ext uri="{BB962C8B-B14F-4D97-AF65-F5344CB8AC3E}">
        <p14:creationId xmlns:p14="http://schemas.microsoft.com/office/powerpoint/2010/main" val="12840945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solidFill>
            <a:schemeClr val="tx2"/>
          </a:solidFill>
        </p:spPr>
        <p:txBody>
          <a:bodyPr>
            <a:noAutofit/>
          </a:bodyPr>
          <a:lstStyle/>
          <a:p>
            <a:r>
              <a:rPr lang="en-US" sz="4000" dirty="0">
                <a:solidFill>
                  <a:schemeClr val="bg1"/>
                </a:solidFill>
              </a:rPr>
              <a:t/>
            </a:r>
            <a:br>
              <a:rPr lang="en-US" sz="4000" dirty="0">
                <a:solidFill>
                  <a:schemeClr val="bg1"/>
                </a:solidFill>
              </a:rPr>
            </a:br>
            <a:r>
              <a:rPr lang="en-US" sz="4000" dirty="0">
                <a:solidFill>
                  <a:schemeClr val="bg1"/>
                </a:solidFill>
              </a:rPr>
              <a:t> Leaders make use of their teachable </a:t>
            </a:r>
            <a:br>
              <a:rPr lang="en-US" sz="4000" dirty="0">
                <a:solidFill>
                  <a:schemeClr val="bg1"/>
                </a:solidFill>
              </a:rPr>
            </a:br>
            <a:r>
              <a:rPr lang="en-US" sz="4000" dirty="0">
                <a:solidFill>
                  <a:schemeClr val="bg1"/>
                </a:solidFill>
              </a:rPr>
              <a:t>            points of view by telling stories  </a:t>
            </a:r>
            <a:br>
              <a:rPr lang="en-US" sz="4000" dirty="0">
                <a:solidFill>
                  <a:schemeClr val="bg1"/>
                </a:solidFill>
              </a:rPr>
            </a:br>
            <a:endParaRPr lang="en-US" sz="4000" dirty="0">
              <a:solidFill>
                <a:schemeClr val="bg1"/>
              </a:solidFill>
            </a:endParaRPr>
          </a:p>
        </p:txBody>
      </p:sp>
      <p:sp>
        <p:nvSpPr>
          <p:cNvPr id="175107" name="Rectangle 3"/>
          <p:cNvSpPr>
            <a:spLocks noGrp="1" noChangeArrowheads="1"/>
          </p:cNvSpPr>
          <p:nvPr>
            <p:ph type="body" idx="1"/>
          </p:nvPr>
        </p:nvSpPr>
        <p:spPr>
          <a:xfrm>
            <a:off x="457200" y="1905000"/>
            <a:ext cx="8229600" cy="4267200"/>
          </a:xfrm>
          <a:solidFill>
            <a:schemeClr val="tx2"/>
          </a:solidFill>
        </p:spPr>
        <p:txBody>
          <a:bodyPr>
            <a:noAutofit/>
          </a:bodyPr>
          <a:lstStyle/>
          <a:p>
            <a:pPr>
              <a:buFontTx/>
              <a:buNone/>
            </a:pPr>
            <a:r>
              <a:rPr lang="en-US" sz="3600" dirty="0" smtClean="0">
                <a:solidFill>
                  <a:schemeClr val="bg1"/>
                </a:solidFill>
              </a:rPr>
              <a:t>      </a:t>
            </a:r>
            <a:endParaRPr lang="en-US" sz="3600" dirty="0">
              <a:solidFill>
                <a:schemeClr val="bg1"/>
              </a:solidFill>
            </a:endParaRPr>
          </a:p>
          <a:p>
            <a:pPr>
              <a:buFontTx/>
              <a:buNone/>
            </a:pPr>
            <a:r>
              <a:rPr lang="en-US" sz="3600" b="1" dirty="0">
                <a:solidFill>
                  <a:schemeClr val="bg1"/>
                </a:solidFill>
              </a:rPr>
              <a:t>                </a:t>
            </a:r>
            <a:r>
              <a:rPr lang="en-US" sz="3600" b="1" dirty="0" smtClean="0">
                <a:solidFill>
                  <a:schemeClr val="bg1"/>
                </a:solidFill>
              </a:rPr>
              <a:t>Product </a:t>
            </a:r>
            <a:r>
              <a:rPr lang="en-US" sz="3600" b="1" dirty="0">
                <a:solidFill>
                  <a:schemeClr val="bg1"/>
                </a:solidFill>
              </a:rPr>
              <a:t>stories </a:t>
            </a:r>
          </a:p>
          <a:p>
            <a:pPr>
              <a:buFontTx/>
              <a:buNone/>
            </a:pPr>
            <a:r>
              <a:rPr lang="en-US" sz="3600" b="1" dirty="0">
                <a:solidFill>
                  <a:schemeClr val="bg1"/>
                </a:solidFill>
              </a:rPr>
              <a:t>               </a:t>
            </a:r>
            <a:r>
              <a:rPr lang="en-US" sz="3600" b="1" dirty="0" smtClean="0">
                <a:solidFill>
                  <a:schemeClr val="bg1"/>
                </a:solidFill>
              </a:rPr>
              <a:t> People </a:t>
            </a:r>
            <a:r>
              <a:rPr lang="en-US" sz="3600" b="1" dirty="0">
                <a:solidFill>
                  <a:schemeClr val="bg1"/>
                </a:solidFill>
              </a:rPr>
              <a:t>stories</a:t>
            </a:r>
          </a:p>
          <a:p>
            <a:pPr>
              <a:buFontTx/>
              <a:buNone/>
            </a:pPr>
            <a:r>
              <a:rPr lang="en-US" sz="3600" b="1" dirty="0">
                <a:solidFill>
                  <a:schemeClr val="bg1"/>
                </a:solidFill>
              </a:rPr>
              <a:t>               </a:t>
            </a:r>
            <a:r>
              <a:rPr lang="en-US" sz="3600" b="1" dirty="0" smtClean="0">
                <a:solidFill>
                  <a:schemeClr val="bg1"/>
                </a:solidFill>
              </a:rPr>
              <a:t>Earning </a:t>
            </a:r>
            <a:r>
              <a:rPr lang="en-US" sz="3600" b="1" dirty="0">
                <a:solidFill>
                  <a:schemeClr val="bg1"/>
                </a:solidFill>
              </a:rPr>
              <a:t>examples</a:t>
            </a:r>
          </a:p>
          <a:p>
            <a:pPr>
              <a:buFontTx/>
              <a:buNone/>
            </a:pPr>
            <a:r>
              <a:rPr lang="en-US" sz="3600" b="1" dirty="0">
                <a:solidFill>
                  <a:schemeClr val="bg1"/>
                </a:solidFill>
              </a:rPr>
              <a:t>               </a:t>
            </a:r>
            <a:r>
              <a:rPr lang="en-US" sz="3600" b="1" dirty="0" smtClean="0">
                <a:solidFill>
                  <a:schemeClr val="bg1"/>
                </a:solidFill>
              </a:rPr>
              <a:t>Sponsoring </a:t>
            </a:r>
            <a:r>
              <a:rPr lang="en-US" sz="3600" b="1" dirty="0">
                <a:solidFill>
                  <a:schemeClr val="bg1"/>
                </a:solidFill>
              </a:rPr>
              <a:t>stories</a:t>
            </a:r>
          </a:p>
          <a:p>
            <a:pPr>
              <a:buFontTx/>
              <a:buNone/>
            </a:pPr>
            <a:r>
              <a:rPr lang="en-US" sz="3600" b="1" dirty="0">
                <a:solidFill>
                  <a:schemeClr val="bg1"/>
                </a:solidFill>
              </a:rPr>
              <a:t>              </a:t>
            </a:r>
            <a:r>
              <a:rPr lang="en-US" sz="3600" b="1" dirty="0" smtClean="0">
                <a:solidFill>
                  <a:schemeClr val="bg1"/>
                </a:solidFill>
              </a:rPr>
              <a:t> </a:t>
            </a:r>
            <a:r>
              <a:rPr lang="en-US" sz="3600" b="1" dirty="0">
                <a:solidFill>
                  <a:schemeClr val="bg1"/>
                </a:solidFill>
              </a:rPr>
              <a:t>Their personal experiences                    </a:t>
            </a:r>
          </a:p>
        </p:txBody>
      </p:sp>
    </p:spTree>
    <p:extLst>
      <p:ext uri="{BB962C8B-B14F-4D97-AF65-F5344CB8AC3E}">
        <p14:creationId xmlns:p14="http://schemas.microsoft.com/office/powerpoint/2010/main" val="733965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75106"/>
                                        </p:tgtEl>
                                        <p:attrNameLst>
                                          <p:attrName>style.visibility</p:attrName>
                                        </p:attrNameLst>
                                      </p:cBhvr>
                                      <p:to>
                                        <p:strVal val="visible"/>
                                      </p:to>
                                    </p:set>
                                    <p:anim calcmode="lin" valueType="num">
                                      <p:cBhvr>
                                        <p:cTn id="7" dur="500" fill="hold"/>
                                        <p:tgtEl>
                                          <p:spTgt spid="175106"/>
                                        </p:tgtEl>
                                        <p:attrNameLst>
                                          <p:attrName>ppt_w</p:attrName>
                                        </p:attrNameLst>
                                      </p:cBhvr>
                                      <p:tavLst>
                                        <p:tav tm="0">
                                          <p:val>
                                            <p:fltVal val="0"/>
                                          </p:val>
                                        </p:tav>
                                        <p:tav tm="100000">
                                          <p:val>
                                            <p:strVal val="#ppt_w"/>
                                          </p:val>
                                        </p:tav>
                                      </p:tavLst>
                                    </p:anim>
                                    <p:anim calcmode="lin" valueType="num">
                                      <p:cBhvr>
                                        <p:cTn id="8" dur="500" fill="hold"/>
                                        <p:tgtEl>
                                          <p:spTgt spid="175106"/>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75107">
                                            <p:bg/>
                                          </p:spTgt>
                                        </p:tgtEl>
                                        <p:attrNameLst>
                                          <p:attrName>style.visibility</p:attrName>
                                        </p:attrNameLst>
                                      </p:cBhvr>
                                      <p:to>
                                        <p:strVal val="visible"/>
                                      </p:to>
                                    </p:set>
                                    <p:anim calcmode="lin" valueType="num">
                                      <p:cBhvr>
                                        <p:cTn id="13" dur="500" fill="hold"/>
                                        <p:tgtEl>
                                          <p:spTgt spid="175107">
                                            <p:bg/>
                                          </p:spTgt>
                                        </p:tgtEl>
                                        <p:attrNameLst>
                                          <p:attrName>ppt_w</p:attrName>
                                        </p:attrNameLst>
                                      </p:cBhvr>
                                      <p:tavLst>
                                        <p:tav tm="0">
                                          <p:val>
                                            <p:fltVal val="0"/>
                                          </p:val>
                                        </p:tav>
                                        <p:tav tm="100000">
                                          <p:val>
                                            <p:strVal val="#ppt_w"/>
                                          </p:val>
                                        </p:tav>
                                      </p:tavLst>
                                    </p:anim>
                                    <p:anim calcmode="lin" valueType="num">
                                      <p:cBhvr>
                                        <p:cTn id="14" dur="500" fill="hold"/>
                                        <p:tgtEl>
                                          <p:spTgt spid="175107">
                                            <p:bg/>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75107">
                                            <p:txEl>
                                              <p:pRg st="0" end="0"/>
                                            </p:txEl>
                                          </p:spTgt>
                                        </p:tgtEl>
                                        <p:attrNameLst>
                                          <p:attrName>style.visibility</p:attrName>
                                        </p:attrNameLst>
                                      </p:cBhvr>
                                      <p:to>
                                        <p:strVal val="visible"/>
                                      </p:to>
                                    </p:set>
                                    <p:anim calcmode="lin" valueType="num">
                                      <p:cBhvr>
                                        <p:cTn id="19" dur="500" fill="hold"/>
                                        <p:tgtEl>
                                          <p:spTgt spid="175107">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17510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75107">
                                            <p:txEl>
                                              <p:pRg st="1" end="1"/>
                                            </p:txEl>
                                          </p:spTgt>
                                        </p:tgtEl>
                                        <p:attrNameLst>
                                          <p:attrName>style.visibility</p:attrName>
                                        </p:attrNameLst>
                                      </p:cBhvr>
                                      <p:to>
                                        <p:strVal val="visible"/>
                                      </p:to>
                                    </p:set>
                                    <p:anim calcmode="lin" valueType="num">
                                      <p:cBhvr>
                                        <p:cTn id="25" dur="500" fill="hold"/>
                                        <p:tgtEl>
                                          <p:spTgt spid="175107">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175107">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75107">
                                            <p:txEl>
                                              <p:pRg st="2" end="2"/>
                                            </p:txEl>
                                          </p:spTgt>
                                        </p:tgtEl>
                                        <p:attrNameLst>
                                          <p:attrName>style.visibility</p:attrName>
                                        </p:attrNameLst>
                                      </p:cBhvr>
                                      <p:to>
                                        <p:strVal val="visible"/>
                                      </p:to>
                                    </p:set>
                                    <p:anim calcmode="lin" valueType="num">
                                      <p:cBhvr>
                                        <p:cTn id="31" dur="500" fill="hold"/>
                                        <p:tgtEl>
                                          <p:spTgt spid="175107">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175107">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75107">
                                            <p:txEl>
                                              <p:pRg st="3" end="3"/>
                                            </p:txEl>
                                          </p:spTgt>
                                        </p:tgtEl>
                                        <p:attrNameLst>
                                          <p:attrName>style.visibility</p:attrName>
                                        </p:attrNameLst>
                                      </p:cBhvr>
                                      <p:to>
                                        <p:strVal val="visible"/>
                                      </p:to>
                                    </p:set>
                                    <p:anim calcmode="lin" valueType="num">
                                      <p:cBhvr>
                                        <p:cTn id="37" dur="500" fill="hold"/>
                                        <p:tgtEl>
                                          <p:spTgt spid="175107">
                                            <p:txEl>
                                              <p:pRg st="3" end="3"/>
                                            </p:txEl>
                                          </p:spTgt>
                                        </p:tgtEl>
                                        <p:attrNameLst>
                                          <p:attrName>ppt_w</p:attrName>
                                        </p:attrNameLst>
                                      </p:cBhvr>
                                      <p:tavLst>
                                        <p:tav tm="0">
                                          <p:val>
                                            <p:fltVal val="0"/>
                                          </p:val>
                                        </p:tav>
                                        <p:tav tm="100000">
                                          <p:val>
                                            <p:strVal val="#ppt_w"/>
                                          </p:val>
                                        </p:tav>
                                      </p:tavLst>
                                    </p:anim>
                                    <p:anim calcmode="lin" valueType="num">
                                      <p:cBhvr>
                                        <p:cTn id="38" dur="500" fill="hold"/>
                                        <p:tgtEl>
                                          <p:spTgt spid="175107">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175107">
                                            <p:txEl>
                                              <p:pRg st="4" end="4"/>
                                            </p:txEl>
                                          </p:spTgt>
                                        </p:tgtEl>
                                        <p:attrNameLst>
                                          <p:attrName>style.visibility</p:attrName>
                                        </p:attrNameLst>
                                      </p:cBhvr>
                                      <p:to>
                                        <p:strVal val="visible"/>
                                      </p:to>
                                    </p:set>
                                    <p:anim calcmode="lin" valueType="num">
                                      <p:cBhvr>
                                        <p:cTn id="43" dur="500" fill="hold"/>
                                        <p:tgtEl>
                                          <p:spTgt spid="175107">
                                            <p:txEl>
                                              <p:pRg st="4" end="4"/>
                                            </p:txEl>
                                          </p:spTgt>
                                        </p:tgtEl>
                                        <p:attrNameLst>
                                          <p:attrName>ppt_w</p:attrName>
                                        </p:attrNameLst>
                                      </p:cBhvr>
                                      <p:tavLst>
                                        <p:tav tm="0">
                                          <p:val>
                                            <p:fltVal val="0"/>
                                          </p:val>
                                        </p:tav>
                                        <p:tav tm="100000">
                                          <p:val>
                                            <p:strVal val="#ppt_w"/>
                                          </p:val>
                                        </p:tav>
                                      </p:tavLst>
                                    </p:anim>
                                    <p:anim calcmode="lin" valueType="num">
                                      <p:cBhvr>
                                        <p:cTn id="44" dur="500" fill="hold"/>
                                        <p:tgtEl>
                                          <p:spTgt spid="175107">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175107">
                                            <p:txEl>
                                              <p:pRg st="5" end="5"/>
                                            </p:txEl>
                                          </p:spTgt>
                                        </p:tgtEl>
                                        <p:attrNameLst>
                                          <p:attrName>style.visibility</p:attrName>
                                        </p:attrNameLst>
                                      </p:cBhvr>
                                      <p:to>
                                        <p:strVal val="visible"/>
                                      </p:to>
                                    </p:set>
                                    <p:anim calcmode="lin" valueType="num">
                                      <p:cBhvr>
                                        <p:cTn id="49" dur="500" fill="hold"/>
                                        <p:tgtEl>
                                          <p:spTgt spid="175107">
                                            <p:txEl>
                                              <p:pRg st="5" end="5"/>
                                            </p:txEl>
                                          </p:spTgt>
                                        </p:tgtEl>
                                        <p:attrNameLst>
                                          <p:attrName>ppt_w</p:attrName>
                                        </p:attrNameLst>
                                      </p:cBhvr>
                                      <p:tavLst>
                                        <p:tav tm="0">
                                          <p:val>
                                            <p:fltVal val="0"/>
                                          </p:val>
                                        </p:tav>
                                        <p:tav tm="100000">
                                          <p:val>
                                            <p:strVal val="#ppt_w"/>
                                          </p:val>
                                        </p:tav>
                                      </p:tavLst>
                                    </p:anim>
                                    <p:anim calcmode="lin" valueType="num">
                                      <p:cBhvr>
                                        <p:cTn id="50" dur="500" fill="hold"/>
                                        <p:tgtEl>
                                          <p:spTgt spid="175107">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6" grpId="0" animBg="1"/>
      <p:bldP spid="175107"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Rectangle 4"/>
          <p:cNvSpPr>
            <a:spLocks noGrp="1" noChangeArrowheads="1"/>
          </p:cNvSpPr>
          <p:nvPr>
            <p:ph type="title"/>
          </p:nvPr>
        </p:nvSpPr>
        <p:spPr>
          <a:xfrm>
            <a:off x="0" y="0"/>
            <a:ext cx="9144000" cy="1447799"/>
          </a:xfrm>
          <a:solidFill>
            <a:schemeClr val="tx2"/>
          </a:solidFill>
        </p:spPr>
        <p:txBody>
          <a:bodyPr>
            <a:noAutofit/>
          </a:bodyPr>
          <a:lstStyle/>
          <a:p>
            <a:pPr eaLnBrk="1" hangingPunct="1">
              <a:lnSpc>
                <a:spcPct val="95000"/>
              </a:lnSpc>
            </a:pPr>
            <a:r>
              <a:rPr lang="en-US" altLang="en-US" sz="4000" dirty="0" smtClean="0">
                <a:solidFill>
                  <a:schemeClr val="bg1"/>
                </a:solidFill>
              </a:rPr>
              <a:t>It’s one thing to say “I want to become</a:t>
            </a:r>
            <a:br>
              <a:rPr lang="en-US" altLang="en-US" sz="4000" dirty="0" smtClean="0">
                <a:solidFill>
                  <a:schemeClr val="bg1"/>
                </a:solidFill>
              </a:rPr>
            </a:br>
            <a:r>
              <a:rPr lang="en-US" altLang="en-US" sz="4000" dirty="0" smtClean="0">
                <a:solidFill>
                  <a:schemeClr val="bg1"/>
                </a:solidFill>
              </a:rPr>
              <a:t> a Master Coordinator.”</a:t>
            </a:r>
            <a:endParaRPr lang="en-US" altLang="en-US" sz="4000" b="0" dirty="0" smtClean="0">
              <a:solidFill>
                <a:schemeClr val="bg1"/>
              </a:solidFill>
            </a:endParaRPr>
          </a:p>
        </p:txBody>
      </p:sp>
      <p:sp>
        <p:nvSpPr>
          <p:cNvPr id="56327" name="Rectangle 7"/>
          <p:cNvSpPr>
            <a:spLocks noChangeArrowheads="1"/>
          </p:cNvSpPr>
          <p:nvPr/>
        </p:nvSpPr>
        <p:spPr bwMode="auto">
          <a:xfrm>
            <a:off x="0" y="1905000"/>
            <a:ext cx="9164782" cy="4343400"/>
          </a:xfrm>
          <a:prstGeom prst="rect">
            <a:avLst/>
          </a:prstGeom>
          <a:solidFill>
            <a:schemeClr val="tx2"/>
          </a:solidFill>
          <a:ln>
            <a:noFill/>
          </a:ln>
          <a:effectLs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pPr>
            <a:r>
              <a:rPr lang="en-US" altLang="en-US" sz="3600" dirty="0" smtClean="0">
                <a:solidFill>
                  <a:schemeClr val="bg1"/>
                </a:solidFill>
              </a:rPr>
              <a:t>     It’s </a:t>
            </a:r>
            <a:r>
              <a:rPr lang="en-US" altLang="en-US" sz="3600" dirty="0">
                <a:solidFill>
                  <a:schemeClr val="bg1"/>
                </a:solidFill>
              </a:rPr>
              <a:t>quite another thing to determine </a:t>
            </a:r>
            <a:br>
              <a:rPr lang="en-US" altLang="en-US" sz="3600" dirty="0">
                <a:solidFill>
                  <a:schemeClr val="bg1"/>
                </a:solidFill>
              </a:rPr>
            </a:br>
            <a:r>
              <a:rPr lang="en-US" altLang="en-US" sz="3600" dirty="0">
                <a:solidFill>
                  <a:schemeClr val="bg1"/>
                </a:solidFill>
              </a:rPr>
              <a:t>     </a:t>
            </a:r>
            <a:r>
              <a:rPr lang="en-US" altLang="en-US" sz="3600" dirty="0" smtClean="0">
                <a:solidFill>
                  <a:schemeClr val="bg1"/>
                </a:solidFill>
              </a:rPr>
              <a:t>       </a:t>
            </a:r>
            <a:r>
              <a:rPr lang="en-US" altLang="en-US" sz="3600" dirty="0">
                <a:solidFill>
                  <a:schemeClr val="bg1"/>
                </a:solidFill>
              </a:rPr>
              <a:t>“what exactly do I change</a:t>
            </a:r>
            <a:r>
              <a:rPr lang="en-US" altLang="en-US" sz="3600" dirty="0" smtClean="0">
                <a:solidFill>
                  <a:schemeClr val="bg1"/>
                </a:solidFill>
              </a:rPr>
              <a:t>?”</a:t>
            </a:r>
          </a:p>
          <a:p>
            <a:pPr eaLnBrk="1" hangingPunct="1">
              <a:lnSpc>
                <a:spcPct val="95000"/>
              </a:lnSpc>
            </a:pPr>
            <a:endParaRPr lang="en-US" altLang="en-US" sz="3600" dirty="0">
              <a:solidFill>
                <a:schemeClr val="bg1"/>
              </a:solidFill>
            </a:endParaRPr>
          </a:p>
          <a:p>
            <a:pPr eaLnBrk="1" hangingPunct="1">
              <a:lnSpc>
                <a:spcPct val="95000"/>
              </a:lnSpc>
            </a:pPr>
            <a:r>
              <a:rPr lang="en-US" altLang="en-US" sz="3600" dirty="0" smtClean="0">
                <a:solidFill>
                  <a:schemeClr val="bg1"/>
                </a:solidFill>
              </a:rPr>
              <a:t>	My belief		My goals</a:t>
            </a:r>
          </a:p>
          <a:p>
            <a:pPr eaLnBrk="1" hangingPunct="1">
              <a:lnSpc>
                <a:spcPct val="95000"/>
              </a:lnSpc>
            </a:pPr>
            <a:r>
              <a:rPr lang="en-US" altLang="en-US" sz="3600" dirty="0">
                <a:solidFill>
                  <a:schemeClr val="bg1"/>
                </a:solidFill>
              </a:rPr>
              <a:t>	</a:t>
            </a:r>
            <a:r>
              <a:rPr lang="en-US" altLang="en-US" sz="3600" dirty="0" smtClean="0">
                <a:solidFill>
                  <a:schemeClr val="bg1"/>
                </a:solidFill>
              </a:rPr>
              <a:t>My effort			My routine</a:t>
            </a:r>
          </a:p>
          <a:p>
            <a:pPr eaLnBrk="1" hangingPunct="1">
              <a:lnSpc>
                <a:spcPct val="95000"/>
              </a:lnSpc>
            </a:pPr>
            <a:r>
              <a:rPr lang="en-US" altLang="en-US" sz="3600" dirty="0">
                <a:solidFill>
                  <a:schemeClr val="bg1"/>
                </a:solidFill>
              </a:rPr>
              <a:t>	</a:t>
            </a:r>
            <a:r>
              <a:rPr lang="en-US" altLang="en-US" sz="3600" dirty="0" smtClean="0">
                <a:solidFill>
                  <a:schemeClr val="bg1"/>
                </a:solidFill>
              </a:rPr>
              <a:t>My plan			My attitude</a:t>
            </a:r>
            <a:r>
              <a:rPr lang="en-US" altLang="en-US" sz="3600" dirty="0">
                <a:solidFill>
                  <a:schemeClr val="bg1"/>
                </a:solidFill>
              </a:rPr>
              <a:t/>
            </a:r>
            <a:br>
              <a:rPr lang="en-US" altLang="en-US" sz="3600" dirty="0">
                <a:solidFill>
                  <a:schemeClr val="bg1"/>
                </a:solidFill>
              </a:rPr>
            </a:br>
            <a:r>
              <a:rPr lang="en-US" altLang="en-US" sz="3600" dirty="0">
                <a:solidFill>
                  <a:schemeClr val="bg1"/>
                </a:solidFill>
              </a:rPr>
              <a:t> </a:t>
            </a:r>
            <a:br>
              <a:rPr lang="en-US" altLang="en-US" sz="3600" dirty="0">
                <a:solidFill>
                  <a:schemeClr val="bg1"/>
                </a:solidFill>
              </a:rPr>
            </a:br>
            <a:endParaRPr lang="en-US" altLang="en-US" sz="3600" dirty="0">
              <a:solidFill>
                <a:schemeClr val="bg1"/>
              </a:solidFill>
            </a:endParaRPr>
          </a:p>
        </p:txBody>
      </p:sp>
      <p:sp>
        <p:nvSpPr>
          <p:cNvPr id="56328" name="Rectangle 8"/>
          <p:cNvSpPr>
            <a:spLocks noChangeArrowheads="1"/>
          </p:cNvSpPr>
          <p:nvPr/>
        </p:nvSpPr>
        <p:spPr bwMode="auto">
          <a:xfrm>
            <a:off x="228600" y="1905000"/>
            <a:ext cx="8610600" cy="384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5000"/>
              </a:lnSpc>
            </a:pPr>
            <a:endParaRPr lang="en-US" altLang="en-US" sz="3200" dirty="0" smtClean="0"/>
          </a:p>
          <a:p>
            <a:pPr eaLnBrk="1" hangingPunct="1">
              <a:lnSpc>
                <a:spcPct val="95000"/>
              </a:lnSpc>
            </a:pPr>
            <a:endParaRPr lang="en-US" altLang="en-US" sz="3200" dirty="0"/>
          </a:p>
          <a:p>
            <a:pPr eaLnBrk="1" hangingPunct="1">
              <a:lnSpc>
                <a:spcPct val="95000"/>
              </a:lnSpc>
            </a:pPr>
            <a:endParaRPr lang="en-US" altLang="en-US" sz="3200" dirty="0"/>
          </a:p>
          <a:p>
            <a:pPr eaLnBrk="1" hangingPunct="1">
              <a:lnSpc>
                <a:spcPct val="95000"/>
              </a:lnSpc>
            </a:pPr>
            <a:endParaRPr lang="en-US" altLang="en-US" sz="3200" dirty="0" smtClean="0"/>
          </a:p>
          <a:p>
            <a:pPr eaLnBrk="1" hangingPunct="1">
              <a:lnSpc>
                <a:spcPct val="95000"/>
              </a:lnSpc>
            </a:pPr>
            <a:endParaRPr lang="en-US" altLang="en-US" sz="3200" dirty="0"/>
          </a:p>
        </p:txBody>
      </p:sp>
    </p:spTree>
    <p:extLst>
      <p:ext uri="{BB962C8B-B14F-4D97-AF65-F5344CB8AC3E}">
        <p14:creationId xmlns:p14="http://schemas.microsoft.com/office/powerpoint/2010/main" val="38205069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6324"/>
                                        </p:tgtEl>
                                        <p:attrNameLst>
                                          <p:attrName>style.visibility</p:attrName>
                                        </p:attrNameLst>
                                      </p:cBhvr>
                                      <p:to>
                                        <p:strVal val="visible"/>
                                      </p:to>
                                    </p:set>
                                    <p:animEffect transition="in" filter="wipe(left)">
                                      <p:cBhvr>
                                        <p:cTn id="7" dur="1000"/>
                                        <p:tgtEl>
                                          <p:spTgt spid="56324"/>
                                        </p:tgtEl>
                                      </p:cBhvr>
                                    </p:animEffect>
                                  </p:childTnLst>
                                </p:cTn>
                              </p:par>
                            </p:childTnLst>
                          </p:cTn>
                        </p:par>
                        <p:par>
                          <p:cTn id="8" fill="hold" nodeType="afterGroup">
                            <p:stCondLst>
                              <p:cond delay="1000"/>
                            </p:stCondLst>
                            <p:childTnLst>
                              <p:par>
                                <p:cTn id="9" presetID="22" presetClass="entr" presetSubtype="8" fill="hold" nodeType="afterEffect">
                                  <p:stCondLst>
                                    <p:cond delay="0"/>
                                  </p:stCondLst>
                                  <p:childTnLst>
                                    <p:set>
                                      <p:cBhvr>
                                        <p:cTn id="10" dur="1" fill="hold">
                                          <p:stCondLst>
                                            <p:cond delay="0"/>
                                          </p:stCondLst>
                                        </p:cTn>
                                        <p:tgtEl>
                                          <p:spTgt spid="56327">
                                            <p:txEl>
                                              <p:pRg st="0" end="0"/>
                                            </p:txEl>
                                          </p:spTgt>
                                        </p:tgtEl>
                                        <p:attrNameLst>
                                          <p:attrName>style.visibility</p:attrName>
                                        </p:attrNameLst>
                                      </p:cBhvr>
                                      <p:to>
                                        <p:strVal val="visible"/>
                                      </p:to>
                                    </p:set>
                                    <p:animEffect transition="in" filter="wipe(left)">
                                      <p:cBhvr>
                                        <p:cTn id="11" dur="1000"/>
                                        <p:tgtEl>
                                          <p:spTgt spid="56327">
                                            <p:txEl>
                                              <p:pRg st="0" end="0"/>
                                            </p:txEl>
                                          </p:spTgt>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56327">
                                            <p:txEl>
                                              <p:pRg st="2" end="2"/>
                                            </p:txEl>
                                          </p:spTgt>
                                        </p:tgtEl>
                                        <p:attrNameLst>
                                          <p:attrName>style.visibility</p:attrName>
                                        </p:attrNameLst>
                                      </p:cBhvr>
                                      <p:to>
                                        <p:strVal val="visible"/>
                                      </p:to>
                                    </p:set>
                                    <p:animEffect transition="in" filter="wipe(left)">
                                      <p:cBhvr>
                                        <p:cTn id="15" dur="1000"/>
                                        <p:tgtEl>
                                          <p:spTgt spid="56327">
                                            <p:txEl>
                                              <p:pRg st="2" end="2"/>
                                            </p:txEl>
                                          </p:spTgt>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56327">
                                            <p:txEl>
                                              <p:pRg st="3" end="3"/>
                                            </p:txEl>
                                          </p:spTgt>
                                        </p:tgtEl>
                                        <p:attrNameLst>
                                          <p:attrName>style.visibility</p:attrName>
                                        </p:attrNameLst>
                                      </p:cBhvr>
                                      <p:to>
                                        <p:strVal val="visible"/>
                                      </p:to>
                                    </p:set>
                                    <p:animEffect transition="in" filter="wipe(left)">
                                      <p:cBhvr>
                                        <p:cTn id="19" dur="1000"/>
                                        <p:tgtEl>
                                          <p:spTgt spid="56327">
                                            <p:txEl>
                                              <p:pRg st="3" end="3"/>
                                            </p:txEl>
                                          </p:spTgt>
                                        </p:tgtEl>
                                      </p:cBhvr>
                                    </p:animEffect>
                                  </p:childTnLst>
                                </p:cTn>
                              </p:par>
                            </p:childTnLst>
                          </p:cTn>
                        </p:par>
                        <p:par>
                          <p:cTn id="20" fill="hold">
                            <p:stCondLst>
                              <p:cond delay="4000"/>
                            </p:stCondLst>
                            <p:childTnLst>
                              <p:par>
                                <p:cTn id="21" presetID="22" presetClass="entr" presetSubtype="8" fill="hold" nodeType="afterEffect">
                                  <p:stCondLst>
                                    <p:cond delay="0"/>
                                  </p:stCondLst>
                                  <p:childTnLst>
                                    <p:set>
                                      <p:cBhvr>
                                        <p:cTn id="22" dur="1" fill="hold">
                                          <p:stCondLst>
                                            <p:cond delay="0"/>
                                          </p:stCondLst>
                                        </p:cTn>
                                        <p:tgtEl>
                                          <p:spTgt spid="56327">
                                            <p:txEl>
                                              <p:pRg st="4" end="4"/>
                                            </p:txEl>
                                          </p:spTgt>
                                        </p:tgtEl>
                                        <p:attrNameLst>
                                          <p:attrName>style.visibility</p:attrName>
                                        </p:attrNameLst>
                                      </p:cBhvr>
                                      <p:to>
                                        <p:strVal val="visible"/>
                                      </p:to>
                                    </p:set>
                                    <p:animEffect transition="in" filter="wipe(left)">
                                      <p:cBhvr>
                                        <p:cTn id="23" dur="1000"/>
                                        <p:tgtEl>
                                          <p:spTgt spid="56327">
                                            <p:txEl>
                                              <p:pRg st="4" end="4"/>
                                            </p:txEl>
                                          </p:spTgt>
                                        </p:tgtEl>
                                      </p:cBhvr>
                                    </p:animEffect>
                                  </p:childTnLst>
                                </p:cTn>
                              </p:par>
                            </p:childTnLst>
                          </p:cTn>
                        </p:par>
                        <p:par>
                          <p:cTn id="24" fill="hold" nodeType="afterGroup">
                            <p:stCondLst>
                              <p:cond delay="5000"/>
                            </p:stCondLst>
                            <p:childTnLst>
                              <p:par>
                                <p:cTn id="25" presetID="22" presetClass="entr" presetSubtype="8" fill="hold" nodeType="afterEffect">
                                  <p:stCondLst>
                                    <p:cond delay="0"/>
                                  </p:stCondLst>
                                  <p:childTnLst>
                                    <p:set>
                                      <p:cBhvr>
                                        <p:cTn id="26" dur="1" fill="hold">
                                          <p:stCondLst>
                                            <p:cond delay="0"/>
                                          </p:stCondLst>
                                        </p:cTn>
                                        <p:tgtEl>
                                          <p:spTgt spid="56328">
                                            <p:txEl>
                                              <p:charRg st="5" end="5"/>
                                            </p:txEl>
                                          </p:spTgt>
                                        </p:tgtEl>
                                        <p:attrNameLst>
                                          <p:attrName>style.visibility</p:attrName>
                                        </p:attrNameLst>
                                      </p:cBhvr>
                                      <p:to>
                                        <p:strVal val="visible"/>
                                      </p:to>
                                    </p:set>
                                    <p:animEffect transition="in" filter="wipe(left)">
                                      <p:cBhvr>
                                        <p:cTn id="27" dur="1000"/>
                                        <p:tgtEl>
                                          <p:spTgt spid="56328">
                                            <p:txEl>
                                              <p:charRg st="5" end="5"/>
                                            </p:txEl>
                                          </p:spTgt>
                                        </p:tgtEl>
                                      </p:cBhvr>
                                    </p:animEffect>
                                  </p:childTnLst>
                                </p:cTn>
                              </p:par>
                            </p:childTnLst>
                          </p:cTn>
                        </p:par>
                        <p:par>
                          <p:cTn id="28" fill="hold" nodeType="afterGroup">
                            <p:stCondLst>
                              <p:cond delay="6000"/>
                            </p:stCondLst>
                            <p:childTnLst>
                              <p:par>
                                <p:cTn id="29" presetID="22" presetClass="entr" presetSubtype="8" fill="hold" nodeType="afterEffect">
                                  <p:stCondLst>
                                    <p:cond delay="0"/>
                                  </p:stCondLst>
                                  <p:childTnLst>
                                    <p:set>
                                      <p:cBhvr>
                                        <p:cTn id="30" dur="1" fill="hold">
                                          <p:stCondLst>
                                            <p:cond delay="0"/>
                                          </p:stCondLst>
                                        </p:cTn>
                                        <p:tgtEl>
                                          <p:spTgt spid="56328">
                                            <p:txEl>
                                              <p:charRg st="5" end="5"/>
                                            </p:txEl>
                                          </p:spTgt>
                                        </p:tgtEl>
                                        <p:attrNameLst>
                                          <p:attrName>style.visibility</p:attrName>
                                        </p:attrNameLst>
                                      </p:cBhvr>
                                      <p:to>
                                        <p:strVal val="visible"/>
                                      </p:to>
                                    </p:set>
                                    <p:animEffect transition="in" filter="wipe(left)">
                                      <p:cBhvr>
                                        <p:cTn id="31" dur="1000"/>
                                        <p:tgtEl>
                                          <p:spTgt spid="56328">
                                            <p:txEl>
                                              <p:charRg st="5" end="5"/>
                                            </p:txEl>
                                          </p:spTgt>
                                        </p:tgtEl>
                                      </p:cBhvr>
                                    </p:animEffect>
                                  </p:childTnLst>
                                </p:cTn>
                              </p:par>
                            </p:childTnLst>
                          </p:cTn>
                        </p:par>
                        <p:par>
                          <p:cTn id="32" fill="hold" nodeType="afterGroup">
                            <p:stCondLst>
                              <p:cond delay="7000"/>
                            </p:stCondLst>
                            <p:childTnLst>
                              <p:par>
                                <p:cTn id="33" presetID="22" presetClass="entr" presetSubtype="8" fill="hold" nodeType="afterEffect">
                                  <p:stCondLst>
                                    <p:cond delay="0"/>
                                  </p:stCondLst>
                                  <p:childTnLst>
                                    <p:set>
                                      <p:cBhvr>
                                        <p:cTn id="34" dur="1" fill="hold">
                                          <p:stCondLst>
                                            <p:cond delay="0"/>
                                          </p:stCondLst>
                                        </p:cTn>
                                        <p:tgtEl>
                                          <p:spTgt spid="56328">
                                            <p:txEl>
                                              <p:charRg st="5" end="5"/>
                                            </p:txEl>
                                          </p:spTgt>
                                        </p:tgtEl>
                                        <p:attrNameLst>
                                          <p:attrName>style.visibility</p:attrName>
                                        </p:attrNameLst>
                                      </p:cBhvr>
                                      <p:to>
                                        <p:strVal val="visible"/>
                                      </p:to>
                                    </p:set>
                                    <p:animEffect transition="in" filter="wipe(left)">
                                      <p:cBhvr>
                                        <p:cTn id="35" dur="1000"/>
                                        <p:tgtEl>
                                          <p:spTgt spid="56328">
                                            <p:txEl>
                                              <p:charRg st="5" end="5"/>
                                            </p:txEl>
                                          </p:spTgt>
                                        </p:tgtEl>
                                      </p:cBhvr>
                                    </p:animEffect>
                                  </p:childTnLst>
                                </p:cTn>
                              </p:par>
                            </p:childTnLst>
                          </p:cTn>
                        </p:par>
                        <p:par>
                          <p:cTn id="36" fill="hold" nodeType="afterGroup">
                            <p:stCondLst>
                              <p:cond delay="8000"/>
                            </p:stCondLst>
                            <p:childTnLst>
                              <p:par>
                                <p:cTn id="37" presetID="22" presetClass="entr" presetSubtype="8" fill="hold" nodeType="afterEffect">
                                  <p:stCondLst>
                                    <p:cond delay="0"/>
                                  </p:stCondLst>
                                  <p:childTnLst>
                                    <p:set>
                                      <p:cBhvr>
                                        <p:cTn id="38" dur="1" fill="hold">
                                          <p:stCondLst>
                                            <p:cond delay="0"/>
                                          </p:stCondLst>
                                        </p:cTn>
                                        <p:tgtEl>
                                          <p:spTgt spid="56328">
                                            <p:txEl>
                                              <p:charRg st="5" end="5"/>
                                            </p:txEl>
                                          </p:spTgt>
                                        </p:tgtEl>
                                        <p:attrNameLst>
                                          <p:attrName>style.visibility</p:attrName>
                                        </p:attrNameLst>
                                      </p:cBhvr>
                                      <p:to>
                                        <p:strVal val="visible"/>
                                      </p:to>
                                    </p:set>
                                    <p:animEffect transition="in" filter="wipe(left)">
                                      <p:cBhvr>
                                        <p:cTn id="39" dur="1000"/>
                                        <p:tgtEl>
                                          <p:spTgt spid="56328">
                                            <p:txEl>
                                              <p:charRg st="5" end="5"/>
                                            </p:txEl>
                                          </p:spTgt>
                                        </p:tgtEl>
                                      </p:cBhvr>
                                    </p:animEffect>
                                  </p:childTnLst>
                                </p:cTn>
                              </p:par>
                            </p:childTnLst>
                          </p:cTn>
                        </p:par>
                        <p:par>
                          <p:cTn id="40" fill="hold" nodeType="afterGroup">
                            <p:stCondLst>
                              <p:cond delay="9000"/>
                            </p:stCondLst>
                            <p:childTnLst>
                              <p:par>
                                <p:cTn id="41" presetID="22" presetClass="entr" presetSubtype="8" fill="hold" nodeType="afterEffect">
                                  <p:stCondLst>
                                    <p:cond delay="0"/>
                                  </p:stCondLst>
                                  <p:childTnLst>
                                    <p:set>
                                      <p:cBhvr>
                                        <p:cTn id="42" dur="1" fill="hold">
                                          <p:stCondLst>
                                            <p:cond delay="0"/>
                                          </p:stCondLst>
                                        </p:cTn>
                                        <p:tgtEl>
                                          <p:spTgt spid="56328">
                                            <p:txEl>
                                              <p:charRg st="5" end="5"/>
                                            </p:txEl>
                                          </p:spTgt>
                                        </p:tgtEl>
                                        <p:attrNameLst>
                                          <p:attrName>style.visibility</p:attrName>
                                        </p:attrNameLst>
                                      </p:cBhvr>
                                      <p:to>
                                        <p:strVal val="visible"/>
                                      </p:to>
                                    </p:set>
                                    <p:animEffect transition="in" filter="wipe(left)">
                                      <p:cBhvr>
                                        <p:cTn id="43" dur="1000"/>
                                        <p:tgtEl>
                                          <p:spTgt spid="56328">
                                            <p:txEl>
                                              <p:char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normAutofit/>
          </a:bodyPr>
          <a:lstStyle/>
          <a:p>
            <a:pPr algn="ctr"/>
            <a:r>
              <a:rPr lang="en-US" sz="3200" b="1" dirty="0"/>
              <a:t/>
            </a:r>
            <a:br>
              <a:rPr lang="en-US" sz="3200" b="1" dirty="0"/>
            </a:br>
            <a:endParaRPr lang="en-US" sz="3200" b="1" dirty="0"/>
          </a:p>
        </p:txBody>
      </p:sp>
      <p:sp>
        <p:nvSpPr>
          <p:cNvPr id="166915" name="Rectangle 3"/>
          <p:cNvSpPr>
            <a:spLocks noGrp="1" noChangeArrowheads="1"/>
          </p:cNvSpPr>
          <p:nvPr>
            <p:ph type="body" idx="1"/>
          </p:nvPr>
        </p:nvSpPr>
        <p:spPr>
          <a:xfrm>
            <a:off x="457200" y="1371600"/>
            <a:ext cx="8229600" cy="2286000"/>
          </a:xfrm>
          <a:solidFill>
            <a:schemeClr val="tx2"/>
          </a:solidFill>
        </p:spPr>
        <p:txBody>
          <a:bodyPr>
            <a:noAutofit/>
          </a:bodyPr>
          <a:lstStyle/>
          <a:p>
            <a:pPr>
              <a:buFontTx/>
              <a:buNone/>
            </a:pPr>
            <a:r>
              <a:rPr lang="en-US" sz="4000" b="1" dirty="0" smtClean="0">
                <a:solidFill>
                  <a:schemeClr val="bg1"/>
                </a:solidFill>
              </a:rPr>
              <a:t>“ </a:t>
            </a:r>
            <a:r>
              <a:rPr lang="en-US" sz="4000" b="1" dirty="0">
                <a:solidFill>
                  <a:schemeClr val="bg1"/>
                </a:solidFill>
              </a:rPr>
              <a:t>Leading Is </a:t>
            </a:r>
            <a:r>
              <a:rPr lang="en-US" sz="4000" b="1" dirty="0" smtClean="0">
                <a:solidFill>
                  <a:schemeClr val="bg1"/>
                </a:solidFill>
              </a:rPr>
              <a:t>Teaching.  If you’re not teaching you’re not leading.”</a:t>
            </a:r>
          </a:p>
          <a:p>
            <a:pPr>
              <a:buFontTx/>
              <a:buNone/>
            </a:pPr>
            <a:r>
              <a:rPr lang="en-US" sz="4000" b="1" dirty="0" smtClean="0">
                <a:solidFill>
                  <a:schemeClr val="bg1"/>
                </a:solidFill>
              </a:rPr>
              <a:t>                                               Noel </a:t>
            </a:r>
            <a:r>
              <a:rPr lang="en-US" sz="4000" b="1" dirty="0" err="1" smtClean="0">
                <a:solidFill>
                  <a:schemeClr val="bg1"/>
                </a:solidFill>
              </a:rPr>
              <a:t>Tichy</a:t>
            </a:r>
            <a:endParaRPr lang="en-US" sz="4000" b="1" dirty="0" smtClean="0">
              <a:solidFill>
                <a:schemeClr val="bg1"/>
              </a:solidFill>
            </a:endParaRPr>
          </a:p>
          <a:p>
            <a:pPr>
              <a:buFontTx/>
              <a:buNone/>
            </a:pPr>
            <a:r>
              <a:rPr lang="en-US" sz="4000" b="1" dirty="0">
                <a:solidFill>
                  <a:schemeClr val="bg1"/>
                </a:solidFill>
              </a:rPr>
              <a:t> </a:t>
            </a:r>
            <a:r>
              <a:rPr lang="en-US" sz="4000" b="1" dirty="0" smtClean="0">
                <a:solidFill>
                  <a:schemeClr val="bg1"/>
                </a:solidFill>
              </a:rPr>
              <a:t>                               </a:t>
            </a:r>
            <a:endParaRPr lang="en-US" sz="4000" b="1" dirty="0">
              <a:solidFill>
                <a:schemeClr val="bg1"/>
              </a:solidFill>
            </a:endParaRPr>
          </a:p>
          <a:p>
            <a:pPr>
              <a:buFontTx/>
              <a:buNone/>
            </a:pPr>
            <a:endParaRPr lang="en-US" sz="4000" b="1" dirty="0">
              <a:solidFill>
                <a:schemeClr val="bg1"/>
              </a:solidFill>
            </a:endParaRPr>
          </a:p>
          <a:p>
            <a:pPr>
              <a:buFontTx/>
              <a:buNone/>
            </a:pPr>
            <a:r>
              <a:rPr lang="en-US" sz="4000" b="1" dirty="0">
                <a:solidFill>
                  <a:schemeClr val="bg1"/>
                </a:solidFill>
              </a:rPr>
              <a:t>       </a:t>
            </a:r>
            <a:endParaRPr lang="en-US" sz="4000" b="1" dirty="0" smtClean="0">
              <a:solidFill>
                <a:schemeClr val="bg1"/>
              </a:solidFill>
            </a:endParaRPr>
          </a:p>
          <a:p>
            <a:pPr algn="ctr">
              <a:buFontTx/>
              <a:buNone/>
            </a:pPr>
            <a:endParaRPr lang="en-US" sz="4000" b="1" dirty="0">
              <a:solidFill>
                <a:schemeClr val="bg1"/>
              </a:solidFill>
            </a:endParaRPr>
          </a:p>
        </p:txBody>
      </p:sp>
    </p:spTree>
    <p:extLst>
      <p:ext uri="{BB962C8B-B14F-4D97-AF65-F5344CB8AC3E}">
        <p14:creationId xmlns:p14="http://schemas.microsoft.com/office/powerpoint/2010/main" val="38774532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324600" cy="1219200"/>
          </a:xfrm>
          <a:solidFill>
            <a:schemeClr val="tx2"/>
          </a:solidFill>
        </p:spPr>
        <p:txBody>
          <a:bodyPr>
            <a:normAutofit fontScale="90000"/>
          </a:bodyPr>
          <a:lstStyle/>
          <a:p>
            <a:r>
              <a:rPr lang="en-US" dirty="0" smtClean="0">
                <a:solidFill>
                  <a:schemeClr val="bg1"/>
                </a:solidFill>
              </a:rPr>
              <a:t>3 things you can count on:</a:t>
            </a:r>
            <a:br>
              <a:rPr lang="en-US" dirty="0" smtClean="0">
                <a:solidFill>
                  <a:schemeClr val="bg1"/>
                </a:solidFill>
              </a:rPr>
            </a:br>
            <a:r>
              <a:rPr lang="en-US" dirty="0" smtClean="0">
                <a:solidFill>
                  <a:schemeClr val="bg1"/>
                </a:solidFill>
              </a:rPr>
              <a:t>You will….</a:t>
            </a:r>
            <a:endParaRPr lang="en-US" dirty="0">
              <a:solidFill>
                <a:schemeClr val="bg1"/>
              </a:solidFill>
            </a:endParaRPr>
          </a:p>
        </p:txBody>
      </p:sp>
      <p:sp>
        <p:nvSpPr>
          <p:cNvPr id="3" name="Text Placeholder 2"/>
          <p:cNvSpPr>
            <a:spLocks noGrp="1"/>
          </p:cNvSpPr>
          <p:nvPr>
            <p:ph type="body" sz="half" idx="1"/>
          </p:nvPr>
        </p:nvSpPr>
        <p:spPr>
          <a:xfrm>
            <a:off x="2133600" y="1828800"/>
            <a:ext cx="5181600" cy="4419600"/>
          </a:xfrm>
          <a:solidFill>
            <a:schemeClr val="tx2"/>
          </a:solidFill>
        </p:spPr>
        <p:txBody>
          <a:bodyPr>
            <a:normAutofit/>
          </a:bodyPr>
          <a:lstStyle/>
          <a:p>
            <a:pPr marL="0" indent="0" algn="ctr">
              <a:buNone/>
            </a:pPr>
            <a:r>
              <a:rPr lang="en-US" sz="3600" dirty="0" smtClean="0">
                <a:solidFill>
                  <a:schemeClr val="bg1"/>
                </a:solidFill>
              </a:rPr>
              <a:t>1.  Be challenged</a:t>
            </a:r>
          </a:p>
          <a:p>
            <a:pPr algn="ctr"/>
            <a:endParaRPr lang="en-US" sz="3600" dirty="0">
              <a:solidFill>
                <a:schemeClr val="bg1"/>
              </a:solidFill>
            </a:endParaRPr>
          </a:p>
          <a:p>
            <a:pPr marL="514350" indent="-514350" algn="ctr">
              <a:buAutoNum type="arabicPeriod" startAt="2"/>
            </a:pPr>
            <a:r>
              <a:rPr lang="en-US" sz="3600" dirty="0" smtClean="0">
                <a:solidFill>
                  <a:schemeClr val="bg1"/>
                </a:solidFill>
              </a:rPr>
              <a:t>Face adversities</a:t>
            </a:r>
          </a:p>
          <a:p>
            <a:pPr marL="514350" indent="-514350" algn="ctr">
              <a:buAutoNum type="arabicPeriod" startAt="2"/>
            </a:pPr>
            <a:endParaRPr lang="en-US" sz="3600" dirty="0">
              <a:solidFill>
                <a:schemeClr val="bg1"/>
              </a:solidFill>
            </a:endParaRPr>
          </a:p>
          <a:p>
            <a:pPr marL="514350" indent="-514350" algn="ctr">
              <a:buAutoNum type="arabicPeriod" startAt="2"/>
            </a:pPr>
            <a:r>
              <a:rPr lang="en-US" sz="3600" dirty="0" smtClean="0">
                <a:solidFill>
                  <a:schemeClr val="bg1"/>
                </a:solidFill>
              </a:rPr>
              <a:t>Be a problem solver</a:t>
            </a:r>
          </a:p>
          <a:p>
            <a:pPr algn="ctr"/>
            <a:endParaRPr lang="en-US" sz="3600" dirty="0">
              <a:solidFill>
                <a:schemeClr val="bg1"/>
              </a:solidFill>
            </a:endParaRPr>
          </a:p>
          <a:p>
            <a:pPr algn="ctr"/>
            <a:endParaRPr lang="en-US" sz="3600" dirty="0">
              <a:solidFill>
                <a:schemeClr val="bg1"/>
              </a:solidFill>
            </a:endParaRPr>
          </a:p>
        </p:txBody>
      </p:sp>
    </p:spTree>
    <p:extLst>
      <p:ext uri="{BB962C8B-B14F-4D97-AF65-F5344CB8AC3E}">
        <p14:creationId xmlns:p14="http://schemas.microsoft.com/office/powerpoint/2010/main" val="349773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381000"/>
            <a:ext cx="6705600" cy="954107"/>
          </a:xfrm>
          <a:prstGeom prst="rect">
            <a:avLst/>
          </a:prstGeom>
          <a:noFill/>
          <a:ln w="28575">
            <a:solidFill>
              <a:schemeClr val="tx1"/>
            </a:solidFill>
          </a:ln>
        </p:spPr>
        <p:txBody>
          <a:bodyPr wrap="square" rtlCol="0">
            <a:spAutoFit/>
          </a:bodyPr>
          <a:lstStyle/>
          <a:p>
            <a:r>
              <a:rPr lang="en-US" sz="2800" dirty="0" smtClean="0"/>
              <a:t>Action Steps: Session #2 </a:t>
            </a:r>
          </a:p>
          <a:p>
            <a:r>
              <a:rPr lang="en-US" sz="2800" dirty="0" smtClean="0"/>
              <a:t>Continue the Process of Studying Leadership</a:t>
            </a:r>
            <a:endParaRPr lang="en-US" sz="2800" dirty="0"/>
          </a:p>
        </p:txBody>
      </p:sp>
      <p:sp>
        <p:nvSpPr>
          <p:cNvPr id="3" name="TextBox 2"/>
          <p:cNvSpPr txBox="1"/>
          <p:nvPr/>
        </p:nvSpPr>
        <p:spPr>
          <a:xfrm>
            <a:off x="381000" y="1447800"/>
            <a:ext cx="7391400" cy="6309420"/>
          </a:xfrm>
          <a:prstGeom prst="rect">
            <a:avLst/>
          </a:prstGeom>
          <a:noFill/>
        </p:spPr>
        <p:txBody>
          <a:bodyPr wrap="square" rtlCol="0">
            <a:spAutoFit/>
          </a:bodyPr>
          <a:lstStyle/>
          <a:p>
            <a:pPr marL="342900" indent="-342900">
              <a:buFont typeface="Arial"/>
              <a:buChar char="•"/>
            </a:pPr>
            <a:r>
              <a:rPr lang="en-US" sz="2000" dirty="0" smtClean="0"/>
              <a:t>Take </a:t>
            </a:r>
            <a:r>
              <a:rPr lang="en-US" sz="2000" dirty="0"/>
              <a:t>the leadership skills Gary discussed today .. and apply them this </a:t>
            </a:r>
            <a:r>
              <a:rPr lang="en-US" sz="2000" dirty="0" smtClean="0"/>
              <a:t>week…be proactive about becoming a leader.</a:t>
            </a:r>
            <a:endParaRPr lang="en-US" sz="800" dirty="0" smtClean="0"/>
          </a:p>
          <a:p>
            <a:pPr marL="342900" indent="-342900">
              <a:buFont typeface="Arial"/>
              <a:buChar char="•"/>
            </a:pPr>
            <a:endParaRPr lang="en-US" sz="800" dirty="0" smtClean="0"/>
          </a:p>
          <a:p>
            <a:pPr marL="342900" indent="-342900">
              <a:buFont typeface="Arial"/>
              <a:buChar char="•"/>
            </a:pPr>
            <a:r>
              <a:rPr lang="en-US" sz="2000" dirty="0" smtClean="0"/>
              <a:t>Think about your “teachable points of view”…do you have some?  are they inspiring?  Are you teaching them so others can develop into leaders?  Write them out and decide how best to teach them to your team.</a:t>
            </a:r>
          </a:p>
          <a:p>
            <a:pPr marL="342900" indent="-342900">
              <a:buFont typeface="Arial"/>
              <a:buChar char="•"/>
            </a:pPr>
            <a:endParaRPr lang="en-US" sz="800" dirty="0" smtClean="0"/>
          </a:p>
          <a:p>
            <a:pPr marL="342900" indent="-342900">
              <a:buFont typeface="Arial"/>
              <a:buChar char="•"/>
            </a:pPr>
            <a:r>
              <a:rPr lang="en-US" sz="2000" dirty="0" smtClean="0"/>
              <a:t>Take </a:t>
            </a:r>
            <a:r>
              <a:rPr lang="en-US" sz="2000" dirty="0"/>
              <a:t>a leader to lunch…invite someone you admire and respect for their leadership qualities and ask them to lunch.  Have a conversation with them about leadership and how and why they do things that they do as a </a:t>
            </a:r>
            <a:r>
              <a:rPr lang="en-US" sz="2000" dirty="0" smtClean="0"/>
              <a:t>leader.</a:t>
            </a:r>
          </a:p>
          <a:p>
            <a:pPr marL="342900" indent="-342900">
              <a:buFont typeface="Arial"/>
              <a:buChar char="•"/>
            </a:pPr>
            <a:endParaRPr lang="en-US" sz="800" dirty="0" smtClean="0"/>
          </a:p>
          <a:p>
            <a:pPr marL="342900" indent="-342900">
              <a:buFont typeface="Arial"/>
              <a:buChar char="•"/>
            </a:pPr>
            <a:r>
              <a:rPr lang="en-US" sz="2000" dirty="0" smtClean="0"/>
              <a:t>June </a:t>
            </a:r>
            <a:r>
              <a:rPr lang="en-US" sz="2000" dirty="0"/>
              <a:t>is a pivotal month for obtaining maximum Trip Points for First new generation leaders ..Be sure each of your distributors and leaders has a 2000 PV plan for June </a:t>
            </a:r>
            <a:r>
              <a:rPr lang="en-US" sz="2000" dirty="0" smtClean="0"/>
              <a:t>...or </a:t>
            </a:r>
            <a:r>
              <a:rPr lang="en-US" sz="2000" dirty="0"/>
              <a:t>a 90-day </a:t>
            </a:r>
            <a:endParaRPr lang="en-US" sz="2000" dirty="0" smtClean="0"/>
          </a:p>
          <a:p>
            <a:r>
              <a:rPr lang="en-US" sz="2000" dirty="0"/>
              <a:t> </a:t>
            </a:r>
            <a:r>
              <a:rPr lang="en-US" sz="2000" dirty="0" smtClean="0"/>
              <a:t>     plan </a:t>
            </a:r>
            <a:r>
              <a:rPr lang="en-US" sz="2000" dirty="0"/>
              <a:t>to advance to their next </a:t>
            </a:r>
            <a:r>
              <a:rPr lang="en-US" sz="2000" dirty="0" smtClean="0"/>
              <a:t>rank.</a:t>
            </a:r>
            <a:endParaRPr lang="en-US" sz="2000" dirty="0"/>
          </a:p>
          <a:p>
            <a:pPr marL="342900" indent="-342900">
              <a:buFont typeface="Arial"/>
              <a:buChar char="•"/>
            </a:pPr>
            <a:endParaRPr lang="en-US" sz="2000" dirty="0"/>
          </a:p>
          <a:p>
            <a:endParaRPr lang="en-US" sz="2000" dirty="0"/>
          </a:p>
          <a:p>
            <a:pPr marL="342900" indent="-342900">
              <a:buFont typeface="Arial"/>
              <a:buChar char="•"/>
            </a:pPr>
            <a:endParaRPr lang="en-US" sz="2400" dirty="0" smtClean="0"/>
          </a:p>
          <a:p>
            <a:pPr marL="342900" indent="-342900">
              <a:buFont typeface="Arial"/>
              <a:buChar char="•"/>
            </a:pPr>
            <a:endParaRPr lang="en-US" sz="2400" dirty="0"/>
          </a:p>
        </p:txBody>
      </p:sp>
      <p:pic>
        <p:nvPicPr>
          <p:cNvPr id="7" name="Picture 6" descr="http://www.vanderbilt.edu/leadership/wp-content/uploads/Leadership-Quotes-44.jpg"/>
          <p:cNvPicPr/>
          <p:nvPr/>
        </p:nvPicPr>
        <p:blipFill>
          <a:blip r:embed="rId3">
            <a:extLst>
              <a:ext uri="{28A0092B-C50C-407E-A947-70E740481C1C}">
                <a14:useLocalDpi xmlns:a14="http://schemas.microsoft.com/office/drawing/2010/main" val="0"/>
              </a:ext>
            </a:extLst>
          </a:blip>
          <a:srcRect/>
          <a:stretch>
            <a:fillRect/>
          </a:stretch>
        </p:blipFill>
        <p:spPr bwMode="auto">
          <a:xfrm>
            <a:off x="6096000" y="5562600"/>
            <a:ext cx="2907665" cy="1209734"/>
          </a:xfrm>
          <a:prstGeom prst="rect">
            <a:avLst/>
          </a:prstGeom>
          <a:noFill/>
          <a:ln>
            <a:noFill/>
          </a:ln>
        </p:spPr>
      </p:pic>
      <p:sp>
        <p:nvSpPr>
          <p:cNvPr id="4" name="TextBox 3"/>
          <p:cNvSpPr txBox="1"/>
          <p:nvPr/>
        </p:nvSpPr>
        <p:spPr>
          <a:xfrm>
            <a:off x="7772400" y="869327"/>
            <a:ext cx="1828800" cy="369332"/>
          </a:xfrm>
          <a:prstGeom prst="rect">
            <a:avLst/>
          </a:prstGeom>
          <a:noFill/>
        </p:spPr>
        <p:txBody>
          <a:bodyPr wrap="square" rtlCol="0">
            <a:spAutoFit/>
          </a:bodyPr>
          <a:lstStyle/>
          <a:p>
            <a:r>
              <a:rPr lang="en-US" dirty="0" smtClean="0"/>
              <a:t>harper</a:t>
            </a:r>
            <a:endParaRPr lang="en-US" dirty="0"/>
          </a:p>
        </p:txBody>
      </p:sp>
    </p:spTree>
    <p:extLst>
      <p:ext uri="{BB962C8B-B14F-4D97-AF65-F5344CB8AC3E}">
        <p14:creationId xmlns:p14="http://schemas.microsoft.com/office/powerpoint/2010/main" val="17358047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90600" y="762000"/>
            <a:ext cx="7239000" cy="2616101"/>
          </a:xfrm>
          <a:prstGeom prst="rect">
            <a:avLst/>
          </a:prstGeom>
          <a:noFill/>
          <a:ln>
            <a:solidFill>
              <a:schemeClr val="accent3">
                <a:lumMod val="50000"/>
              </a:schemeClr>
            </a:solidFill>
          </a:ln>
        </p:spPr>
        <p:txBody>
          <a:bodyPr wrap="square" rtlCol="0">
            <a:spAutoFit/>
          </a:bodyPr>
          <a:lstStyle/>
          <a:p>
            <a:r>
              <a:rPr lang="en-US" sz="3600" dirty="0" smtClean="0"/>
              <a:t>Our Businesses Grow ..	As We Grow</a:t>
            </a:r>
          </a:p>
          <a:p>
            <a:pPr algn="ctr"/>
            <a:r>
              <a:rPr lang="en-US" sz="2400" dirty="0" smtClean="0"/>
              <a:t>Shaklee Leadership, Coaching and Personal Development Discussions</a:t>
            </a:r>
          </a:p>
          <a:p>
            <a:pPr algn="ctr"/>
            <a:r>
              <a:rPr lang="en-US" sz="2400" dirty="0" smtClean="0"/>
              <a:t>Summer 2015  # 2</a:t>
            </a:r>
          </a:p>
          <a:p>
            <a:pPr algn="ctr"/>
            <a:r>
              <a:rPr lang="en-US" sz="2800" b="1" dirty="0" smtClean="0"/>
              <a:t>Guest Speaker:  Life Time Presidential Master Coordinator, Gary Burke</a:t>
            </a:r>
            <a:endParaRPr lang="en-US" sz="2800" b="1" dirty="0"/>
          </a:p>
        </p:txBody>
      </p:sp>
      <p:pic>
        <p:nvPicPr>
          <p:cNvPr id="9" name="Picture 8" descr="Jo Coogan.jpg"/>
          <p:cNvPicPr>
            <a:picLocks noChangeAspect="1"/>
          </p:cNvPicPr>
          <p:nvPr/>
        </p:nvPicPr>
        <p:blipFill>
          <a:blip r:embed="rId3" cstate="print"/>
          <a:stretch>
            <a:fillRect/>
          </a:stretch>
        </p:blipFill>
        <p:spPr>
          <a:xfrm>
            <a:off x="533400" y="5074256"/>
            <a:ext cx="1312862" cy="1514386"/>
          </a:xfrm>
          <a:prstGeom prst="rect">
            <a:avLst/>
          </a:prstGeom>
        </p:spPr>
      </p:pic>
      <p:pic>
        <p:nvPicPr>
          <p:cNvPr id="10" name="Picture 9" descr="barb 2010 anaheim.jpg"/>
          <p:cNvPicPr>
            <a:picLocks noChangeAspect="1"/>
          </p:cNvPicPr>
          <p:nvPr/>
        </p:nvPicPr>
        <p:blipFill>
          <a:blip r:embed="rId4" cstate="print"/>
          <a:stretch>
            <a:fillRect/>
          </a:stretch>
        </p:blipFill>
        <p:spPr>
          <a:xfrm>
            <a:off x="1981201" y="5074256"/>
            <a:ext cx="1371600" cy="1478943"/>
          </a:xfrm>
          <a:prstGeom prst="rect">
            <a:avLst/>
          </a:prstGeom>
        </p:spPr>
      </p:pic>
      <p:pic>
        <p:nvPicPr>
          <p:cNvPr id="11" name="Picture 10" descr="Katie Odom 2013 - 2.jpg"/>
          <p:cNvPicPr>
            <a:picLocks noChangeAspect="1"/>
          </p:cNvPicPr>
          <p:nvPr/>
        </p:nvPicPr>
        <p:blipFill>
          <a:blip r:embed="rId5" cstate="print"/>
          <a:stretch>
            <a:fillRect/>
          </a:stretch>
        </p:blipFill>
        <p:spPr>
          <a:xfrm>
            <a:off x="4267200" y="4953000"/>
            <a:ext cx="1185573" cy="1645138"/>
          </a:xfrm>
          <a:prstGeom prst="rect">
            <a:avLst/>
          </a:prstGeom>
        </p:spPr>
      </p:pic>
      <p:pic>
        <p:nvPicPr>
          <p:cNvPr id="12" name="Picture 11" descr="HarperHeadshots 2014.jpg"/>
          <p:cNvPicPr>
            <a:picLocks noChangeAspect="1"/>
          </p:cNvPicPr>
          <p:nvPr/>
        </p:nvPicPr>
        <p:blipFill>
          <a:blip r:embed="rId6" cstate="print"/>
          <a:stretch>
            <a:fillRect/>
          </a:stretch>
        </p:blipFill>
        <p:spPr>
          <a:xfrm>
            <a:off x="5715000" y="4953000"/>
            <a:ext cx="1066800" cy="1600200"/>
          </a:xfrm>
          <a:prstGeom prst="rect">
            <a:avLst/>
          </a:prstGeom>
        </p:spPr>
      </p:pic>
      <p:pic>
        <p:nvPicPr>
          <p:cNvPr id="13" name="Picture 12" descr="Lisa Anderson 2013.jpg"/>
          <p:cNvPicPr>
            <a:picLocks noChangeAspect="1"/>
          </p:cNvPicPr>
          <p:nvPr/>
        </p:nvPicPr>
        <p:blipFill>
          <a:blip r:embed="rId7" cstate="print"/>
          <a:stretch>
            <a:fillRect/>
          </a:stretch>
        </p:blipFill>
        <p:spPr>
          <a:xfrm>
            <a:off x="7467600" y="4953000"/>
            <a:ext cx="1219200" cy="1656094"/>
          </a:xfrm>
          <a:prstGeom prst="rect">
            <a:avLst/>
          </a:prstGeom>
        </p:spPr>
      </p:pic>
      <p:sp>
        <p:nvSpPr>
          <p:cNvPr id="14" name="TextBox 13"/>
          <p:cNvSpPr txBox="1"/>
          <p:nvPr/>
        </p:nvSpPr>
        <p:spPr>
          <a:xfrm>
            <a:off x="533400" y="4267200"/>
            <a:ext cx="2514600" cy="646331"/>
          </a:xfrm>
          <a:prstGeom prst="rect">
            <a:avLst/>
          </a:prstGeom>
          <a:noFill/>
          <a:ln>
            <a:solidFill>
              <a:schemeClr val="accent3">
                <a:lumMod val="50000"/>
              </a:schemeClr>
            </a:solidFill>
          </a:ln>
        </p:spPr>
        <p:txBody>
          <a:bodyPr wrap="square" rtlCol="0">
            <a:spAutoFit/>
          </a:bodyPr>
          <a:lstStyle/>
          <a:p>
            <a:r>
              <a:rPr lang="en-US" dirty="0" smtClean="0"/>
              <a:t>Master Coordinators Jo Coogan  &amp; Barb Lagoni</a:t>
            </a:r>
            <a:endParaRPr lang="en-US" dirty="0"/>
          </a:p>
        </p:txBody>
      </p:sp>
      <p:sp>
        <p:nvSpPr>
          <p:cNvPr id="15" name="TextBox 14"/>
          <p:cNvSpPr txBox="1"/>
          <p:nvPr/>
        </p:nvSpPr>
        <p:spPr>
          <a:xfrm>
            <a:off x="3962400" y="4191000"/>
            <a:ext cx="2971800" cy="646331"/>
          </a:xfrm>
          <a:prstGeom prst="rect">
            <a:avLst/>
          </a:prstGeom>
          <a:noFill/>
          <a:ln>
            <a:solidFill>
              <a:schemeClr val="accent3">
                <a:lumMod val="50000"/>
              </a:schemeClr>
            </a:solidFill>
          </a:ln>
        </p:spPr>
        <p:txBody>
          <a:bodyPr wrap="square" rtlCol="0">
            <a:spAutoFit/>
          </a:bodyPr>
          <a:lstStyle/>
          <a:p>
            <a:r>
              <a:rPr lang="en-US" dirty="0" smtClean="0"/>
              <a:t>Executive Coordinators</a:t>
            </a:r>
          </a:p>
          <a:p>
            <a:r>
              <a:rPr lang="en-US" dirty="0" smtClean="0"/>
              <a:t>Harper Guerra &amp; Katie Odom</a:t>
            </a:r>
            <a:endParaRPr lang="en-US" dirty="0"/>
          </a:p>
        </p:txBody>
      </p:sp>
      <p:sp>
        <p:nvSpPr>
          <p:cNvPr id="16" name="TextBox 15"/>
          <p:cNvSpPr txBox="1"/>
          <p:nvPr/>
        </p:nvSpPr>
        <p:spPr>
          <a:xfrm>
            <a:off x="7086600" y="3886200"/>
            <a:ext cx="1752600" cy="923330"/>
          </a:xfrm>
          <a:prstGeom prst="rect">
            <a:avLst/>
          </a:prstGeom>
          <a:noFill/>
          <a:ln>
            <a:solidFill>
              <a:schemeClr val="accent3">
                <a:lumMod val="50000"/>
              </a:schemeClr>
            </a:solidFill>
          </a:ln>
        </p:spPr>
        <p:txBody>
          <a:bodyPr wrap="square" rtlCol="0">
            <a:spAutoFit/>
          </a:bodyPr>
          <a:lstStyle/>
          <a:p>
            <a:pPr algn="ctr"/>
            <a:r>
              <a:rPr lang="en-US" dirty="0" smtClean="0"/>
              <a:t>Senior Executive       Coordinator    Lisa Anderson</a:t>
            </a:r>
            <a:endParaRPr lang="en-US" dirty="0"/>
          </a:p>
        </p:txBody>
      </p:sp>
    </p:spTree>
    <p:extLst>
      <p:ext uri="{BB962C8B-B14F-4D97-AF65-F5344CB8AC3E}">
        <p14:creationId xmlns:p14="http://schemas.microsoft.com/office/powerpoint/2010/main" val="10376479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381000"/>
            <a:ext cx="5181600" cy="954107"/>
          </a:xfrm>
          <a:prstGeom prst="rect">
            <a:avLst/>
          </a:prstGeom>
          <a:noFill/>
          <a:ln>
            <a:solidFill>
              <a:schemeClr val="accent3">
                <a:lumMod val="50000"/>
              </a:schemeClr>
            </a:solidFill>
          </a:ln>
        </p:spPr>
        <p:txBody>
          <a:bodyPr wrap="square" rtlCol="0">
            <a:spAutoFit/>
          </a:bodyPr>
          <a:lstStyle/>
          <a:p>
            <a:r>
              <a:rPr lang="en-US" sz="2800" dirty="0" smtClean="0"/>
              <a:t>Our 6 Week Series Will Focus on…</a:t>
            </a:r>
          </a:p>
          <a:p>
            <a:r>
              <a:rPr lang="en-US" sz="2800" dirty="0" smtClean="0"/>
              <a:t>The Art of Leadership</a:t>
            </a:r>
            <a:endParaRPr lang="en-US" sz="2800" dirty="0"/>
          </a:p>
        </p:txBody>
      </p:sp>
      <p:sp>
        <p:nvSpPr>
          <p:cNvPr id="3" name="TextBox 2"/>
          <p:cNvSpPr txBox="1"/>
          <p:nvPr/>
        </p:nvSpPr>
        <p:spPr>
          <a:xfrm>
            <a:off x="457200" y="1790700"/>
            <a:ext cx="6172200" cy="3662541"/>
          </a:xfrm>
          <a:prstGeom prst="rect">
            <a:avLst/>
          </a:prstGeom>
          <a:noFill/>
        </p:spPr>
        <p:txBody>
          <a:bodyPr wrap="square" rtlCol="0">
            <a:spAutoFit/>
          </a:bodyPr>
          <a:lstStyle/>
          <a:p>
            <a:r>
              <a:rPr lang="en-US" sz="2400" dirty="0" smtClean="0"/>
              <a:t>Our goal is to open each of us up to our own leadership potential, to challenge us </a:t>
            </a:r>
          </a:p>
          <a:p>
            <a:r>
              <a:rPr lang="en-US" sz="2400" dirty="0" smtClean="0"/>
              <a:t>to improve and to ultimately motivate </a:t>
            </a:r>
          </a:p>
          <a:p>
            <a:r>
              <a:rPr lang="en-US" sz="2400" dirty="0" smtClean="0"/>
              <a:t>us to want to develop other leaders.</a:t>
            </a:r>
          </a:p>
          <a:p>
            <a:endParaRPr lang="en-US" sz="2400" b="1" dirty="0" smtClean="0"/>
          </a:p>
          <a:p>
            <a:r>
              <a:rPr lang="en-US" sz="2400" dirty="0" smtClean="0"/>
              <a:t>Why?</a:t>
            </a:r>
          </a:p>
          <a:p>
            <a:endParaRPr lang="en-US" sz="800" b="1" dirty="0" smtClean="0"/>
          </a:p>
          <a:p>
            <a:endParaRPr lang="en-US" sz="800" b="1" dirty="0"/>
          </a:p>
          <a:p>
            <a:r>
              <a:rPr lang="en-US" sz="2400" i="1" dirty="0" smtClean="0"/>
              <a:t>“Because winning organizations have leaders at all levels.  Producing leaders in what separates the winners from the others.”	   </a:t>
            </a:r>
            <a:r>
              <a:rPr lang="en-US" sz="2400" dirty="0" smtClean="0"/>
              <a:t>--Noel </a:t>
            </a:r>
            <a:r>
              <a:rPr lang="en-US" sz="2400" dirty="0" err="1" smtClean="0"/>
              <a:t>Tichy</a:t>
            </a:r>
            <a:endParaRPr lang="en-US" sz="2400" dirty="0"/>
          </a:p>
        </p:txBody>
      </p:sp>
      <p:pic>
        <p:nvPicPr>
          <p:cNvPr id="8" name="Picture 7" descr="http://stevekeating.files.wordpress.com/2014/08/leadership.jpg?w=250"/>
          <p:cNvPicPr/>
          <p:nvPr/>
        </p:nvPicPr>
        <p:blipFill>
          <a:blip r:embed="rId3">
            <a:extLst>
              <a:ext uri="{28A0092B-C50C-407E-A947-70E740481C1C}">
                <a14:useLocalDpi xmlns:a14="http://schemas.microsoft.com/office/drawing/2010/main" val="0"/>
              </a:ext>
            </a:extLst>
          </a:blip>
          <a:srcRect/>
          <a:stretch>
            <a:fillRect/>
          </a:stretch>
        </p:blipFill>
        <p:spPr bwMode="auto">
          <a:xfrm>
            <a:off x="5334000" y="2286000"/>
            <a:ext cx="3581400" cy="1952625"/>
          </a:xfrm>
          <a:prstGeom prst="rect">
            <a:avLst/>
          </a:prstGeom>
          <a:noFill/>
          <a:ln>
            <a:noFill/>
          </a:ln>
        </p:spPr>
      </p:pic>
      <p:sp>
        <p:nvSpPr>
          <p:cNvPr id="9" name="TextBox 8"/>
          <p:cNvSpPr txBox="1"/>
          <p:nvPr/>
        </p:nvSpPr>
        <p:spPr>
          <a:xfrm>
            <a:off x="7695063" y="4876800"/>
            <a:ext cx="1447800" cy="369332"/>
          </a:xfrm>
          <a:prstGeom prst="rect">
            <a:avLst/>
          </a:prstGeom>
          <a:noFill/>
        </p:spPr>
        <p:txBody>
          <a:bodyPr wrap="square" rtlCol="0">
            <a:spAutoFit/>
          </a:bodyPr>
          <a:lstStyle/>
          <a:p>
            <a:r>
              <a:rPr lang="en-US" dirty="0" err="1" smtClean="0"/>
              <a:t>lisa</a:t>
            </a:r>
            <a:endParaRPr lang="en-US" dirty="0"/>
          </a:p>
        </p:txBody>
      </p:sp>
    </p:spTree>
    <p:extLst>
      <p:ext uri="{BB962C8B-B14F-4D97-AF65-F5344CB8AC3E}">
        <p14:creationId xmlns:p14="http://schemas.microsoft.com/office/powerpoint/2010/main" val="6957757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457199"/>
            <a:ext cx="8561062" cy="1200329"/>
          </a:xfrm>
          <a:prstGeom prst="rect">
            <a:avLst/>
          </a:prstGeom>
          <a:noFill/>
          <a:ln w="38100">
            <a:solidFill>
              <a:schemeClr val="accent3">
                <a:lumMod val="50000"/>
              </a:schemeClr>
            </a:solidFill>
          </a:ln>
        </p:spPr>
        <p:txBody>
          <a:bodyPr wrap="none" rtlCol="0">
            <a:spAutoFit/>
          </a:bodyPr>
          <a:lstStyle/>
          <a:p>
            <a:r>
              <a:rPr lang="en-US" sz="2400" dirty="0" smtClean="0"/>
              <a:t>Objectives for Session #2 –</a:t>
            </a:r>
          </a:p>
          <a:p>
            <a:r>
              <a:rPr lang="en-US" sz="2400" dirty="0" smtClean="0"/>
              <a:t>Key Leadership Lessons from Gary Burke, Presidential Master </a:t>
            </a:r>
          </a:p>
          <a:p>
            <a:r>
              <a:rPr lang="en-US" sz="2400" dirty="0" smtClean="0"/>
              <a:t>Coordinator</a:t>
            </a:r>
            <a:r>
              <a:rPr lang="en-US" sz="2400" dirty="0"/>
              <a:t> </a:t>
            </a:r>
            <a:r>
              <a:rPr lang="en-US" sz="2400" dirty="0" smtClean="0"/>
              <a:t>with references to Noel </a:t>
            </a:r>
            <a:r>
              <a:rPr lang="en-US" sz="2400" dirty="0" err="1" smtClean="0"/>
              <a:t>Tichy</a:t>
            </a:r>
            <a:r>
              <a:rPr lang="en-US" sz="2400" dirty="0" smtClean="0"/>
              <a:t> in </a:t>
            </a:r>
            <a:r>
              <a:rPr lang="en-US" sz="2400" u="sng" dirty="0" smtClean="0"/>
              <a:t>The Leadership Engine</a:t>
            </a:r>
          </a:p>
        </p:txBody>
      </p:sp>
      <p:sp>
        <p:nvSpPr>
          <p:cNvPr id="3" name="TextBox 2"/>
          <p:cNvSpPr txBox="1"/>
          <p:nvPr/>
        </p:nvSpPr>
        <p:spPr>
          <a:xfrm>
            <a:off x="762000" y="2133600"/>
            <a:ext cx="7239000" cy="1938992"/>
          </a:xfrm>
          <a:prstGeom prst="rect">
            <a:avLst/>
          </a:prstGeom>
          <a:noFill/>
        </p:spPr>
        <p:txBody>
          <a:bodyPr wrap="square" rtlCol="0">
            <a:spAutoFit/>
          </a:bodyPr>
          <a:lstStyle/>
          <a:p>
            <a:pPr marL="342900" indent="-342900">
              <a:buFont typeface="Arial"/>
              <a:buChar char="•"/>
            </a:pPr>
            <a:r>
              <a:rPr lang="en-US" sz="2000" dirty="0" smtClean="0"/>
              <a:t>To know what a “teachable point of view” is.</a:t>
            </a:r>
          </a:p>
          <a:p>
            <a:pPr marL="342900" indent="-342900">
              <a:buFont typeface="Arial"/>
              <a:buChar char="•"/>
            </a:pPr>
            <a:r>
              <a:rPr lang="en-US" sz="2000" dirty="0" smtClean="0"/>
              <a:t>To understand the value of having a “teachable point of view”.</a:t>
            </a:r>
          </a:p>
          <a:p>
            <a:pPr marL="342900" indent="-342900">
              <a:buFont typeface="Arial"/>
              <a:buChar char="•"/>
            </a:pPr>
            <a:r>
              <a:rPr lang="en-US" sz="2000" dirty="0" smtClean="0"/>
              <a:t>To understand why teaching is at the heart of leading.  </a:t>
            </a:r>
          </a:p>
          <a:p>
            <a:pPr marL="342900" indent="-342900">
              <a:buFont typeface="Arial"/>
              <a:buChar char="•"/>
            </a:pPr>
            <a:r>
              <a:rPr lang="en-US" sz="2000" dirty="0" smtClean="0"/>
              <a:t>To learn why we say “Shaklee is a leadership business.”       Jo</a:t>
            </a:r>
          </a:p>
          <a:p>
            <a:pPr marL="342900" indent="-342900">
              <a:buFont typeface="Arial"/>
              <a:buChar char="•"/>
            </a:pPr>
            <a:endParaRPr lang="en-US" sz="2000" dirty="0" smtClean="0"/>
          </a:p>
          <a:p>
            <a:pPr marL="342900" indent="-342900">
              <a:buFont typeface="Arial"/>
              <a:buChar char="•"/>
            </a:pPr>
            <a:endParaRPr lang="en-US" sz="2000" dirty="0"/>
          </a:p>
        </p:txBody>
      </p:sp>
      <p:pic>
        <p:nvPicPr>
          <p:cNvPr id="5" name="Picture 4" descr="http://collectingbooks.net/uploads/images/the-leadership-engine-how-winning-companies-build_1.jpg"/>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657600"/>
            <a:ext cx="3048000" cy="3048000"/>
          </a:xfrm>
          <a:prstGeom prst="rect">
            <a:avLst/>
          </a:prstGeom>
          <a:noFill/>
          <a:ln>
            <a:noFill/>
          </a:ln>
        </p:spPr>
      </p:pic>
      <p:sp>
        <p:nvSpPr>
          <p:cNvPr id="6" name="Rectangle 5"/>
          <p:cNvSpPr/>
          <p:nvPr/>
        </p:nvSpPr>
        <p:spPr>
          <a:xfrm>
            <a:off x="914400" y="4038600"/>
            <a:ext cx="4572000" cy="1477328"/>
          </a:xfrm>
          <a:prstGeom prst="rect">
            <a:avLst/>
          </a:prstGeom>
        </p:spPr>
        <p:txBody>
          <a:bodyPr>
            <a:spAutoFit/>
          </a:bodyPr>
          <a:lstStyle/>
          <a:p>
            <a:r>
              <a:rPr lang="en-US" i="1" dirty="0"/>
              <a:t>If we could change ourselves, the tendencies in the world would also change. As a man changes his own nature, so does the attitude of the world change towards him. ... We need not wait to see what others do.</a:t>
            </a:r>
            <a:r>
              <a:rPr lang="en-US" dirty="0"/>
              <a:t> - Mahatma Gandhi </a:t>
            </a:r>
          </a:p>
        </p:txBody>
      </p:sp>
    </p:spTree>
    <p:extLst>
      <p:ext uri="{BB962C8B-B14F-4D97-AF65-F5344CB8AC3E}">
        <p14:creationId xmlns:p14="http://schemas.microsoft.com/office/powerpoint/2010/main" val="11464544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290513" algn="l"/>
            <a:r>
              <a:rPr lang="en-US" b="1" dirty="0" smtClean="0"/>
              <a:t>Gary &amp; Faye Burke</a:t>
            </a:r>
            <a:br>
              <a:rPr lang="en-US" b="1" dirty="0" smtClean="0"/>
            </a:br>
            <a:r>
              <a:rPr lang="en-US" sz="2000" b="1" dirty="0" smtClean="0"/>
              <a:t>Presidential Master Coordinators</a:t>
            </a:r>
            <a:endParaRPr lang="en-US" sz="2000" b="1" dirty="0"/>
          </a:p>
        </p:txBody>
      </p:sp>
      <p:sp>
        <p:nvSpPr>
          <p:cNvPr id="3" name="Content Placeholder 2"/>
          <p:cNvSpPr>
            <a:spLocks noGrp="1"/>
          </p:cNvSpPr>
          <p:nvPr>
            <p:ph idx="1"/>
          </p:nvPr>
        </p:nvSpPr>
        <p:spPr>
          <a:xfrm>
            <a:off x="314325" y="1603829"/>
            <a:ext cx="8448675" cy="4949371"/>
          </a:xfrm>
        </p:spPr>
        <p:txBody>
          <a:bodyPr>
            <a:noAutofit/>
          </a:bodyPr>
          <a:lstStyle/>
          <a:p>
            <a:pPr>
              <a:spcBef>
                <a:spcPts val="0"/>
              </a:spcBef>
              <a:spcAft>
                <a:spcPts val="600"/>
              </a:spcAft>
            </a:pPr>
            <a:r>
              <a:rPr lang="en-US" sz="1600" dirty="0" smtClean="0"/>
              <a:t>When we were </a:t>
            </a:r>
            <a:r>
              <a:rPr lang="en-US" sz="1600" dirty="0"/>
              <a:t>introduced to Shaklee over 40 years ago, </a:t>
            </a:r>
            <a:r>
              <a:rPr lang="en-US" sz="1600" dirty="0" smtClean="0"/>
              <a:t/>
            </a:r>
            <a:br>
              <a:rPr lang="en-US" sz="1600" dirty="0" smtClean="0"/>
            </a:br>
            <a:r>
              <a:rPr lang="en-US" sz="1600" dirty="0" smtClean="0"/>
              <a:t>our </a:t>
            </a:r>
            <a:r>
              <a:rPr lang="en-US" sz="1600" dirty="0"/>
              <a:t>sponsor caught our attention by talking </a:t>
            </a:r>
            <a:r>
              <a:rPr lang="en-US" sz="1600" dirty="0" smtClean="0"/>
              <a:t>about:</a:t>
            </a:r>
          </a:p>
          <a:p>
            <a:pPr lvl="1">
              <a:spcBef>
                <a:spcPts val="0"/>
              </a:spcBef>
              <a:spcAft>
                <a:spcPts val="600"/>
              </a:spcAft>
            </a:pPr>
            <a:r>
              <a:rPr lang="en-US" sz="1600" dirty="0" smtClean="0"/>
              <a:t>Residual Income</a:t>
            </a:r>
          </a:p>
          <a:p>
            <a:pPr lvl="1">
              <a:spcBef>
                <a:spcPts val="0"/>
              </a:spcBef>
              <a:spcAft>
                <a:spcPts val="600"/>
              </a:spcAft>
            </a:pPr>
            <a:r>
              <a:rPr lang="en-US" sz="1600" dirty="0" smtClean="0"/>
              <a:t>Being </a:t>
            </a:r>
            <a:r>
              <a:rPr lang="en-US" sz="1600" dirty="0"/>
              <a:t>our own </a:t>
            </a:r>
            <a:r>
              <a:rPr lang="en-US" sz="1600" dirty="0" smtClean="0"/>
              <a:t>boss</a:t>
            </a:r>
          </a:p>
          <a:p>
            <a:pPr lvl="1">
              <a:spcBef>
                <a:spcPts val="0"/>
              </a:spcBef>
              <a:spcAft>
                <a:spcPts val="600"/>
              </a:spcAft>
            </a:pPr>
            <a:r>
              <a:rPr lang="en-US" sz="1600" dirty="0" smtClean="0"/>
              <a:t>Associating </a:t>
            </a:r>
            <a:r>
              <a:rPr lang="en-US" sz="1600" dirty="0"/>
              <a:t>with a terrific company that operates on </a:t>
            </a:r>
            <a:r>
              <a:rPr lang="en-US" sz="1600" dirty="0" smtClean="0"/>
              <a:t>the golden rule</a:t>
            </a:r>
            <a:endParaRPr lang="en-US" sz="1600" dirty="0"/>
          </a:p>
          <a:p>
            <a:pPr>
              <a:spcBef>
                <a:spcPts val="0"/>
              </a:spcBef>
              <a:spcAft>
                <a:spcPts val="600"/>
              </a:spcAft>
            </a:pPr>
            <a:r>
              <a:rPr lang="en-US" sz="1600" dirty="0" smtClean="0"/>
              <a:t>Our Sponsor showed </a:t>
            </a:r>
            <a:r>
              <a:rPr lang="en-US" sz="1600" dirty="0"/>
              <a:t>us how we could build a large Shaklee </a:t>
            </a:r>
            <a:r>
              <a:rPr lang="en-US" sz="1600" dirty="0" smtClean="0"/>
              <a:t>Organization, not </a:t>
            </a:r>
            <a:r>
              <a:rPr lang="en-US" sz="1600" dirty="0"/>
              <a:t>just sell products. Building an organization really captured our attention. </a:t>
            </a:r>
            <a:endParaRPr lang="en-US" sz="1600" dirty="0" smtClean="0"/>
          </a:p>
          <a:p>
            <a:pPr lvl="1">
              <a:spcBef>
                <a:spcPts val="0"/>
              </a:spcBef>
              <a:spcAft>
                <a:spcPts val="600"/>
              </a:spcAft>
            </a:pPr>
            <a:r>
              <a:rPr lang="en-US" sz="1600" dirty="0" smtClean="0"/>
              <a:t>We didn’t </a:t>
            </a:r>
            <a:r>
              <a:rPr lang="en-US" sz="1600" dirty="0"/>
              <a:t>know yet how to build an </a:t>
            </a:r>
            <a:r>
              <a:rPr lang="en-US" sz="1600" dirty="0" smtClean="0"/>
              <a:t>organization, but </a:t>
            </a:r>
            <a:r>
              <a:rPr lang="en-US" sz="1600" dirty="0"/>
              <a:t>we believed with the help of our </a:t>
            </a:r>
            <a:r>
              <a:rPr lang="en-US" sz="1600" dirty="0" smtClean="0"/>
              <a:t>Sponsor </a:t>
            </a:r>
            <a:r>
              <a:rPr lang="en-US" sz="1600" dirty="0"/>
              <a:t>and other leaders in Shaklee, we could learn and grow and be </a:t>
            </a:r>
            <a:r>
              <a:rPr lang="en-US" sz="1600" dirty="0" smtClean="0"/>
              <a:t>successful</a:t>
            </a:r>
          </a:p>
          <a:p>
            <a:pPr>
              <a:spcBef>
                <a:spcPts val="0"/>
              </a:spcBef>
              <a:spcAft>
                <a:spcPts val="600"/>
              </a:spcAft>
            </a:pPr>
            <a:r>
              <a:rPr lang="en-US" sz="1600" dirty="0" smtClean="0"/>
              <a:t>Shaklee has paid us over $13 million since we were first sponsored, including more than $5.2 million since January 2000</a:t>
            </a:r>
          </a:p>
          <a:p>
            <a:pPr>
              <a:spcBef>
                <a:spcPts val="0"/>
              </a:spcBef>
              <a:spcAft>
                <a:spcPts val="600"/>
              </a:spcAft>
            </a:pPr>
            <a:r>
              <a:rPr lang="en-US" sz="1600" dirty="0" smtClean="0"/>
              <a:t>More importantly, along </a:t>
            </a:r>
            <a:r>
              <a:rPr lang="en-US" sz="1600" dirty="0"/>
              <a:t>the way, we have been able to help many  others achieve a lifestyle for themselves beyond anything they thought possible. </a:t>
            </a:r>
            <a:endParaRPr lang="en-US" sz="1600" dirty="0" smtClean="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10135"/>
          <a:stretch/>
        </p:blipFill>
        <p:spPr>
          <a:xfrm>
            <a:off x="5553529" y="381000"/>
            <a:ext cx="3209471" cy="2188028"/>
          </a:xfrm>
          <a:prstGeom prst="rect">
            <a:avLst/>
          </a:prstGeom>
        </p:spPr>
      </p:pic>
      <p:sp>
        <p:nvSpPr>
          <p:cNvPr id="11" name="Rounded Rectangle 10"/>
          <p:cNvSpPr/>
          <p:nvPr/>
        </p:nvSpPr>
        <p:spPr>
          <a:xfrm>
            <a:off x="381000" y="5486400"/>
            <a:ext cx="8534400" cy="990600"/>
          </a:xfrm>
          <a:prstGeom prst="round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Wingdings" panose="05000000000000000000" pitchFamily="2" charset="2"/>
              <a:buChar char="ü"/>
            </a:pPr>
            <a:r>
              <a:rPr lang="en-US" i="1" dirty="0">
                <a:solidFill>
                  <a:schemeClr val="tx1"/>
                </a:solidFill>
              </a:rPr>
              <a:t>The </a:t>
            </a:r>
            <a:r>
              <a:rPr lang="en-US" b="1" i="1" dirty="0">
                <a:solidFill>
                  <a:schemeClr val="tx1"/>
                </a:solidFill>
              </a:rPr>
              <a:t>Shaklee Dream Plan </a:t>
            </a:r>
            <a:r>
              <a:rPr lang="en-US" i="1" dirty="0">
                <a:solidFill>
                  <a:schemeClr val="tx1"/>
                </a:solidFill>
              </a:rPr>
              <a:t>is real – it provides the possibilities for unlimited </a:t>
            </a:r>
            <a:r>
              <a:rPr lang="en-US" i="1" dirty="0" smtClean="0">
                <a:solidFill>
                  <a:schemeClr val="tx1"/>
                </a:solidFill>
              </a:rPr>
              <a:t>success</a:t>
            </a:r>
          </a:p>
          <a:p>
            <a:pPr marL="285750" indent="-285750">
              <a:buFont typeface="Wingdings" panose="05000000000000000000" pitchFamily="2" charset="2"/>
              <a:buChar char="ü"/>
            </a:pPr>
            <a:r>
              <a:rPr lang="en-US" b="1" i="1" dirty="0" smtClean="0">
                <a:solidFill>
                  <a:schemeClr val="tx1"/>
                </a:solidFill>
              </a:rPr>
              <a:t>Shaklee </a:t>
            </a:r>
            <a:r>
              <a:rPr lang="en-US" b="1" i="1" dirty="0">
                <a:solidFill>
                  <a:schemeClr val="tx1"/>
                </a:solidFill>
              </a:rPr>
              <a:t>Products </a:t>
            </a:r>
            <a:r>
              <a:rPr lang="en-US" i="1" dirty="0">
                <a:solidFill>
                  <a:schemeClr val="tx1"/>
                </a:solidFill>
              </a:rPr>
              <a:t>help people – and are backed up by clinical studies </a:t>
            </a:r>
            <a:r>
              <a:rPr lang="en-US" i="1" dirty="0" smtClean="0">
                <a:solidFill>
                  <a:schemeClr val="tx1"/>
                </a:solidFill>
              </a:rPr>
              <a:t>and a 100</a:t>
            </a:r>
            <a:r>
              <a:rPr lang="en-US" i="1" dirty="0">
                <a:solidFill>
                  <a:schemeClr val="tx1"/>
                </a:solidFill>
              </a:rPr>
              <a:t>% </a:t>
            </a:r>
            <a:r>
              <a:rPr lang="en-US" i="1" dirty="0" smtClean="0">
                <a:solidFill>
                  <a:schemeClr val="tx1"/>
                </a:solidFill>
              </a:rPr>
              <a:t>guarantee</a:t>
            </a:r>
            <a:endParaRPr lang="en-US" i="1" dirty="0">
              <a:solidFill>
                <a:schemeClr val="tx1"/>
              </a:solidFill>
            </a:endParaRPr>
          </a:p>
        </p:txBody>
      </p:sp>
      <p:sp>
        <p:nvSpPr>
          <p:cNvPr id="5" name="TextBox 4"/>
          <p:cNvSpPr txBox="1"/>
          <p:nvPr/>
        </p:nvSpPr>
        <p:spPr>
          <a:xfrm>
            <a:off x="7977116" y="2656343"/>
            <a:ext cx="1143000" cy="369332"/>
          </a:xfrm>
          <a:prstGeom prst="rect">
            <a:avLst/>
          </a:prstGeom>
          <a:noFill/>
        </p:spPr>
        <p:txBody>
          <a:bodyPr wrap="square" rtlCol="0">
            <a:spAutoFit/>
          </a:bodyPr>
          <a:lstStyle/>
          <a:p>
            <a:r>
              <a:rPr lang="en-US" dirty="0" smtClean="0"/>
              <a:t>JO</a:t>
            </a:r>
            <a:endParaRPr lang="en-US" dirty="0"/>
          </a:p>
        </p:txBody>
      </p:sp>
    </p:spTree>
    <p:extLst>
      <p:ext uri="{BB962C8B-B14F-4D97-AF65-F5344CB8AC3E}">
        <p14:creationId xmlns:p14="http://schemas.microsoft.com/office/powerpoint/2010/main" val="14330446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09600"/>
            <a:ext cx="7772400" cy="1470025"/>
          </a:xfrm>
        </p:spPr>
        <p:txBody>
          <a:bodyPr>
            <a:normAutofit/>
          </a:bodyPr>
          <a:lstStyle/>
          <a:p>
            <a:r>
              <a:rPr lang="en-US" sz="6600" dirty="0" smtClean="0"/>
              <a:t>Thursday June 11th</a:t>
            </a:r>
            <a:endParaRPr lang="en-US" sz="6600" dirty="0"/>
          </a:p>
        </p:txBody>
      </p:sp>
      <p:sp>
        <p:nvSpPr>
          <p:cNvPr id="3" name="Subtitle 2"/>
          <p:cNvSpPr>
            <a:spLocks noGrp="1"/>
          </p:cNvSpPr>
          <p:nvPr>
            <p:ph type="subTitle" idx="1"/>
          </p:nvPr>
        </p:nvSpPr>
        <p:spPr>
          <a:xfrm>
            <a:off x="1295400" y="2438400"/>
            <a:ext cx="6400800" cy="1752600"/>
          </a:xfrm>
          <a:solidFill>
            <a:schemeClr val="tx2"/>
          </a:solidFill>
        </p:spPr>
        <p:txBody>
          <a:bodyPr>
            <a:normAutofit/>
          </a:bodyPr>
          <a:lstStyle/>
          <a:p>
            <a:r>
              <a:rPr lang="en-US" sz="5400" dirty="0" smtClean="0">
                <a:solidFill>
                  <a:schemeClr val="bg1"/>
                </a:solidFill>
              </a:rPr>
              <a:t>It’s about leadership and what you become</a:t>
            </a:r>
            <a:endParaRPr lang="en-US" sz="5400" dirty="0">
              <a:solidFill>
                <a:schemeClr val="bg1"/>
              </a:solidFill>
            </a:endParaRPr>
          </a:p>
        </p:txBody>
      </p:sp>
    </p:spTree>
    <p:extLst>
      <p:ext uri="{BB962C8B-B14F-4D97-AF65-F5344CB8AC3E}">
        <p14:creationId xmlns:p14="http://schemas.microsoft.com/office/powerpoint/2010/main" val="2749890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0"/>
            <a:ext cx="9144000" cy="1524000"/>
          </a:xfrm>
          <a:solidFill>
            <a:schemeClr val="accent1">
              <a:lumMod val="75000"/>
            </a:schemeClr>
          </a:solidFill>
          <a:ln w="38100">
            <a:solidFill>
              <a:schemeClr val="tx1"/>
            </a:solidFill>
            <a:miter lim="800000"/>
            <a:headEnd/>
            <a:tailEnd/>
          </a:ln>
        </p:spPr>
        <p:txBody>
          <a:bodyPr/>
          <a:lstStyle/>
          <a:p>
            <a:pPr eaLnBrk="1" hangingPunct="1"/>
            <a:r>
              <a:rPr lang="en-US" altLang="en-US" b="1" smtClean="0">
                <a:solidFill>
                  <a:schemeClr val="bg1"/>
                </a:solidFill>
              </a:rPr>
              <a:t>Getting Yourself in Position to Succeed</a:t>
            </a:r>
          </a:p>
        </p:txBody>
      </p:sp>
      <p:sp>
        <p:nvSpPr>
          <p:cNvPr id="8195" name="Rectangle 3"/>
          <p:cNvSpPr>
            <a:spLocks noGrp="1" noChangeArrowheads="1"/>
          </p:cNvSpPr>
          <p:nvPr>
            <p:ph type="body" idx="1"/>
          </p:nvPr>
        </p:nvSpPr>
        <p:spPr>
          <a:xfrm>
            <a:off x="533400" y="1752600"/>
            <a:ext cx="8229600" cy="4144963"/>
          </a:xfrm>
          <a:noFill/>
        </p:spPr>
        <p:txBody>
          <a:bodyPr/>
          <a:lstStyle/>
          <a:p>
            <a:pPr algn="ctr" eaLnBrk="1" hangingPunct="1">
              <a:lnSpc>
                <a:spcPct val="90000"/>
              </a:lnSpc>
              <a:buFontTx/>
              <a:buNone/>
            </a:pPr>
            <a:r>
              <a:rPr lang="en-US" altLang="en-US" sz="3600" b="1" dirty="0" smtClean="0">
                <a:solidFill>
                  <a:schemeClr val="accent1">
                    <a:lumMod val="75000"/>
                  </a:schemeClr>
                </a:solidFill>
              </a:rPr>
              <a:t>You must put yourself in enough </a:t>
            </a:r>
          </a:p>
          <a:p>
            <a:pPr algn="ctr" eaLnBrk="1" hangingPunct="1">
              <a:lnSpc>
                <a:spcPct val="90000"/>
              </a:lnSpc>
              <a:buFontTx/>
              <a:buNone/>
            </a:pPr>
            <a:r>
              <a:rPr lang="en-US" altLang="en-US" sz="3600" b="1" dirty="0" smtClean="0">
                <a:solidFill>
                  <a:schemeClr val="accent1">
                    <a:lumMod val="75000"/>
                  </a:schemeClr>
                </a:solidFill>
              </a:rPr>
              <a:t>situations so you can:</a:t>
            </a:r>
          </a:p>
          <a:p>
            <a:pPr algn="ctr" eaLnBrk="1" hangingPunct="1">
              <a:lnSpc>
                <a:spcPct val="90000"/>
              </a:lnSpc>
              <a:buFontTx/>
              <a:buNone/>
            </a:pPr>
            <a:endParaRPr lang="en-US" altLang="en-US" sz="3600" b="1" dirty="0" smtClean="0">
              <a:solidFill>
                <a:schemeClr val="accent2"/>
              </a:solidFill>
            </a:endParaRPr>
          </a:p>
          <a:p>
            <a:pPr eaLnBrk="1" hangingPunct="1">
              <a:lnSpc>
                <a:spcPct val="90000"/>
              </a:lnSpc>
              <a:buFontTx/>
              <a:buNone/>
            </a:pPr>
            <a:r>
              <a:rPr lang="en-US" altLang="en-US" b="1" dirty="0" smtClean="0"/>
              <a:t>			1. Practice – Develop skills</a:t>
            </a:r>
          </a:p>
          <a:p>
            <a:pPr eaLnBrk="1" hangingPunct="1">
              <a:lnSpc>
                <a:spcPct val="90000"/>
              </a:lnSpc>
              <a:buFontTx/>
              <a:buNone/>
            </a:pPr>
            <a:r>
              <a:rPr lang="en-US" altLang="en-US" b="1" dirty="0" smtClean="0"/>
              <a:t>			2. Get some experience</a:t>
            </a:r>
          </a:p>
          <a:p>
            <a:pPr eaLnBrk="1" hangingPunct="1">
              <a:lnSpc>
                <a:spcPct val="90000"/>
              </a:lnSpc>
              <a:buFontTx/>
              <a:buNone/>
            </a:pPr>
            <a:r>
              <a:rPr lang="en-US" altLang="en-US" b="1" dirty="0" smtClean="0"/>
              <a:t>			3. Get knowledge</a:t>
            </a:r>
          </a:p>
          <a:p>
            <a:pPr eaLnBrk="1" hangingPunct="1">
              <a:lnSpc>
                <a:spcPct val="90000"/>
              </a:lnSpc>
              <a:buFontTx/>
              <a:buNone/>
            </a:pPr>
            <a:r>
              <a:rPr lang="en-US" altLang="en-US" b="1" dirty="0" smtClean="0"/>
              <a:t>			4. Build confidence</a:t>
            </a:r>
          </a:p>
        </p:txBody>
      </p:sp>
    </p:spTree>
    <p:extLst>
      <p:ext uri="{BB962C8B-B14F-4D97-AF65-F5344CB8AC3E}">
        <p14:creationId xmlns:p14="http://schemas.microsoft.com/office/powerpoint/2010/main" val="17857723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543800" cy="1143000"/>
          </a:xfrm>
          <a:solidFill>
            <a:schemeClr val="tx2"/>
          </a:solidFill>
        </p:spPr>
        <p:txBody>
          <a:bodyPr>
            <a:normAutofit/>
          </a:bodyPr>
          <a:lstStyle/>
          <a:p>
            <a:r>
              <a:rPr lang="en-US" dirty="0">
                <a:solidFill>
                  <a:schemeClr val="bg1"/>
                </a:solidFill>
              </a:rPr>
              <a:t> Create A Growth Environment</a:t>
            </a:r>
          </a:p>
        </p:txBody>
      </p:sp>
      <p:sp>
        <p:nvSpPr>
          <p:cNvPr id="3" name="Text Placeholder 2"/>
          <p:cNvSpPr>
            <a:spLocks noGrp="1"/>
          </p:cNvSpPr>
          <p:nvPr>
            <p:ph type="body" sz="half" idx="1"/>
          </p:nvPr>
        </p:nvSpPr>
        <p:spPr>
          <a:xfrm>
            <a:off x="304800" y="2209800"/>
            <a:ext cx="8305800" cy="2667000"/>
          </a:xfrm>
          <a:solidFill>
            <a:schemeClr val="tx2"/>
          </a:solidFill>
        </p:spPr>
        <p:txBody>
          <a:bodyPr>
            <a:normAutofit lnSpcReduction="10000"/>
          </a:bodyPr>
          <a:lstStyle/>
          <a:p>
            <a:pPr marL="0" indent="0" algn="just">
              <a:buNone/>
            </a:pPr>
            <a:endParaRPr lang="en-US" dirty="0">
              <a:solidFill>
                <a:schemeClr val="bg1"/>
              </a:solidFill>
            </a:endParaRPr>
          </a:p>
          <a:p>
            <a:pPr marL="0" indent="0" algn="just">
              <a:buNone/>
            </a:pPr>
            <a:r>
              <a:rPr lang="en-US" dirty="0" smtClean="0">
                <a:solidFill>
                  <a:schemeClr val="bg1"/>
                </a:solidFill>
              </a:rPr>
              <a:t>                         A Major Principle</a:t>
            </a:r>
            <a:endParaRPr lang="en-US" dirty="0">
              <a:solidFill>
                <a:schemeClr val="bg1"/>
              </a:solidFill>
            </a:endParaRPr>
          </a:p>
          <a:p>
            <a:pPr marL="0" indent="0" algn="just">
              <a:buNone/>
            </a:pPr>
            <a:r>
              <a:rPr lang="en-US" dirty="0" smtClean="0">
                <a:solidFill>
                  <a:schemeClr val="bg1"/>
                </a:solidFill>
              </a:rPr>
              <a:t>As leaders we can’t change people , but we can create an environment that will allow them to grow.</a:t>
            </a:r>
            <a:endParaRPr lang="en-US" dirty="0">
              <a:solidFill>
                <a:schemeClr val="bg1"/>
              </a:solidFill>
            </a:endParaRPr>
          </a:p>
        </p:txBody>
      </p:sp>
    </p:spTree>
    <p:extLst>
      <p:ext uri="{BB962C8B-B14F-4D97-AF65-F5344CB8AC3E}">
        <p14:creationId xmlns:p14="http://schemas.microsoft.com/office/powerpoint/2010/main" val="2822116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dirty="0" smtClean="0">
                <a:solidFill>
                  <a:schemeClr val="bg1"/>
                </a:solidFill>
              </a:rPr>
              <a:t>Management or Leadership?</a:t>
            </a:r>
            <a:endParaRPr lang="en-US" dirty="0">
              <a:solidFill>
                <a:schemeClr val="bg1"/>
              </a:solidFill>
            </a:endParaRPr>
          </a:p>
        </p:txBody>
      </p:sp>
      <p:sp>
        <p:nvSpPr>
          <p:cNvPr id="3" name="Content Placeholder 2"/>
          <p:cNvSpPr>
            <a:spLocks noGrp="1"/>
          </p:cNvSpPr>
          <p:nvPr>
            <p:ph idx="1"/>
          </p:nvPr>
        </p:nvSpPr>
        <p:spPr>
          <a:xfrm>
            <a:off x="457200" y="1600200"/>
            <a:ext cx="8229600" cy="4419599"/>
          </a:xfrm>
        </p:spPr>
        <p:txBody>
          <a:bodyPr>
            <a:normAutofit/>
          </a:bodyPr>
          <a:lstStyle/>
          <a:p>
            <a:r>
              <a:rPr lang="en-US" b="1" dirty="0" smtClean="0"/>
              <a:t> You manage your thoughts</a:t>
            </a:r>
          </a:p>
          <a:p>
            <a:r>
              <a:rPr lang="en-US" b="1" dirty="0" smtClean="0"/>
              <a:t>You manage paperwork</a:t>
            </a:r>
          </a:p>
          <a:p>
            <a:r>
              <a:rPr lang="en-US" b="1" dirty="0" smtClean="0"/>
              <a:t>You manage time</a:t>
            </a:r>
          </a:p>
          <a:p>
            <a:r>
              <a:rPr lang="en-US" b="1" dirty="0" smtClean="0"/>
              <a:t>You manage money</a:t>
            </a:r>
          </a:p>
          <a:p>
            <a:r>
              <a:rPr lang="en-US" b="1" dirty="0" smtClean="0"/>
              <a:t>You manage your schedule</a:t>
            </a:r>
          </a:p>
          <a:p>
            <a:endParaRPr lang="en-US" b="1" dirty="0"/>
          </a:p>
          <a:p>
            <a:pPr marL="0" indent="0">
              <a:buNone/>
            </a:pPr>
            <a:r>
              <a:rPr lang="en-US" b="1" dirty="0" smtClean="0"/>
              <a:t>             </a:t>
            </a:r>
            <a:r>
              <a:rPr lang="en-US" sz="4800" b="1" dirty="0" smtClean="0"/>
              <a:t>But……You lead people!</a:t>
            </a:r>
            <a:endParaRPr lang="en-US" sz="4800" b="1" dirty="0"/>
          </a:p>
        </p:txBody>
      </p:sp>
    </p:spTree>
    <p:extLst>
      <p:ext uri="{BB962C8B-B14F-4D97-AF65-F5344CB8AC3E}">
        <p14:creationId xmlns:p14="http://schemas.microsoft.com/office/powerpoint/2010/main" val="9153728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1486</TotalTime>
  <Words>618</Words>
  <Application>Microsoft Office PowerPoint</Application>
  <PresentationFormat>On-screen Show (4:3)</PresentationFormat>
  <Paragraphs>135</Paragraphs>
  <Slides>17</Slides>
  <Notes>12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Cleveland, Ohio – August 12-16th 2015</vt:lpstr>
      <vt:lpstr>PowerPoint Presentation</vt:lpstr>
      <vt:lpstr>PowerPoint Presentation</vt:lpstr>
      <vt:lpstr>PowerPoint Presentation</vt:lpstr>
      <vt:lpstr>Gary &amp; Faye Burke Presidential Master Coordinators</vt:lpstr>
      <vt:lpstr>Thursday June 11th</vt:lpstr>
      <vt:lpstr>Getting Yourself in Position to Succeed</vt:lpstr>
      <vt:lpstr> Create A Growth Environment</vt:lpstr>
      <vt:lpstr>Management or Leadership?</vt:lpstr>
      <vt:lpstr>  Words That Describe  Shaklee leadership  </vt:lpstr>
      <vt:lpstr>A Leader Has A Teachable Point of View  Based On:</vt:lpstr>
      <vt:lpstr>  Leaders who develop leaders have teachable  points of view in specific areas </vt:lpstr>
      <vt:lpstr>  Leaders make use of their teachable              points of view by telling stories   </vt:lpstr>
      <vt:lpstr>It’s one thing to say “I want to become  a Master Coordinator.”</vt:lpstr>
      <vt:lpstr> </vt:lpstr>
      <vt:lpstr>3 things you can count on: You will….</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Thursday June 11th</dc:title>
  <dc:creator>Faye</dc:creator>
  <cp:lastModifiedBy>Faye</cp:lastModifiedBy>
  <cp:revision>8</cp:revision>
  <dcterms:created xsi:type="dcterms:W3CDTF">2015-06-08T23:32:53Z</dcterms:created>
  <dcterms:modified xsi:type="dcterms:W3CDTF">2015-06-10T10:24:16Z</dcterms:modified>
</cp:coreProperties>
</file>