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448" r:id="rId2"/>
    <p:sldId id="420" r:id="rId3"/>
    <p:sldId id="482" r:id="rId4"/>
    <p:sldId id="421" r:id="rId5"/>
    <p:sldId id="451" r:id="rId6"/>
    <p:sldId id="452" r:id="rId7"/>
    <p:sldId id="454" r:id="rId8"/>
    <p:sldId id="256" r:id="rId9"/>
    <p:sldId id="455" r:id="rId10"/>
    <p:sldId id="456" r:id="rId11"/>
    <p:sldId id="457" r:id="rId12"/>
    <p:sldId id="484" r:id="rId13"/>
    <p:sldId id="458" r:id="rId14"/>
    <p:sldId id="459" r:id="rId15"/>
    <p:sldId id="460" r:id="rId16"/>
    <p:sldId id="466" r:id="rId17"/>
    <p:sldId id="461" r:id="rId18"/>
    <p:sldId id="468" r:id="rId19"/>
    <p:sldId id="470" r:id="rId20"/>
    <p:sldId id="462" r:id="rId21"/>
    <p:sldId id="463" r:id="rId22"/>
    <p:sldId id="464" r:id="rId23"/>
    <p:sldId id="476" r:id="rId24"/>
    <p:sldId id="347" r:id="rId25"/>
    <p:sldId id="474" r:id="rId26"/>
    <p:sldId id="465" r:id="rId27"/>
    <p:sldId id="469" r:id="rId28"/>
    <p:sldId id="483" r:id="rId29"/>
    <p:sldId id="472" r:id="rId30"/>
    <p:sldId id="475" r:id="rId31"/>
    <p:sldId id="478" r:id="rId32"/>
    <p:sldId id="481" r:id="rId33"/>
    <p:sldId id="480" r:id="rId34"/>
    <p:sldId id="411" r:id="rId35"/>
    <p:sldId id="485" r:id="rId36"/>
    <p:sldId id="335" r:id="rId37"/>
    <p:sldId id="479" r:id="rId38"/>
    <p:sldId id="370" r:id="rId39"/>
    <p:sldId id="449" r:id="rId40"/>
    <p:sldId id="431" r:id="rId41"/>
    <p:sldId id="442" r:id="rId42"/>
    <p:sldId id="443" r:id="rId43"/>
    <p:sldId id="44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29" autoAdjust="0"/>
  </p:normalViewPr>
  <p:slideViewPr>
    <p:cSldViewPr showGuides="1">
      <p:cViewPr varScale="1">
        <p:scale>
          <a:sx n="54" d="100"/>
          <a:sy n="54" d="100"/>
        </p:scale>
        <p:origin x="-11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67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F9939-6695-4D10-918E-ACA8990DE8EA}" type="datetimeFigureOut">
              <a:rPr lang="en-US" smtClean="0"/>
              <a:pPr/>
              <a:t>8/4/2014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B513728-CDBC-441B-8F7C-A4B97B1698F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88753F-C6EA-4D41-A71F-8730F18139BC}" type="datetimeFigureOut">
              <a:rPr lang="en-US" smtClean="0"/>
              <a:pPr/>
              <a:t>8/4/2014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90892-6098-44B3-8E8A-E90B97D9C5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smtClean="0"/>
              <a:t>Roger b elieves Shaklee will one day  receive a Nobel Peace Prize</a:t>
            </a:r>
          </a:p>
          <a:p>
            <a:r>
              <a:rPr lang="en-US" smtClean="0"/>
              <a:t>Will help eradicate hunger in the world</a:t>
            </a:r>
          </a:p>
          <a:p>
            <a:endParaRPr lang="en-US" smtClean="0"/>
          </a:p>
          <a:p>
            <a:r>
              <a:rPr lang="en-US" smtClean="0"/>
              <a:t>A leader believes that life will be better for those we coach </a:t>
            </a:r>
          </a:p>
        </p:txBody>
      </p:sp>
      <p:sp>
        <p:nvSpPr>
          <p:cNvPr id="34820" name="Slide Number Placeholder 3"/>
          <p:cNvSpPr>
            <a:spLocks noGrp="1"/>
          </p:cNvSpPr>
          <p:nvPr>
            <p:ph type="sldNum" sz="quarter" idx="5"/>
          </p:nvPr>
        </p:nvSpPr>
        <p:spPr>
          <a:noFill/>
        </p:spPr>
        <p:txBody>
          <a:bodyPr/>
          <a:lstStyle/>
          <a:p>
            <a:fld id="{FA1BCAEF-DA4B-4158-9FC5-0F72206C481C}" type="slidenum">
              <a:rPr lang="en-US" smtClean="0"/>
              <a:pPr/>
              <a:t>13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smtClean="0"/>
              <a:t>A good coach is first a good person … </a:t>
            </a:r>
          </a:p>
          <a:p>
            <a:endParaRPr lang="en-US" smtClean="0"/>
          </a:p>
        </p:txBody>
      </p:sp>
      <p:sp>
        <p:nvSpPr>
          <p:cNvPr id="35844" name="Slide Number Placeholder 3"/>
          <p:cNvSpPr>
            <a:spLocks noGrp="1"/>
          </p:cNvSpPr>
          <p:nvPr>
            <p:ph type="sldNum" sz="quarter" idx="5"/>
          </p:nvPr>
        </p:nvSpPr>
        <p:spPr>
          <a:noFill/>
        </p:spPr>
        <p:txBody>
          <a:bodyPr/>
          <a:lstStyle/>
          <a:p>
            <a:fld id="{3175710B-1E98-427A-91AB-21FABD4A4ACB}" type="slidenum">
              <a:rPr lang="en-US" smtClean="0"/>
              <a:pPr/>
              <a:t>20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smtClean="0"/>
              <a:t>Whatever question you ask your mind..   It will answer</a:t>
            </a:r>
          </a:p>
          <a:p>
            <a:endParaRPr lang="en-US" smtClean="0"/>
          </a:p>
          <a:p>
            <a:r>
              <a:rPr lang="en-US" smtClean="0"/>
              <a:t>Why isn’t this working for me … Brain will answer .. You are stupid, too short, too fat, too talll , too skinny</a:t>
            </a:r>
          </a:p>
          <a:p>
            <a:endParaRPr lang="en-US" smtClean="0"/>
          </a:p>
          <a:p>
            <a:r>
              <a:rPr lang="en-US" smtClean="0"/>
              <a:t>Better question …</a:t>
            </a:r>
          </a:p>
          <a:p>
            <a:endParaRPr lang="en-US" smtClean="0"/>
          </a:p>
          <a:p>
            <a:r>
              <a:rPr lang="en-US" smtClean="0"/>
              <a:t>What do I want to change to get better results</a:t>
            </a:r>
          </a:p>
          <a:p>
            <a:endParaRPr lang="en-US" smtClean="0"/>
          </a:p>
          <a:p>
            <a:r>
              <a:rPr lang="en-US" smtClean="0"/>
              <a:t>How can I do this differently to get better results </a:t>
            </a:r>
          </a:p>
        </p:txBody>
      </p:sp>
      <p:sp>
        <p:nvSpPr>
          <p:cNvPr id="36868" name="Slide Number Placeholder 3"/>
          <p:cNvSpPr>
            <a:spLocks noGrp="1"/>
          </p:cNvSpPr>
          <p:nvPr>
            <p:ph type="sldNum" sz="quarter" idx="5"/>
          </p:nvPr>
        </p:nvSpPr>
        <p:spPr>
          <a:noFill/>
        </p:spPr>
        <p:txBody>
          <a:bodyPr/>
          <a:lstStyle/>
          <a:p>
            <a:fld id="{45A687DC-375D-4794-B4BB-9E3FB247E946}" type="slidenum">
              <a:rPr lang="en-US" smtClean="0"/>
              <a:pPr/>
              <a:t>22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smtClean="0"/>
              <a:t>I see you on stage at the global conference being recognized</a:t>
            </a:r>
          </a:p>
          <a:p>
            <a:endParaRPr lang="en-US" smtClean="0"/>
          </a:p>
          <a:p>
            <a:r>
              <a:rPr lang="en-US" smtClean="0"/>
              <a:t>I see you as the top leader in your town or city or region or state</a:t>
            </a:r>
          </a:p>
          <a:p>
            <a:endParaRPr lang="en-US" smtClean="0"/>
          </a:p>
          <a:p>
            <a:r>
              <a:rPr lang="en-US" smtClean="0"/>
              <a:t>I see you as one o f Roger’s key leaders to help him reach his goals with Shaklee</a:t>
            </a:r>
          </a:p>
          <a:p>
            <a:endParaRPr lang="en-US" smtClean="0"/>
          </a:p>
          <a:p>
            <a:r>
              <a:rPr lang="en-US" smtClean="0"/>
              <a:t>Margaret .. The vision she had of her living room filled with moms with  their babies …</a:t>
            </a:r>
          </a:p>
        </p:txBody>
      </p:sp>
      <p:sp>
        <p:nvSpPr>
          <p:cNvPr id="37892" name="Slide Number Placeholder 3"/>
          <p:cNvSpPr>
            <a:spLocks noGrp="1"/>
          </p:cNvSpPr>
          <p:nvPr>
            <p:ph type="sldNum" sz="quarter" idx="5"/>
          </p:nvPr>
        </p:nvSpPr>
        <p:spPr>
          <a:noFill/>
        </p:spPr>
        <p:txBody>
          <a:bodyPr/>
          <a:lstStyle/>
          <a:p>
            <a:fld id="{9CB43D59-8F8B-43FF-BAB6-90981797D9C6}" type="slidenum">
              <a:rPr lang="en-US" smtClean="0"/>
              <a:pPr/>
              <a:t>26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8/4/2014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8/4/2014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8/4/2014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B5D7B-BBBA-4AF0-A860-AFF0BFE23340}" type="datetimeFigureOut">
              <a:rPr lang="en-US" smtClean="0"/>
              <a:pPr/>
              <a:t>8/4/2014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BB5D7B-BBBA-4AF0-A860-AFF0BFE23340}" type="datetimeFigureOut">
              <a:rPr lang="en-US" smtClean="0"/>
              <a:pPr/>
              <a:t>8/4/2014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BB5D7B-BBBA-4AF0-A860-AFF0BFE23340}" type="datetimeFigureOut">
              <a:rPr lang="en-US" smtClean="0"/>
              <a:pPr/>
              <a:t>8/4/2014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BB5D7B-BBBA-4AF0-A860-AFF0BFE23340}" type="datetimeFigureOut">
              <a:rPr lang="en-US" smtClean="0"/>
              <a:pPr/>
              <a:t>8/4/2014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BB5D7B-BBBA-4AF0-A860-AFF0BFE23340}" type="datetimeFigureOut">
              <a:rPr lang="en-US" smtClean="0"/>
              <a:pPr/>
              <a:t>8/4/2014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B5D7B-BBBA-4AF0-A860-AFF0BFE23340}" type="datetimeFigureOut">
              <a:rPr lang="en-US" smtClean="0"/>
              <a:pPr/>
              <a:t>8/4/2014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8/4/2014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B5D7B-BBBA-4AF0-A860-AFF0BFE23340}" type="datetimeFigureOut">
              <a:rPr lang="en-US" smtClean="0"/>
              <a:pPr/>
              <a:t>8/4/2014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FDC58-10FA-4A32-914A-B894FE5C4A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B5D7B-BBBA-4AF0-A860-AFF0BFE23340}" type="datetimeFigureOut">
              <a:rPr lang="en-US" smtClean="0"/>
              <a:pPr/>
              <a:t>8/4/2014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FDC58-10FA-4A32-914A-B894FE5C4A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www2.gotomeeting.com/register/168936498" TargetMode="External"/><Relationship Id="rId2" Type="http://schemas.openxmlformats.org/officeDocument/2006/relationships/hyperlink" Target="http://www.betterhealthin31days.co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fontScale="90000"/>
          </a:bodyPr>
          <a:lstStyle/>
          <a:p>
            <a:pPr algn="l"/>
            <a:r>
              <a:rPr lang="en-US" sz="3600" dirty="0" smtClean="0"/>
              <a:t>	Report on Successful 					Home Business </a:t>
            </a:r>
            <a:r>
              <a:rPr lang="en-US" sz="3600" dirty="0" err="1" smtClean="0"/>
              <a:t>FaceBook</a:t>
            </a:r>
            <a:r>
              <a:rPr lang="en-US" sz="3600" dirty="0" smtClean="0"/>
              <a:t> Event – </a:t>
            </a:r>
            <a:endParaRPr lang="en-US" sz="3600" dirty="0"/>
          </a:p>
        </p:txBody>
      </p:sp>
      <p:sp>
        <p:nvSpPr>
          <p:cNvPr id="3" name="Content Placeholder 2"/>
          <p:cNvSpPr>
            <a:spLocks noGrp="1"/>
          </p:cNvSpPr>
          <p:nvPr>
            <p:ph idx="1"/>
          </p:nvPr>
        </p:nvSpPr>
        <p:spPr>
          <a:xfrm>
            <a:off x="457200" y="1676400"/>
            <a:ext cx="8001000" cy="4343400"/>
          </a:xfrm>
        </p:spPr>
        <p:txBody>
          <a:bodyPr>
            <a:normAutofit/>
          </a:bodyPr>
          <a:lstStyle/>
          <a:p>
            <a:r>
              <a:rPr lang="en-US" sz="2400" dirty="0" smtClean="0"/>
              <a:t>Katie</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yourteenbusiness.com/images/vision.jpg"/>
          <p:cNvPicPr>
            <a:picLocks noChangeAspect="1" noChangeArrowheads="1"/>
          </p:cNvPicPr>
          <p:nvPr/>
        </p:nvPicPr>
        <p:blipFill>
          <a:blip r:embed="rId2" cstate="print"/>
          <a:srcRect/>
          <a:stretch>
            <a:fillRect/>
          </a:stretch>
        </p:blipFill>
        <p:spPr bwMode="auto">
          <a:xfrm>
            <a:off x="1676400" y="4419600"/>
            <a:ext cx="5791200" cy="2438401"/>
          </a:xfrm>
          <a:prstGeom prst="rect">
            <a:avLst/>
          </a:prstGeom>
          <a:noFill/>
        </p:spPr>
      </p:pic>
      <p:sp>
        <p:nvSpPr>
          <p:cNvPr id="6146" name="Title 1"/>
          <p:cNvSpPr>
            <a:spLocks noGrp="1"/>
          </p:cNvSpPr>
          <p:nvPr>
            <p:ph type="title"/>
          </p:nvPr>
        </p:nvSpPr>
        <p:spPr>
          <a:xfrm>
            <a:off x="1143000" y="381000"/>
            <a:ext cx="6934200" cy="1143000"/>
          </a:xfrm>
          <a:ln>
            <a:solidFill>
              <a:schemeClr val="accent3">
                <a:lumMod val="75000"/>
              </a:schemeClr>
            </a:solidFill>
          </a:ln>
        </p:spPr>
        <p:txBody>
          <a:bodyPr/>
          <a:lstStyle/>
          <a:p>
            <a:r>
              <a:rPr lang="en-US" sz="3600" dirty="0" smtClean="0"/>
              <a:t>The Role of the Leader </a:t>
            </a:r>
            <a:r>
              <a:rPr lang="en-US" dirty="0" smtClean="0"/>
              <a:t>--</a:t>
            </a:r>
            <a:r>
              <a:rPr lang="en-US" sz="2400" dirty="0" smtClean="0"/>
              <a:t>Joel Barker</a:t>
            </a:r>
            <a:endParaRPr lang="en-US" dirty="0" smtClean="0"/>
          </a:p>
        </p:txBody>
      </p:sp>
      <p:sp>
        <p:nvSpPr>
          <p:cNvPr id="6147" name="Content Placeholder 2"/>
          <p:cNvSpPr>
            <a:spLocks noGrp="1"/>
          </p:cNvSpPr>
          <p:nvPr>
            <p:ph idx="1"/>
          </p:nvPr>
        </p:nvSpPr>
        <p:spPr>
          <a:xfrm>
            <a:off x="914400" y="1905000"/>
            <a:ext cx="7315200" cy="4221163"/>
          </a:xfrm>
        </p:spPr>
        <p:txBody>
          <a:bodyPr/>
          <a:lstStyle/>
          <a:p>
            <a:r>
              <a:rPr lang="en-US" sz="3200" dirty="0" smtClean="0"/>
              <a:t>To set the vision  </a:t>
            </a:r>
            <a:r>
              <a:rPr lang="en-US" sz="2400" dirty="0" smtClean="0"/>
              <a:t>( ex Roger Barnett)</a:t>
            </a:r>
            <a:endParaRPr lang="en-US" sz="3200" dirty="0" smtClean="0"/>
          </a:p>
          <a:p>
            <a:r>
              <a:rPr lang="en-US" sz="3200" dirty="0" smtClean="0"/>
              <a:t>To enroll others in the vision and 	assemble the team</a:t>
            </a:r>
          </a:p>
          <a:p>
            <a:r>
              <a:rPr lang="en-US" sz="3200" dirty="0" smtClean="0"/>
              <a:t>To empower the team</a:t>
            </a:r>
          </a:p>
          <a:p>
            <a:r>
              <a:rPr lang="en-US" sz="3200" dirty="0" smtClean="0"/>
              <a:t>To create and  sustain </a:t>
            </a:r>
            <a:r>
              <a:rPr lang="en-US" sz="3200" dirty="0" smtClean="0"/>
              <a:t>momentum    </a:t>
            </a:r>
            <a:r>
              <a:rPr lang="en-US" sz="2400" dirty="0" err="1" smtClean="0"/>
              <a:t>katie</a:t>
            </a:r>
            <a:endParaRPr lang="en-US" sz="2400" dirty="0" smtClean="0"/>
          </a:p>
          <a:p>
            <a:pPr>
              <a:buFont typeface="Wingdings" pitchFamily="2" charset="2"/>
              <a:buNone/>
            </a:pPr>
            <a:r>
              <a:rPr lang="en-US" sz="2000" dirty="0" smtClean="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http://www.yourteenbusiness.com/images/vision.jpg"/>
          <p:cNvPicPr>
            <a:picLocks noChangeAspect="1" noChangeArrowheads="1"/>
          </p:cNvPicPr>
          <p:nvPr/>
        </p:nvPicPr>
        <p:blipFill>
          <a:blip r:embed="rId2" cstate="print"/>
          <a:srcRect/>
          <a:stretch>
            <a:fillRect/>
          </a:stretch>
        </p:blipFill>
        <p:spPr bwMode="auto">
          <a:xfrm>
            <a:off x="2209800" y="5105400"/>
            <a:ext cx="5305425" cy="1752600"/>
          </a:xfrm>
          <a:prstGeom prst="rect">
            <a:avLst/>
          </a:prstGeom>
          <a:noFill/>
        </p:spPr>
      </p:pic>
      <p:sp>
        <p:nvSpPr>
          <p:cNvPr id="7170" name="Title 1"/>
          <p:cNvSpPr>
            <a:spLocks noGrp="1"/>
          </p:cNvSpPr>
          <p:nvPr>
            <p:ph type="title"/>
          </p:nvPr>
        </p:nvSpPr>
        <p:spPr>
          <a:xfrm>
            <a:off x="1104900" y="228600"/>
            <a:ext cx="6934200" cy="715962"/>
          </a:xfrm>
          <a:ln>
            <a:solidFill>
              <a:schemeClr val="accent3">
                <a:lumMod val="75000"/>
              </a:schemeClr>
            </a:solidFill>
          </a:ln>
        </p:spPr>
        <p:txBody>
          <a:bodyPr/>
          <a:lstStyle/>
          <a:p>
            <a:r>
              <a:rPr lang="en-US" sz="3200" dirty="0" smtClean="0"/>
              <a:t>The Vision of the Coach Starts With…</a:t>
            </a:r>
          </a:p>
        </p:txBody>
      </p:sp>
      <p:sp>
        <p:nvSpPr>
          <p:cNvPr id="7171" name="Content Placeholder 2"/>
          <p:cNvSpPr>
            <a:spLocks noGrp="1"/>
          </p:cNvSpPr>
          <p:nvPr>
            <p:ph idx="1"/>
          </p:nvPr>
        </p:nvSpPr>
        <p:spPr>
          <a:xfrm>
            <a:off x="495300" y="1066800"/>
            <a:ext cx="8153400" cy="5334000"/>
          </a:xfrm>
        </p:spPr>
        <p:txBody>
          <a:bodyPr>
            <a:normAutofit/>
          </a:bodyPr>
          <a:lstStyle/>
          <a:p>
            <a:r>
              <a:rPr lang="en-US" sz="2400" dirty="0" smtClean="0"/>
              <a:t>Aiming high for the best candidates for our business teams</a:t>
            </a:r>
          </a:p>
          <a:p>
            <a:r>
              <a:rPr lang="en-US" sz="2400" dirty="0" smtClean="0"/>
              <a:t>The belief that whomever we choose to work with will succeed… This must be authentic. </a:t>
            </a:r>
            <a:r>
              <a:rPr lang="en-US" sz="2400" b="1" dirty="0" smtClean="0"/>
              <a:t>You will believe in them before they will be able to believe in themselves.</a:t>
            </a:r>
          </a:p>
          <a:p>
            <a:r>
              <a:rPr lang="en-US" sz="2400" dirty="0" smtClean="0"/>
              <a:t>The coach becomes their cheerleader, building their confidence in areas that are new to them. They anchor to our confidence &amp; belief until they have enough experience to build their own.</a:t>
            </a:r>
          </a:p>
          <a:p>
            <a:r>
              <a:rPr lang="en-US" sz="2400" dirty="0" smtClean="0"/>
              <a:t>The coach paints the picture of what their life will be like on this journey to their Shaklee goal and to creating their future.</a:t>
            </a:r>
          </a:p>
          <a:p>
            <a:r>
              <a:rPr lang="en-US" sz="2400" dirty="0" smtClean="0"/>
              <a:t>Now we enroll others in our vision and assemble the team </a:t>
            </a:r>
            <a:endParaRPr lang="en-US" sz="2400" dirty="0" smtClean="0"/>
          </a:p>
          <a:p>
            <a:pPr>
              <a:buNone/>
            </a:pPr>
            <a:r>
              <a:rPr lang="en-US" sz="2400" dirty="0" smtClean="0"/>
              <a:t>									</a:t>
            </a:r>
            <a:r>
              <a:rPr lang="en-US" sz="2400" dirty="0" err="1" smtClean="0"/>
              <a:t>lisa</a:t>
            </a:r>
            <a:endParaRPr lang="en-US" sz="2000" dirty="0" smtClean="0"/>
          </a:p>
          <a:p>
            <a:pPr>
              <a:buFont typeface="Wingdings" pitchFamily="2" charset="2"/>
              <a:buNone/>
            </a:pPr>
            <a:r>
              <a:rPr lang="en-US" sz="2000" dirty="0" smtClean="0"/>
              <a:t>							</a:t>
            </a:r>
            <a:endParaRPr lang="en-US"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uratedquotes.com/wp-content/uploads/2013/11/inspirational-leadership-quotes.jpg"/>
          <p:cNvPicPr>
            <a:picLocks noChangeAspect="1" noChangeArrowheads="1"/>
          </p:cNvPicPr>
          <p:nvPr/>
        </p:nvPicPr>
        <p:blipFill>
          <a:blip r:embed="rId2" cstate="print"/>
          <a:srcRect/>
          <a:stretch>
            <a:fillRect/>
          </a:stretch>
        </p:blipFill>
        <p:spPr bwMode="auto">
          <a:xfrm>
            <a:off x="2133600" y="838200"/>
            <a:ext cx="5219700" cy="5648716"/>
          </a:xfrm>
          <a:prstGeom prst="rect">
            <a:avLst/>
          </a:prstGeom>
          <a:noFill/>
        </p:spPr>
      </p:pic>
      <p:sp>
        <p:nvSpPr>
          <p:cNvPr id="5" name="TextBox 4"/>
          <p:cNvSpPr txBox="1"/>
          <p:nvPr/>
        </p:nvSpPr>
        <p:spPr>
          <a:xfrm>
            <a:off x="381000" y="304800"/>
            <a:ext cx="7086600" cy="584775"/>
          </a:xfrm>
          <a:prstGeom prst="rect">
            <a:avLst/>
          </a:prstGeom>
          <a:noFill/>
        </p:spPr>
        <p:txBody>
          <a:bodyPr wrap="square" rtlCol="0">
            <a:spAutoFit/>
          </a:bodyPr>
          <a:lstStyle/>
          <a:p>
            <a:r>
              <a:rPr lang="en-US" sz="3200" dirty="0" smtClean="0"/>
              <a:t>This is Vision ---</a:t>
            </a:r>
            <a:endParaRPr lang="en-US" sz="3200" dirty="0"/>
          </a:p>
        </p:txBody>
      </p:sp>
      <p:sp>
        <p:nvSpPr>
          <p:cNvPr id="6" name="TextBox 5"/>
          <p:cNvSpPr txBox="1"/>
          <p:nvPr/>
        </p:nvSpPr>
        <p:spPr>
          <a:xfrm>
            <a:off x="7543800" y="5181600"/>
            <a:ext cx="1371600" cy="369332"/>
          </a:xfrm>
          <a:prstGeom prst="rect">
            <a:avLst/>
          </a:prstGeom>
          <a:noFill/>
        </p:spPr>
        <p:txBody>
          <a:bodyPr wrap="square" rtlCol="0">
            <a:spAutoFit/>
          </a:bodyPr>
          <a:lstStyle/>
          <a:p>
            <a:r>
              <a:rPr lang="en-US" dirty="0" smtClean="0"/>
              <a:t>barb</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257800" y="533400"/>
            <a:ext cx="3657600" cy="1600200"/>
          </a:xfrm>
        </p:spPr>
        <p:txBody>
          <a:bodyPr>
            <a:normAutofit fontScale="90000"/>
          </a:bodyPr>
          <a:lstStyle/>
          <a:p>
            <a:r>
              <a:rPr lang="en-US" sz="2800" dirty="0" smtClean="0"/>
              <a:t>	</a:t>
            </a:r>
            <a:r>
              <a:rPr lang="en-US" sz="2800" dirty="0" smtClean="0"/>
              <a:t>				</a:t>
            </a:r>
            <a:r>
              <a:rPr lang="en-US" sz="4000" dirty="0" smtClean="0"/>
              <a:t>Empowering 	the </a:t>
            </a:r>
            <a:r>
              <a:rPr lang="en-US" sz="4000" dirty="0" smtClean="0"/>
              <a:t>Team   </a:t>
            </a:r>
            <a:r>
              <a:rPr lang="en-US" sz="2800" dirty="0" smtClean="0"/>
              <a:t>								</a:t>
            </a:r>
          </a:p>
        </p:txBody>
      </p:sp>
      <p:sp>
        <p:nvSpPr>
          <p:cNvPr id="8195" name="Content Placeholder 2"/>
          <p:cNvSpPr>
            <a:spLocks noGrp="1"/>
          </p:cNvSpPr>
          <p:nvPr>
            <p:ph idx="1"/>
          </p:nvPr>
        </p:nvSpPr>
        <p:spPr>
          <a:xfrm>
            <a:off x="611187" y="2590800"/>
            <a:ext cx="7921625" cy="4267200"/>
          </a:xfrm>
        </p:spPr>
        <p:txBody>
          <a:bodyPr>
            <a:normAutofit lnSpcReduction="10000"/>
          </a:bodyPr>
          <a:lstStyle/>
          <a:p>
            <a:pPr>
              <a:buFont typeface="Wingdings" pitchFamily="2" charset="2"/>
              <a:buNone/>
            </a:pPr>
            <a:r>
              <a:rPr lang="en-US" sz="2400" dirty="0" smtClean="0"/>
              <a:t>Good coaches learn to keep the business simple. People go off on tangents. Good coaches gently refocus them </a:t>
            </a:r>
            <a:r>
              <a:rPr lang="en-US" sz="2400" b="1" dirty="0" smtClean="0"/>
              <a:t>on the process </a:t>
            </a:r>
            <a:r>
              <a:rPr lang="en-US" sz="2400" dirty="0" smtClean="0"/>
              <a:t>which is …</a:t>
            </a:r>
          </a:p>
          <a:p>
            <a:r>
              <a:rPr lang="en-US" sz="2400" dirty="0" smtClean="0"/>
              <a:t>Find their dream and envision what they want to create and achieve with a Shaklee business.</a:t>
            </a:r>
          </a:p>
          <a:p>
            <a:r>
              <a:rPr lang="en-US" sz="2400" dirty="0" smtClean="0"/>
              <a:t>Make a list of everyone they know</a:t>
            </a:r>
          </a:p>
          <a:p>
            <a:r>
              <a:rPr lang="en-US" sz="2400" dirty="0" smtClean="0"/>
              <a:t>Learn how to invite people to learn about Shaklee</a:t>
            </a:r>
          </a:p>
          <a:p>
            <a:r>
              <a:rPr lang="en-US" sz="2400" dirty="0" smtClean="0"/>
              <a:t>Learn how to present business and product information and offer options</a:t>
            </a:r>
          </a:p>
          <a:p>
            <a:r>
              <a:rPr lang="en-US" sz="2400" dirty="0" smtClean="0"/>
              <a:t>Follow up &amp; offer great service	</a:t>
            </a:r>
            <a:r>
              <a:rPr lang="en-US" sz="2400" dirty="0" smtClean="0"/>
              <a:t>	</a:t>
            </a:r>
            <a:r>
              <a:rPr lang="en-US" sz="2400" dirty="0" err="1" smtClean="0"/>
              <a:t>lisa</a:t>
            </a:r>
            <a:endParaRPr lang="en-US" sz="2400" dirty="0" smtClean="0"/>
          </a:p>
          <a:p>
            <a:pPr>
              <a:buNone/>
            </a:pPr>
            <a:r>
              <a:rPr lang="en-US" sz="2400" dirty="0" smtClean="0"/>
              <a:t>		</a:t>
            </a:r>
          </a:p>
          <a:p>
            <a:endParaRPr lang="en-US" sz="2400" dirty="0" smtClean="0"/>
          </a:p>
          <a:p>
            <a:endParaRPr lang="en-US" sz="2400" dirty="0" smtClean="0"/>
          </a:p>
        </p:txBody>
      </p:sp>
      <p:sp>
        <p:nvSpPr>
          <p:cNvPr id="40964" name="AutoShape 4" descr="http://picsndquotes.com/wp-content/uploads/2014/06/leadership-quotes-cool-images.png"/>
          <p:cNvSpPr>
            <a:spLocks noChangeAspect="1" noChangeArrowheads="1"/>
          </p:cNvSpPr>
          <p:nvPr/>
        </p:nvSpPr>
        <p:spPr bwMode="auto">
          <a:xfrm>
            <a:off x="0" y="-990600"/>
            <a:ext cx="6505575" cy="27432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68" name="Picture 8" descr="http://blog.nus.edu.sg/audreyc/files/2014/03/Leadership-quote-683x288-1l2l3ep.png"/>
          <p:cNvPicPr>
            <a:picLocks noChangeAspect="1" noChangeArrowheads="1"/>
          </p:cNvPicPr>
          <p:nvPr/>
        </p:nvPicPr>
        <p:blipFill>
          <a:blip r:embed="rId3" cstate="print"/>
          <a:srcRect/>
          <a:stretch>
            <a:fillRect/>
          </a:stretch>
        </p:blipFill>
        <p:spPr bwMode="auto">
          <a:xfrm>
            <a:off x="381000" y="228600"/>
            <a:ext cx="5393000" cy="2209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810000" y="274638"/>
            <a:ext cx="4876800" cy="1782762"/>
          </a:xfrm>
          <a:ln>
            <a:solidFill>
              <a:schemeClr val="tx1"/>
            </a:solidFill>
          </a:ln>
        </p:spPr>
        <p:txBody>
          <a:bodyPr>
            <a:normAutofit/>
          </a:bodyPr>
          <a:lstStyle/>
          <a:p>
            <a:r>
              <a:rPr lang="en-US" sz="3200" dirty="0" smtClean="0"/>
              <a:t>Creating and Sustaining Momentum –</a:t>
            </a:r>
            <a:br>
              <a:rPr lang="en-US" sz="3200" dirty="0" smtClean="0"/>
            </a:br>
            <a:r>
              <a:rPr lang="en-US" sz="2000" dirty="0" smtClean="0"/>
              <a:t>					Joel Barker</a:t>
            </a:r>
            <a:endParaRPr lang="en-US" sz="3200" dirty="0" smtClean="0"/>
          </a:p>
        </p:txBody>
      </p:sp>
      <p:sp>
        <p:nvSpPr>
          <p:cNvPr id="9219" name="Content Placeholder 2"/>
          <p:cNvSpPr>
            <a:spLocks noGrp="1"/>
          </p:cNvSpPr>
          <p:nvPr>
            <p:ph idx="1"/>
          </p:nvPr>
        </p:nvSpPr>
        <p:spPr>
          <a:xfrm>
            <a:off x="723900" y="2667000"/>
            <a:ext cx="7696200" cy="3810000"/>
          </a:xfrm>
        </p:spPr>
        <p:txBody>
          <a:bodyPr>
            <a:normAutofit/>
          </a:bodyPr>
          <a:lstStyle/>
          <a:p>
            <a:r>
              <a:rPr lang="en-US" dirty="0" smtClean="0"/>
              <a:t>Stay close especially right after they become new </a:t>
            </a:r>
            <a:r>
              <a:rPr lang="en-US" dirty="0" smtClean="0"/>
              <a:t>Directors</a:t>
            </a:r>
            <a:endParaRPr lang="en-US" dirty="0" smtClean="0"/>
          </a:p>
          <a:p>
            <a:r>
              <a:rPr lang="en-US" dirty="0" smtClean="0"/>
              <a:t>Keep their vision in front of them </a:t>
            </a:r>
          </a:p>
          <a:p>
            <a:r>
              <a:rPr lang="en-US" dirty="0" smtClean="0"/>
              <a:t>Help leaders continue to do the activities that keep their group building</a:t>
            </a:r>
          </a:p>
          <a:p>
            <a:r>
              <a:rPr lang="en-US" dirty="0" smtClean="0"/>
              <a:t>Lead by example--- don’t </a:t>
            </a:r>
            <a:r>
              <a:rPr lang="en-US" dirty="0" smtClean="0"/>
              <a:t>manage    </a:t>
            </a:r>
            <a:r>
              <a:rPr lang="en-US" sz="2400" dirty="0" err="1" smtClean="0"/>
              <a:t>lisa</a:t>
            </a:r>
            <a:r>
              <a:rPr lang="en-US" sz="2000" dirty="0" smtClean="0"/>
              <a:t>						</a:t>
            </a:r>
            <a:endParaRPr lang="en-US" dirty="0" smtClean="0"/>
          </a:p>
          <a:p>
            <a:endParaRPr lang="en-US" dirty="0" smtClean="0"/>
          </a:p>
        </p:txBody>
      </p:sp>
      <p:pic>
        <p:nvPicPr>
          <p:cNvPr id="38914" name="Picture 2" descr="http://1.bp.blogspot.com/-yGjKC_6C1g4/T0T_vvQ9wZI/AAAAAAAAAO4/8yP3n7NEN24/s1600/momentum.jpg"/>
          <p:cNvPicPr>
            <a:picLocks noChangeAspect="1" noChangeArrowheads="1"/>
          </p:cNvPicPr>
          <p:nvPr/>
        </p:nvPicPr>
        <p:blipFill>
          <a:blip r:embed="rId2" cstate="print"/>
          <a:srcRect/>
          <a:stretch>
            <a:fillRect/>
          </a:stretch>
        </p:blipFill>
        <p:spPr bwMode="auto">
          <a:xfrm>
            <a:off x="0" y="0"/>
            <a:ext cx="3352800" cy="242891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362200" y="304800"/>
            <a:ext cx="6477000" cy="1706562"/>
          </a:xfrm>
          <a:ln>
            <a:solidFill>
              <a:schemeClr val="accent6">
                <a:lumMod val="75000"/>
              </a:schemeClr>
            </a:solidFill>
          </a:ln>
        </p:spPr>
        <p:txBody>
          <a:bodyPr/>
          <a:lstStyle/>
          <a:p>
            <a:r>
              <a:rPr lang="en-US" sz="3200" dirty="0" smtClean="0"/>
              <a:t>Guiding Business Builders to Director</a:t>
            </a:r>
            <a:br>
              <a:rPr lang="en-US" sz="3200" dirty="0" smtClean="0"/>
            </a:br>
            <a:r>
              <a:rPr lang="en-US" sz="3200" dirty="0" smtClean="0"/>
              <a:t>Begins with Understanding Leadership  </a:t>
            </a:r>
          </a:p>
        </p:txBody>
      </p:sp>
      <p:sp>
        <p:nvSpPr>
          <p:cNvPr id="10243" name="Content Placeholder 2"/>
          <p:cNvSpPr>
            <a:spLocks noGrp="1"/>
          </p:cNvSpPr>
          <p:nvPr>
            <p:ph idx="1"/>
          </p:nvPr>
        </p:nvSpPr>
        <p:spPr>
          <a:xfrm>
            <a:off x="2057400" y="1600200"/>
            <a:ext cx="6629400" cy="5029200"/>
          </a:xfrm>
        </p:spPr>
        <p:txBody>
          <a:bodyPr/>
          <a:lstStyle/>
          <a:p>
            <a:pPr>
              <a:buFont typeface="Wingdings" pitchFamily="2" charset="2"/>
              <a:buNone/>
            </a:pPr>
            <a:endParaRPr lang="en-US" dirty="0" smtClean="0"/>
          </a:p>
          <a:p>
            <a:pPr algn="ctr">
              <a:buFont typeface="Wingdings" pitchFamily="2" charset="2"/>
              <a:buNone/>
            </a:pPr>
            <a:r>
              <a:rPr lang="en-US" dirty="0" smtClean="0"/>
              <a:t>“Success or failure of organizations rests on one simple fact: </a:t>
            </a:r>
          </a:p>
          <a:p>
            <a:pPr algn="ctr">
              <a:buFont typeface="Wingdings" pitchFamily="2" charset="2"/>
              <a:buNone/>
            </a:pPr>
            <a:r>
              <a:rPr lang="en-US" dirty="0" smtClean="0"/>
              <a:t>The ability to develop leaders </a:t>
            </a:r>
          </a:p>
          <a:p>
            <a:pPr algn="ctr">
              <a:buFont typeface="Wingdings" pitchFamily="2" charset="2"/>
              <a:buNone/>
            </a:pPr>
            <a:r>
              <a:rPr lang="en-US" sz="2800" dirty="0" smtClean="0"/>
              <a:t> Bob Goshen  </a:t>
            </a:r>
            <a:r>
              <a:rPr lang="en-US" sz="2800" i="1" dirty="0" smtClean="0"/>
              <a:t>The Power of Layered Leadership .. How to Discover, Develop and Duplicate Leadership</a:t>
            </a:r>
          </a:p>
          <a:p>
            <a:pPr algn="ctr">
              <a:buFont typeface="Wingdings" pitchFamily="2" charset="2"/>
              <a:buNone/>
            </a:pPr>
            <a:r>
              <a:rPr lang="en-US" sz="3200" dirty="0" smtClean="0"/>
              <a:t>And this can be </a:t>
            </a:r>
            <a:r>
              <a:rPr lang="en-US" sz="3200" dirty="0" smtClean="0"/>
              <a:t>learned	</a:t>
            </a:r>
            <a:r>
              <a:rPr lang="en-US" sz="2400" dirty="0" err="1" smtClean="0"/>
              <a:t>katie</a:t>
            </a:r>
            <a:endParaRPr lang="en-US" sz="2400" dirty="0" smtClean="0"/>
          </a:p>
          <a:p>
            <a:pPr algn="ctr">
              <a:buFont typeface="Wingdings" pitchFamily="2" charset="2"/>
              <a:buNone/>
            </a:pPr>
            <a:r>
              <a:rPr lang="en-US" sz="2000" i="1" dirty="0" smtClean="0"/>
              <a:t>				</a:t>
            </a:r>
            <a:endParaRPr lang="en-US" sz="2000" dirty="0" smtClean="0"/>
          </a:p>
        </p:txBody>
      </p:sp>
      <p:pic>
        <p:nvPicPr>
          <p:cNvPr id="37890" name="Picture 2" descr="http://www.layeredleadership.com/wp-content/uploads/2010/09/featured-image-book-cover1.png"/>
          <p:cNvPicPr>
            <a:picLocks noChangeAspect="1" noChangeArrowheads="1"/>
          </p:cNvPicPr>
          <p:nvPr/>
        </p:nvPicPr>
        <p:blipFill>
          <a:blip r:embed="rId2" cstate="print"/>
          <a:srcRect/>
          <a:stretch>
            <a:fillRect/>
          </a:stretch>
        </p:blipFill>
        <p:spPr bwMode="auto">
          <a:xfrm>
            <a:off x="0" y="551248"/>
            <a:ext cx="2438400" cy="287775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campbellmacpherson.co.uk/wp-content/uploads/2012/09/What-does-a-good-leader.jpg"/>
          <p:cNvPicPr>
            <a:picLocks noChangeAspect="1" noChangeArrowheads="1"/>
          </p:cNvPicPr>
          <p:nvPr/>
        </p:nvPicPr>
        <p:blipFill>
          <a:blip r:embed="rId2" cstate="print"/>
          <a:srcRect/>
          <a:stretch>
            <a:fillRect/>
          </a:stretch>
        </p:blipFill>
        <p:spPr bwMode="auto">
          <a:xfrm>
            <a:off x="228600" y="228600"/>
            <a:ext cx="2514600" cy="2794000"/>
          </a:xfrm>
          <a:prstGeom prst="rect">
            <a:avLst/>
          </a:prstGeom>
          <a:noFill/>
          <a:ln>
            <a:solidFill>
              <a:schemeClr val="accent5">
                <a:lumMod val="75000"/>
              </a:schemeClr>
            </a:solidFill>
          </a:ln>
        </p:spPr>
      </p:pic>
      <p:sp>
        <p:nvSpPr>
          <p:cNvPr id="16386" name="Title 1"/>
          <p:cNvSpPr>
            <a:spLocks noGrp="1"/>
          </p:cNvSpPr>
          <p:nvPr>
            <p:ph type="title"/>
          </p:nvPr>
        </p:nvSpPr>
        <p:spPr>
          <a:xfrm>
            <a:off x="2819400" y="274638"/>
            <a:ext cx="5943600" cy="1143000"/>
          </a:xfrm>
          <a:ln>
            <a:solidFill>
              <a:schemeClr val="tx2">
                <a:lumMod val="60000"/>
                <a:lumOff val="40000"/>
              </a:schemeClr>
            </a:solidFill>
          </a:ln>
        </p:spPr>
        <p:txBody>
          <a:bodyPr>
            <a:normAutofit fontScale="90000"/>
          </a:bodyPr>
          <a:lstStyle/>
          <a:p>
            <a:r>
              <a:rPr lang="en-US" sz="3200" dirty="0" smtClean="0"/>
              <a:t>Leaders are Progressive. ..</a:t>
            </a:r>
            <a:r>
              <a:rPr lang="en-US" sz="2800" dirty="0" smtClean="0"/>
              <a:t>They work on themselves before they work on others.</a:t>
            </a:r>
          </a:p>
        </p:txBody>
      </p:sp>
      <p:sp>
        <p:nvSpPr>
          <p:cNvPr id="16387" name="Content Placeholder 2"/>
          <p:cNvSpPr>
            <a:spLocks noGrp="1"/>
          </p:cNvSpPr>
          <p:nvPr>
            <p:ph idx="1"/>
          </p:nvPr>
        </p:nvSpPr>
        <p:spPr>
          <a:xfrm>
            <a:off x="2819400" y="1600200"/>
            <a:ext cx="5943600" cy="1828800"/>
          </a:xfrm>
        </p:spPr>
        <p:txBody>
          <a:bodyPr>
            <a:normAutofit/>
          </a:bodyPr>
          <a:lstStyle/>
          <a:p>
            <a:pPr>
              <a:buFont typeface="Wingdings" pitchFamily="2" charset="2"/>
              <a:buNone/>
            </a:pPr>
            <a:r>
              <a:rPr lang="en-US" sz="2400" dirty="0" smtClean="0"/>
              <a:t>Well-grounded leaders are the first to admit that they are the product of someone who believed in them when others did not</a:t>
            </a:r>
            <a:r>
              <a:rPr lang="en-US" sz="2400" dirty="0" smtClean="0"/>
              <a:t>.</a:t>
            </a:r>
            <a:endParaRPr lang="en-US" sz="2400" dirty="0" smtClean="0"/>
          </a:p>
        </p:txBody>
      </p:sp>
      <p:sp>
        <p:nvSpPr>
          <p:cNvPr id="5" name="Rectangle 4"/>
          <p:cNvSpPr/>
          <p:nvPr/>
        </p:nvSpPr>
        <p:spPr>
          <a:xfrm>
            <a:off x="647700" y="3048000"/>
            <a:ext cx="7848600" cy="3447098"/>
          </a:xfrm>
          <a:prstGeom prst="rect">
            <a:avLst/>
          </a:prstGeom>
        </p:spPr>
        <p:txBody>
          <a:bodyPr wrap="square">
            <a:spAutoFit/>
          </a:bodyPr>
          <a:lstStyle/>
          <a:p>
            <a:pPr>
              <a:buFont typeface="Wingdings" pitchFamily="2" charset="2"/>
              <a:buNone/>
            </a:pPr>
            <a:r>
              <a:rPr lang="en-US" sz="2400" dirty="0" smtClean="0"/>
              <a:t>Progressive leaders work to become better in all areas of life:  	     mentally ( they read, seek new knowledge )</a:t>
            </a:r>
          </a:p>
          <a:p>
            <a:pPr>
              <a:buFont typeface="Wingdings" pitchFamily="2" charset="2"/>
              <a:buNone/>
            </a:pPr>
            <a:r>
              <a:rPr lang="en-US" sz="2400" dirty="0" smtClean="0"/>
              <a:t>	</a:t>
            </a:r>
            <a:r>
              <a:rPr lang="en-US" sz="2400" dirty="0" smtClean="0"/>
              <a:t>     </a:t>
            </a:r>
            <a:r>
              <a:rPr lang="en-US" sz="2400" dirty="0" smtClean="0"/>
              <a:t>physically (active, eat right, etc)</a:t>
            </a:r>
          </a:p>
          <a:p>
            <a:pPr>
              <a:buFont typeface="Wingdings" pitchFamily="2" charset="2"/>
              <a:buNone/>
            </a:pPr>
            <a:r>
              <a:rPr lang="en-US" sz="2400" dirty="0" smtClean="0"/>
              <a:t>	    </a:t>
            </a:r>
            <a:r>
              <a:rPr lang="en-US" sz="2400" dirty="0" smtClean="0"/>
              <a:t> socially </a:t>
            </a:r>
            <a:r>
              <a:rPr lang="en-US" sz="2400" dirty="0" smtClean="0"/>
              <a:t>( seek camaraderie of like-minded people)</a:t>
            </a:r>
          </a:p>
          <a:p>
            <a:pPr>
              <a:buFont typeface="Wingdings" pitchFamily="2" charset="2"/>
              <a:buNone/>
            </a:pPr>
            <a:r>
              <a:rPr lang="en-US" sz="2400" dirty="0" smtClean="0"/>
              <a:t>	</a:t>
            </a:r>
            <a:r>
              <a:rPr lang="en-US" sz="2400" dirty="0" smtClean="0"/>
              <a:t>     </a:t>
            </a:r>
            <a:r>
              <a:rPr lang="en-US" sz="2400" dirty="0" smtClean="0"/>
              <a:t>spiritually (they believe in the innate goodness of 			people, guided by a higher power</a:t>
            </a:r>
            <a:r>
              <a:rPr lang="en-US" sz="2400" dirty="0" smtClean="0"/>
              <a:t>)  								</a:t>
            </a:r>
            <a:r>
              <a:rPr lang="en-US" sz="2400" dirty="0" err="1" smtClean="0"/>
              <a:t>katie</a:t>
            </a:r>
            <a:r>
              <a:rPr lang="en-US" sz="2400" dirty="0" smtClean="0"/>
              <a:t>	</a:t>
            </a:r>
            <a:endParaRPr lang="en-US" sz="2400" dirty="0" smtClean="0"/>
          </a:p>
          <a:p>
            <a:pPr>
              <a:buFont typeface="Wingdings" pitchFamily="2" charset="2"/>
              <a:buNone/>
            </a:pPr>
            <a:r>
              <a:rPr lang="en-US" sz="2400" dirty="0" smtClean="0"/>
              <a:t>	</a:t>
            </a:r>
            <a:r>
              <a:rPr lang="en-US" sz="3200" b="1" dirty="0" smtClean="0"/>
              <a:t>Good coaches first are good </a:t>
            </a:r>
            <a:r>
              <a:rPr lang="en-US" sz="3200" b="1" dirty="0" smtClean="0"/>
              <a:t>people.</a:t>
            </a:r>
            <a:endParaRPr lang="en-US" sz="3200" b="1" dirty="0" smtClean="0"/>
          </a:p>
          <a:p>
            <a:pPr>
              <a:buFont typeface="Wingdings" pitchFamily="2" charset="2"/>
              <a:buNone/>
            </a:pPr>
            <a:r>
              <a:rPr lang="en-US" b="1" dirty="0" smtClean="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cdn.mdjunction.com/components/com_joomlaboard/uploaded/images/leader.gif"/>
          <p:cNvPicPr>
            <a:picLocks noChangeAspect="1" noChangeArrowheads="1"/>
          </p:cNvPicPr>
          <p:nvPr/>
        </p:nvPicPr>
        <p:blipFill>
          <a:blip r:embed="rId2" cstate="print"/>
          <a:srcRect/>
          <a:stretch>
            <a:fillRect/>
          </a:stretch>
        </p:blipFill>
        <p:spPr bwMode="auto">
          <a:xfrm>
            <a:off x="0" y="304800"/>
            <a:ext cx="3276600" cy="1949465"/>
          </a:xfrm>
          <a:prstGeom prst="rect">
            <a:avLst/>
          </a:prstGeom>
          <a:noFill/>
        </p:spPr>
      </p:pic>
      <p:sp>
        <p:nvSpPr>
          <p:cNvPr id="11266" name="Title 1"/>
          <p:cNvSpPr>
            <a:spLocks noGrp="1"/>
          </p:cNvSpPr>
          <p:nvPr>
            <p:ph type="title"/>
          </p:nvPr>
        </p:nvSpPr>
        <p:spPr>
          <a:xfrm>
            <a:off x="3581400" y="381000"/>
            <a:ext cx="5181600" cy="1905000"/>
          </a:xfrm>
          <a:ln>
            <a:solidFill>
              <a:schemeClr val="tx1">
                <a:lumMod val="50000"/>
                <a:lumOff val="50000"/>
              </a:schemeClr>
            </a:solidFill>
          </a:ln>
        </p:spPr>
        <p:txBody>
          <a:bodyPr>
            <a:normAutofit/>
          </a:bodyPr>
          <a:lstStyle/>
          <a:p>
            <a:r>
              <a:rPr lang="en-US" sz="3200" dirty="0" smtClean="0"/>
              <a:t>Leadership – The Positive, Progressive, Ethical Influence on Others …</a:t>
            </a:r>
          </a:p>
        </p:txBody>
      </p:sp>
      <p:sp>
        <p:nvSpPr>
          <p:cNvPr id="11267" name="Content Placeholder 2"/>
          <p:cNvSpPr>
            <a:spLocks noGrp="1"/>
          </p:cNvSpPr>
          <p:nvPr>
            <p:ph idx="1"/>
          </p:nvPr>
        </p:nvSpPr>
        <p:spPr>
          <a:xfrm>
            <a:off x="381000" y="2438400"/>
            <a:ext cx="8305800" cy="4419600"/>
          </a:xfrm>
        </p:spPr>
        <p:txBody>
          <a:bodyPr>
            <a:normAutofit/>
          </a:bodyPr>
          <a:lstStyle/>
          <a:p>
            <a:r>
              <a:rPr lang="en-US" sz="2400" dirty="0" smtClean="0"/>
              <a:t>That builds people up</a:t>
            </a:r>
          </a:p>
          <a:p>
            <a:r>
              <a:rPr lang="en-US" sz="2400" dirty="0" smtClean="0"/>
              <a:t>Encourages and  acknowledges them so they can duplicate this attitude in others.</a:t>
            </a:r>
          </a:p>
          <a:p>
            <a:r>
              <a:rPr lang="en-US" sz="2400" dirty="0" smtClean="0"/>
              <a:t>Compliment them in front of others … ex. when introducing them</a:t>
            </a:r>
          </a:p>
          <a:p>
            <a:r>
              <a:rPr lang="en-US" sz="2400" dirty="0" smtClean="0"/>
              <a:t>Look for opportunities for them to shine, to be in limelight</a:t>
            </a:r>
          </a:p>
          <a:p>
            <a:r>
              <a:rPr lang="en-US" sz="2400" dirty="0" smtClean="0"/>
              <a:t>The true measure of a leader is how well he/she mentors people so personal leadership is handed off to others …	</a:t>
            </a:r>
            <a:r>
              <a:rPr lang="en-US" sz="2400" dirty="0" smtClean="0"/>
              <a:t>		</a:t>
            </a:r>
            <a:r>
              <a:rPr lang="en-US" sz="3200" b="1" dirty="0" smtClean="0"/>
              <a:t>to </a:t>
            </a:r>
            <a:r>
              <a:rPr lang="en-US" sz="3200" b="1" dirty="0" smtClean="0"/>
              <a:t>create new leaders		</a:t>
            </a:r>
            <a:r>
              <a:rPr lang="en-US" sz="2000" dirty="0" err="1" smtClean="0"/>
              <a:t>katie</a:t>
            </a:r>
            <a:r>
              <a:rPr lang="en-US" sz="3200" b="1" dirty="0" smtClean="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09600" y="533400"/>
            <a:ext cx="6096000" cy="1143000"/>
          </a:xfrm>
          <a:ln>
            <a:solidFill>
              <a:schemeClr val="accent6">
                <a:lumMod val="75000"/>
              </a:schemeClr>
            </a:solidFill>
          </a:ln>
        </p:spPr>
        <p:txBody>
          <a:bodyPr/>
          <a:lstStyle/>
          <a:p>
            <a:r>
              <a:rPr lang="en-US" sz="3200" dirty="0" smtClean="0"/>
              <a:t>The Key to Developing People.. Transferring Your Belief to Them</a:t>
            </a:r>
          </a:p>
        </p:txBody>
      </p:sp>
      <p:sp>
        <p:nvSpPr>
          <p:cNvPr id="14339" name="Content Placeholder 2"/>
          <p:cNvSpPr>
            <a:spLocks noGrp="1"/>
          </p:cNvSpPr>
          <p:nvPr>
            <p:ph idx="1"/>
          </p:nvPr>
        </p:nvSpPr>
        <p:spPr>
          <a:xfrm>
            <a:off x="685800" y="2133600"/>
            <a:ext cx="7772400" cy="4333875"/>
          </a:xfrm>
        </p:spPr>
        <p:txBody>
          <a:bodyPr>
            <a:normAutofit/>
          </a:bodyPr>
          <a:lstStyle/>
          <a:p>
            <a:pPr>
              <a:buFont typeface="Wingdings" pitchFamily="2" charset="2"/>
              <a:buNone/>
              <a:defRPr/>
            </a:pPr>
            <a:r>
              <a:rPr lang="en-US" sz="2400" dirty="0" smtClean="0"/>
              <a:t>To </a:t>
            </a:r>
            <a:r>
              <a:rPr lang="en-US" sz="2400" dirty="0" smtClean="0"/>
              <a:t>reach our goals, we must raise the </a:t>
            </a:r>
            <a:r>
              <a:rPr lang="en-US" sz="2400" dirty="0" smtClean="0"/>
              <a:t>self-image		 </a:t>
            </a:r>
            <a:r>
              <a:rPr lang="en-US" sz="2400" dirty="0" smtClean="0"/>
              <a:t>of the people we lead. Here’s how…</a:t>
            </a:r>
          </a:p>
          <a:p>
            <a:pPr marL="457200" indent="-457200">
              <a:buFont typeface="Wingdings" pitchFamily="2" charset="2"/>
              <a:buAutoNum type="arabicPeriod"/>
              <a:defRPr/>
            </a:pPr>
            <a:r>
              <a:rPr lang="en-US" sz="2400" dirty="0" smtClean="0"/>
              <a:t>Focus on the good in the people you coach</a:t>
            </a:r>
          </a:p>
          <a:p>
            <a:pPr marL="457200" indent="-457200">
              <a:buFont typeface="Wingdings" pitchFamily="2" charset="2"/>
              <a:buAutoNum type="arabicPeriod"/>
              <a:defRPr/>
            </a:pPr>
            <a:r>
              <a:rPr lang="en-US" sz="2400" dirty="0" smtClean="0"/>
              <a:t>See the person as you want them to be</a:t>
            </a:r>
          </a:p>
          <a:p>
            <a:pPr marL="457200" indent="-457200">
              <a:buFont typeface="Wingdings" pitchFamily="2" charset="2"/>
              <a:buAutoNum type="arabicPeriod"/>
              <a:defRPr/>
            </a:pPr>
            <a:r>
              <a:rPr lang="en-US" sz="2400" dirty="0" smtClean="0"/>
              <a:t>Reinforce their value &amp; the importance of what they do</a:t>
            </a:r>
          </a:p>
          <a:p>
            <a:pPr marL="457200" indent="-457200">
              <a:buFont typeface="Wingdings" pitchFamily="2" charset="2"/>
              <a:buAutoNum type="arabicPeriod"/>
              <a:defRPr/>
            </a:pPr>
            <a:r>
              <a:rPr lang="en-US" sz="2400" dirty="0" smtClean="0"/>
              <a:t>Provide opportunities for them to lead, to contribute </a:t>
            </a:r>
          </a:p>
          <a:p>
            <a:pPr marL="457200" indent="-457200">
              <a:buFont typeface="Wingdings" pitchFamily="2" charset="2"/>
              <a:buAutoNum type="arabicPeriod"/>
              <a:defRPr/>
            </a:pPr>
            <a:r>
              <a:rPr lang="en-US" sz="2400" dirty="0" smtClean="0"/>
              <a:t>Stay in touch.. Follow their progress closely so you  can  cheer them on.</a:t>
            </a:r>
          </a:p>
          <a:p>
            <a:pPr marL="457200" indent="-457200">
              <a:buFont typeface="Wingdings" pitchFamily="2" charset="2"/>
              <a:buAutoNum type="arabicPeriod"/>
              <a:defRPr/>
            </a:pPr>
            <a:r>
              <a:rPr lang="en-US" sz="2400" dirty="0" smtClean="0"/>
              <a:t>Have faith in them </a:t>
            </a:r>
            <a:r>
              <a:rPr lang="en-US" sz="2400" dirty="0" smtClean="0"/>
              <a:t>			</a:t>
            </a:r>
            <a:r>
              <a:rPr lang="en-US" sz="2400" dirty="0" err="1" smtClean="0"/>
              <a:t>katie</a:t>
            </a:r>
            <a:endParaRPr lang="en-US" sz="2400" dirty="0" smtClean="0"/>
          </a:p>
          <a:p>
            <a:pPr marL="457200" indent="-457200">
              <a:buNone/>
              <a:defRPr/>
            </a:pPr>
            <a:endParaRPr lang="en-US" sz="2400" dirty="0" smtClean="0"/>
          </a:p>
          <a:p>
            <a:pPr>
              <a:defRPr/>
            </a:pPr>
            <a:endParaRPr lang="en-US" dirty="0" smtClean="0"/>
          </a:p>
        </p:txBody>
      </p:sp>
      <p:pic>
        <p:nvPicPr>
          <p:cNvPr id="33794" name="Picture 2" descr="http://griefandmourning.com/wp-content/uploads/2013/01/self-image.jpg"/>
          <p:cNvPicPr>
            <a:picLocks noChangeAspect="1" noChangeArrowheads="1"/>
          </p:cNvPicPr>
          <p:nvPr/>
        </p:nvPicPr>
        <p:blipFill>
          <a:blip r:embed="rId2" cstate="print"/>
          <a:srcRect/>
          <a:stretch>
            <a:fillRect/>
          </a:stretch>
        </p:blipFill>
        <p:spPr bwMode="auto">
          <a:xfrm>
            <a:off x="6858000" y="228600"/>
            <a:ext cx="2080085" cy="28194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a:xfrm>
            <a:off x="3886200" y="457200"/>
            <a:ext cx="3810000" cy="1143000"/>
          </a:xfrm>
          <a:ln>
            <a:solidFill>
              <a:schemeClr val="tx1">
                <a:lumMod val="50000"/>
                <a:lumOff val="50000"/>
              </a:schemeClr>
            </a:solidFill>
          </a:ln>
        </p:spPr>
        <p:txBody>
          <a:bodyPr>
            <a:normAutofit/>
          </a:bodyPr>
          <a:lstStyle/>
          <a:p>
            <a:pPr algn="ctr"/>
            <a:r>
              <a:rPr lang="en-US" sz="3600" dirty="0" smtClean="0"/>
              <a:t>Believe in Them</a:t>
            </a:r>
          </a:p>
        </p:txBody>
      </p:sp>
      <p:sp>
        <p:nvSpPr>
          <p:cNvPr id="20483" name="Content Placeholder 2"/>
          <p:cNvSpPr>
            <a:spLocks noGrp="1"/>
          </p:cNvSpPr>
          <p:nvPr>
            <p:ph idx="1"/>
          </p:nvPr>
        </p:nvSpPr>
        <p:spPr>
          <a:xfrm>
            <a:off x="2971800" y="1828800"/>
            <a:ext cx="5791200" cy="4800600"/>
          </a:xfrm>
          <a:ln>
            <a:solidFill>
              <a:schemeClr val="tx1">
                <a:lumMod val="50000"/>
                <a:lumOff val="50000"/>
              </a:schemeClr>
            </a:solidFill>
          </a:ln>
        </p:spPr>
        <p:txBody>
          <a:bodyPr>
            <a:normAutofit/>
          </a:bodyPr>
          <a:lstStyle/>
          <a:p>
            <a:pPr>
              <a:buFont typeface="Wingdings" pitchFamily="2" charset="2"/>
              <a:buNone/>
            </a:pPr>
            <a:endParaRPr lang="en-US" sz="900" dirty="0" smtClean="0"/>
          </a:p>
          <a:p>
            <a:pPr>
              <a:buFont typeface="Wingdings" pitchFamily="2" charset="2"/>
              <a:buNone/>
            </a:pPr>
            <a:r>
              <a:rPr lang="en-US" sz="3600" dirty="0" smtClean="0"/>
              <a:t>	People need someone to believe in them before they can believe in themselves</a:t>
            </a:r>
          </a:p>
          <a:p>
            <a:pPr>
              <a:buFont typeface="Wingdings" pitchFamily="2" charset="2"/>
              <a:buNone/>
            </a:pPr>
            <a:endParaRPr lang="en-US" sz="900" dirty="0" smtClean="0"/>
          </a:p>
          <a:p>
            <a:r>
              <a:rPr lang="en-US" sz="2400" dirty="0" smtClean="0"/>
              <a:t>Believe they can be an Executive Coordinator.. Or a Key or a Master</a:t>
            </a:r>
          </a:p>
          <a:p>
            <a:r>
              <a:rPr lang="en-US" sz="2400" dirty="0" smtClean="0"/>
              <a:t>Developing people , not just leaders, is the most rewarding part of a Shaklee business 		</a:t>
            </a:r>
            <a:r>
              <a:rPr lang="en-US" sz="2400" dirty="0" err="1" smtClean="0"/>
              <a:t>lisa</a:t>
            </a:r>
            <a:r>
              <a:rPr lang="en-US" sz="2400" dirty="0" smtClean="0"/>
              <a:t>			</a:t>
            </a:r>
          </a:p>
          <a:p>
            <a:endParaRPr lang="en-US" dirty="0" smtClean="0"/>
          </a:p>
        </p:txBody>
      </p:sp>
      <p:pic>
        <p:nvPicPr>
          <p:cNvPr id="32770" name="Picture 2" descr="http://www.ekaterinawalter.com/wp-content/uploads/2013/08/Woman-leader.jpg"/>
          <p:cNvPicPr>
            <a:picLocks noChangeAspect="1" noChangeArrowheads="1"/>
          </p:cNvPicPr>
          <p:nvPr/>
        </p:nvPicPr>
        <p:blipFill>
          <a:blip r:embed="rId2" cstate="print"/>
          <a:srcRect/>
          <a:stretch>
            <a:fillRect/>
          </a:stretch>
        </p:blipFill>
        <p:spPr bwMode="auto">
          <a:xfrm>
            <a:off x="228600" y="304800"/>
            <a:ext cx="2743200" cy="2743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encrypted-tbn3.gstatic.com/images?q=tbn:ANd9GcQnkw_bxSHaFcY3DkMyW4iTRjcC7frjOm0o73nzxInJ3qvZEtWS"/>
          <p:cNvPicPr>
            <a:picLocks noChangeAspect="1" noChangeArrowheads="1"/>
          </p:cNvPicPr>
          <p:nvPr/>
        </p:nvPicPr>
        <p:blipFill>
          <a:blip r:embed="rId2" cstate="print"/>
          <a:srcRect/>
          <a:stretch>
            <a:fillRect/>
          </a:stretch>
        </p:blipFill>
        <p:spPr bwMode="auto">
          <a:xfrm>
            <a:off x="-131036" y="0"/>
            <a:ext cx="9275035" cy="6858000"/>
          </a:xfrm>
          <a:prstGeom prst="rect">
            <a:avLst/>
          </a:prstGeom>
          <a:noFill/>
        </p:spPr>
      </p:pic>
      <p:sp>
        <p:nvSpPr>
          <p:cNvPr id="2" name="Title 1"/>
          <p:cNvSpPr>
            <a:spLocks noGrp="1"/>
          </p:cNvSpPr>
          <p:nvPr>
            <p:ph type="title"/>
          </p:nvPr>
        </p:nvSpPr>
        <p:spPr>
          <a:xfrm>
            <a:off x="990600" y="274638"/>
            <a:ext cx="7010400" cy="792162"/>
          </a:xfrm>
          <a:solidFill>
            <a:schemeClr val="bg1"/>
          </a:solidFill>
        </p:spPr>
        <p:txBody>
          <a:bodyPr>
            <a:normAutofit fontScale="90000"/>
          </a:bodyPr>
          <a:lstStyle/>
          <a:p>
            <a:r>
              <a:rPr lang="en-US" sz="3200" dirty="0" smtClean="0"/>
              <a:t>Member Appreciation Brunches/Dinner/Teas</a:t>
            </a:r>
            <a:endParaRPr lang="en-US" sz="3200" dirty="0"/>
          </a:p>
        </p:txBody>
      </p:sp>
      <p:sp>
        <p:nvSpPr>
          <p:cNvPr id="3" name="Content Placeholder 2"/>
          <p:cNvSpPr>
            <a:spLocks noGrp="1"/>
          </p:cNvSpPr>
          <p:nvPr>
            <p:ph idx="1"/>
          </p:nvPr>
        </p:nvSpPr>
        <p:spPr>
          <a:xfrm>
            <a:off x="1676400" y="1295400"/>
            <a:ext cx="5791200" cy="2971800"/>
          </a:xfrm>
          <a:solidFill>
            <a:schemeClr val="bg1"/>
          </a:solidFill>
        </p:spPr>
        <p:txBody>
          <a:bodyPr>
            <a:normAutofit fontScale="92500" lnSpcReduction="10000"/>
          </a:bodyPr>
          <a:lstStyle/>
          <a:p>
            <a:pPr>
              <a:buNone/>
            </a:pPr>
            <a:endParaRPr lang="en-US" sz="2000" dirty="0" smtClean="0"/>
          </a:p>
          <a:p>
            <a:r>
              <a:rPr lang="en-US" sz="2400" dirty="0" smtClean="0"/>
              <a:t>Offered 15% off any orders placed that day</a:t>
            </a:r>
          </a:p>
          <a:p>
            <a:r>
              <a:rPr lang="en-US" sz="2400" dirty="0" smtClean="0"/>
              <a:t>Each guest received a packet of:</a:t>
            </a:r>
          </a:p>
          <a:p>
            <a:pPr>
              <a:buNone/>
            </a:pPr>
            <a:r>
              <a:rPr lang="en-US" sz="2400" dirty="0" smtClean="0"/>
              <a:t>	-- Selection Guides, </a:t>
            </a:r>
          </a:p>
          <a:p>
            <a:pPr>
              <a:buNone/>
            </a:pPr>
            <a:r>
              <a:rPr lang="en-US" sz="2400" dirty="0" smtClean="0"/>
              <a:t>	--Order form, </a:t>
            </a:r>
          </a:p>
          <a:p>
            <a:pPr>
              <a:buNone/>
            </a:pPr>
            <a:r>
              <a:rPr lang="en-US" sz="2400" dirty="0" smtClean="0"/>
              <a:t>	--Gold pack information and contents, </a:t>
            </a:r>
          </a:p>
          <a:p>
            <a:pPr>
              <a:buNone/>
            </a:pPr>
            <a:r>
              <a:rPr lang="en-US" sz="2400" dirty="0" smtClean="0"/>
              <a:t>	--Company and earnings potential, </a:t>
            </a:r>
          </a:p>
          <a:p>
            <a:pPr>
              <a:buNone/>
            </a:pPr>
            <a:r>
              <a:rPr lang="en-US" sz="2400" dirty="0" smtClean="0"/>
              <a:t>	--Gift bag with samples in it		</a:t>
            </a:r>
            <a:r>
              <a:rPr lang="en-US" sz="2400" dirty="0" err="1" smtClean="0"/>
              <a:t>lisa</a:t>
            </a:r>
            <a:r>
              <a:rPr lang="en-US" sz="2400" dirty="0" smtClean="0"/>
              <a:t>	</a:t>
            </a:r>
          </a:p>
          <a:p>
            <a:endParaRPr lang="en-US" sz="2000" dirty="0"/>
          </a:p>
        </p:txBody>
      </p:sp>
      <p:sp>
        <p:nvSpPr>
          <p:cNvPr id="4" name="Rectangle 3"/>
          <p:cNvSpPr/>
          <p:nvPr/>
        </p:nvSpPr>
        <p:spPr>
          <a:xfrm>
            <a:off x="1524000" y="4419600"/>
            <a:ext cx="6096000" cy="1938992"/>
          </a:xfrm>
          <a:prstGeom prst="rect">
            <a:avLst/>
          </a:prstGeom>
          <a:solidFill>
            <a:schemeClr val="bg1"/>
          </a:solidFill>
          <a:ln>
            <a:solidFill>
              <a:schemeClr val="tx2">
                <a:lumMod val="75000"/>
              </a:schemeClr>
            </a:solidFill>
          </a:ln>
        </p:spPr>
        <p:txBody>
          <a:bodyPr wrap="square">
            <a:spAutoFit/>
          </a:bodyPr>
          <a:lstStyle/>
          <a:p>
            <a:pPr>
              <a:buNone/>
            </a:pPr>
            <a:r>
              <a:rPr lang="en-US" sz="2400" dirty="0" smtClean="0"/>
              <a:t>2 events and 45 guests in attendance</a:t>
            </a:r>
          </a:p>
          <a:p>
            <a:pPr>
              <a:buNone/>
            </a:pPr>
            <a:r>
              <a:rPr lang="en-US" sz="2400" dirty="0" smtClean="0"/>
              <a:t>Results as of now about 2000 PV in orders,</a:t>
            </a:r>
          </a:p>
          <a:p>
            <a:pPr>
              <a:buNone/>
            </a:pPr>
            <a:r>
              <a:rPr lang="en-US" sz="2400" dirty="0" smtClean="0"/>
              <a:t>5 people looking at the business</a:t>
            </a:r>
          </a:p>
          <a:p>
            <a:pPr>
              <a:buNone/>
            </a:pPr>
            <a:r>
              <a:rPr lang="en-US" sz="2400" dirty="0" smtClean="0"/>
              <a:t>Many members trying new product lines</a:t>
            </a:r>
          </a:p>
          <a:p>
            <a:pPr>
              <a:buNone/>
            </a:pPr>
            <a:r>
              <a:rPr lang="en-US" sz="2400" dirty="0" smtClean="0"/>
              <a:t>Everyone had great fun!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00100" y="304800"/>
            <a:ext cx="7543800" cy="1325562"/>
          </a:xfrm>
          <a:ln>
            <a:solidFill>
              <a:schemeClr val="accent6">
                <a:lumMod val="50000"/>
              </a:schemeClr>
            </a:solidFill>
          </a:ln>
        </p:spPr>
        <p:txBody>
          <a:bodyPr>
            <a:normAutofit/>
          </a:bodyPr>
          <a:lstStyle/>
          <a:p>
            <a:r>
              <a:rPr lang="en-US" sz="3600" dirty="0" smtClean="0"/>
              <a:t>Coaches Need to be Positive</a:t>
            </a:r>
            <a:r>
              <a:rPr lang="en-US" sz="2800" dirty="0" smtClean="0"/>
              <a:t>…		 or Else No One Will Want to be Around Them </a:t>
            </a:r>
          </a:p>
        </p:txBody>
      </p:sp>
      <p:sp>
        <p:nvSpPr>
          <p:cNvPr id="12291" name="Content Placeholder 2"/>
          <p:cNvSpPr>
            <a:spLocks noGrp="1"/>
          </p:cNvSpPr>
          <p:nvPr>
            <p:ph idx="1"/>
          </p:nvPr>
        </p:nvSpPr>
        <p:spPr>
          <a:xfrm>
            <a:off x="457200" y="1676400"/>
            <a:ext cx="8458200" cy="4724400"/>
          </a:xfrm>
        </p:spPr>
        <p:txBody>
          <a:bodyPr>
            <a:normAutofit/>
          </a:bodyPr>
          <a:lstStyle/>
          <a:p>
            <a:r>
              <a:rPr lang="en-US" sz="2400" dirty="0" smtClean="0"/>
              <a:t>Become the person everyone looks forward to being around.</a:t>
            </a:r>
          </a:p>
          <a:p>
            <a:r>
              <a:rPr lang="en-US" sz="2400" dirty="0" smtClean="0"/>
              <a:t>Who makes everyone else feel appreciated &amp; more confident.</a:t>
            </a:r>
          </a:p>
          <a:p>
            <a:r>
              <a:rPr lang="en-US" sz="2400" dirty="0" smtClean="0"/>
              <a:t>Today you will influence at least 12 people ( your mate, kids, fellow drivers, employees, your boss, cashiers at  stores, receptionist at the dental office, etc.) </a:t>
            </a:r>
            <a:r>
              <a:rPr lang="en-US" sz="2400" dirty="0" smtClean="0"/>
              <a:t>			</a:t>
            </a:r>
            <a:r>
              <a:rPr lang="en-US" sz="2400" dirty="0" err="1" smtClean="0"/>
              <a:t>katie</a:t>
            </a:r>
            <a:endParaRPr lang="en-US" sz="2400" dirty="0" smtClean="0"/>
          </a:p>
          <a:p>
            <a:pPr>
              <a:buFont typeface="Wingdings" pitchFamily="2" charset="2"/>
              <a:buNone/>
            </a:pPr>
            <a:r>
              <a:rPr lang="en-US" dirty="0" smtClean="0"/>
              <a:t>	Ask :  Is my influence positive or negative?</a:t>
            </a:r>
          </a:p>
          <a:p>
            <a:pPr>
              <a:buFont typeface="Wingdings" pitchFamily="2" charset="2"/>
              <a:buNone/>
            </a:pPr>
            <a:r>
              <a:rPr lang="en-US" sz="2400" dirty="0" smtClean="0"/>
              <a:t>	If I were my down-line, would I pick me to be their up-line leader?				</a:t>
            </a:r>
          </a:p>
          <a:p>
            <a:pPr>
              <a:buFont typeface="Wingdings" pitchFamily="2" charset="2"/>
              <a:buNone/>
            </a:pPr>
            <a:r>
              <a:rPr lang="en-US" sz="2400" dirty="0" smtClean="0"/>
              <a:t>							</a:t>
            </a:r>
          </a:p>
        </p:txBody>
      </p:sp>
      <p:pic>
        <p:nvPicPr>
          <p:cNvPr id="31747" name="Picture 3"/>
          <p:cNvPicPr>
            <a:picLocks noChangeAspect="1" noChangeArrowheads="1"/>
          </p:cNvPicPr>
          <p:nvPr/>
        </p:nvPicPr>
        <p:blipFill>
          <a:blip r:embed="rId3" cstate="print"/>
          <a:srcRect/>
          <a:stretch>
            <a:fillRect/>
          </a:stretch>
        </p:blipFill>
        <p:spPr bwMode="auto">
          <a:xfrm>
            <a:off x="2590800" y="4800600"/>
            <a:ext cx="5334000" cy="20193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228600"/>
            <a:ext cx="6705600" cy="1219200"/>
          </a:xfrm>
          <a:ln>
            <a:solidFill>
              <a:schemeClr val="accent4">
                <a:lumMod val="75000"/>
              </a:schemeClr>
            </a:solidFill>
          </a:ln>
        </p:spPr>
        <p:txBody>
          <a:bodyPr>
            <a:normAutofit/>
          </a:bodyPr>
          <a:lstStyle/>
          <a:p>
            <a:r>
              <a:rPr lang="en-US" sz="3200" dirty="0" smtClean="0"/>
              <a:t>Coaching – </a:t>
            </a:r>
            <a:br>
              <a:rPr lang="en-US" sz="3200" dirty="0" smtClean="0"/>
            </a:br>
            <a:r>
              <a:rPr lang="en-US" sz="3200" dirty="0" smtClean="0"/>
              <a:t>Handling Setbacks &amp; Disappointments </a:t>
            </a:r>
          </a:p>
        </p:txBody>
      </p:sp>
      <p:sp>
        <p:nvSpPr>
          <p:cNvPr id="13315" name="Content Placeholder 2"/>
          <p:cNvSpPr>
            <a:spLocks noGrp="1"/>
          </p:cNvSpPr>
          <p:nvPr>
            <p:ph idx="1"/>
          </p:nvPr>
        </p:nvSpPr>
        <p:spPr>
          <a:xfrm>
            <a:off x="838200" y="1676400"/>
            <a:ext cx="7848600" cy="4876800"/>
          </a:xfrm>
        </p:spPr>
        <p:txBody>
          <a:bodyPr>
            <a:normAutofit/>
          </a:bodyPr>
          <a:lstStyle/>
          <a:p>
            <a:r>
              <a:rPr lang="en-US" sz="2400" dirty="0" smtClean="0"/>
              <a:t>Stay focused on  positive results we desire</a:t>
            </a:r>
          </a:p>
          <a:p>
            <a:r>
              <a:rPr lang="en-US" sz="2400" dirty="0" smtClean="0"/>
              <a:t>Understand how you personally handle setbacks</a:t>
            </a:r>
          </a:p>
          <a:p>
            <a:pPr>
              <a:buFont typeface="Wingdings" pitchFamily="2" charset="2"/>
              <a:buNone/>
            </a:pPr>
            <a:r>
              <a:rPr lang="en-US" sz="2000" dirty="0" smtClean="0"/>
              <a:t>(shut down, give up .. Or learn how to get better, dig in , get determined)</a:t>
            </a:r>
          </a:p>
          <a:p>
            <a:r>
              <a:rPr lang="en-US" sz="2400" dirty="0" smtClean="0"/>
              <a:t>Learn how to coach others through their setbacks (Be ready with what you are going </a:t>
            </a:r>
            <a:r>
              <a:rPr lang="en-US" sz="2000" dirty="0" smtClean="0"/>
              <a:t>to do  .. Books, CD’s 3-way call to veteran leader, stories of you or </a:t>
            </a:r>
            <a:r>
              <a:rPr lang="en-US" sz="2400" dirty="0" smtClean="0"/>
              <a:t>others  )</a:t>
            </a:r>
          </a:p>
          <a:p>
            <a:r>
              <a:rPr lang="en-US" dirty="0" smtClean="0"/>
              <a:t> </a:t>
            </a:r>
            <a:r>
              <a:rPr lang="en-US" sz="2400" b="1" dirty="0" smtClean="0"/>
              <a:t>There will  be disappointments </a:t>
            </a:r>
            <a:r>
              <a:rPr lang="en-US" sz="2400" dirty="0" smtClean="0"/>
              <a:t>..</a:t>
            </a:r>
            <a:r>
              <a:rPr lang="en-US" sz="2400" i="1" dirty="0" smtClean="0"/>
              <a:t>Your First Year in Network Marketing , </a:t>
            </a:r>
            <a:r>
              <a:rPr lang="en-US" sz="2400" dirty="0" smtClean="0"/>
              <a:t>Mark </a:t>
            </a:r>
            <a:r>
              <a:rPr lang="en-US" sz="2400" dirty="0" err="1" smtClean="0"/>
              <a:t>Yarnell</a:t>
            </a:r>
            <a:r>
              <a:rPr lang="en-US" sz="2400" dirty="0" smtClean="0"/>
              <a:t>). Let them know what to expect … rewards and challenges and that it is all worth it. Results sometimes come 60 days later .. Or 1 year later depends on your willingness to continually learn new skills</a:t>
            </a:r>
            <a:r>
              <a:rPr lang="en-US" sz="2400" dirty="0" smtClean="0"/>
              <a:t>.  </a:t>
            </a:r>
            <a:r>
              <a:rPr lang="en-US" sz="2400" dirty="0" err="1" smtClean="0"/>
              <a:t>katie</a:t>
            </a:r>
            <a:r>
              <a:rPr lang="en-US" sz="2400" dirty="0" smtClean="0"/>
              <a:t>							</a:t>
            </a:r>
          </a:p>
          <a:p>
            <a:endParaRPr lang="en-US" sz="2400" dirty="0" smtClean="0"/>
          </a:p>
        </p:txBody>
      </p:sp>
      <p:pic>
        <p:nvPicPr>
          <p:cNvPr id="29698" name="Picture 2" descr="http://www.workwithpaulbutler.com/wp-content/uploads/2013/03/network-marketing-books.jpg"/>
          <p:cNvPicPr>
            <a:picLocks noChangeAspect="1" noChangeArrowheads="1"/>
          </p:cNvPicPr>
          <p:nvPr/>
        </p:nvPicPr>
        <p:blipFill>
          <a:blip r:embed="rId2" cstate="print"/>
          <a:srcRect/>
          <a:stretch>
            <a:fillRect/>
          </a:stretch>
        </p:blipFill>
        <p:spPr bwMode="auto">
          <a:xfrm>
            <a:off x="7315200" y="232939"/>
            <a:ext cx="1600200" cy="201213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cilc.org/c/leadership/images/solutions.jpg"/>
          <p:cNvPicPr>
            <a:picLocks noChangeAspect="1" noChangeArrowheads="1"/>
          </p:cNvPicPr>
          <p:nvPr/>
        </p:nvPicPr>
        <p:blipFill>
          <a:blip r:embed="rId3" cstate="print"/>
          <a:srcRect/>
          <a:stretch>
            <a:fillRect/>
          </a:stretch>
        </p:blipFill>
        <p:spPr bwMode="auto">
          <a:xfrm>
            <a:off x="6419851" y="0"/>
            <a:ext cx="2724149" cy="2209800"/>
          </a:xfrm>
          <a:prstGeom prst="rect">
            <a:avLst/>
          </a:prstGeom>
          <a:noFill/>
        </p:spPr>
      </p:pic>
      <p:sp>
        <p:nvSpPr>
          <p:cNvPr id="14338" name="Title 1"/>
          <p:cNvSpPr>
            <a:spLocks noGrp="1"/>
          </p:cNvSpPr>
          <p:nvPr>
            <p:ph type="title"/>
          </p:nvPr>
        </p:nvSpPr>
        <p:spPr>
          <a:xfrm>
            <a:off x="304800" y="304800"/>
            <a:ext cx="6096000" cy="1295400"/>
          </a:xfrm>
          <a:ln>
            <a:solidFill>
              <a:srgbClr val="C00000"/>
            </a:solidFill>
          </a:ln>
        </p:spPr>
        <p:txBody>
          <a:bodyPr>
            <a:normAutofit/>
          </a:bodyPr>
          <a:lstStyle/>
          <a:p>
            <a:pPr algn="l"/>
            <a:r>
              <a:rPr lang="en-US" sz="2800" dirty="0" smtClean="0"/>
              <a:t>Leaders Recover Quickly from Challenges</a:t>
            </a:r>
            <a:r>
              <a:rPr lang="en-US" sz="3200" dirty="0" smtClean="0"/>
              <a:t/>
            </a:r>
            <a:br>
              <a:rPr lang="en-US" sz="3200" dirty="0" smtClean="0"/>
            </a:br>
            <a:r>
              <a:rPr lang="en-US" sz="2800" dirty="0" smtClean="0"/>
              <a:t>They </a:t>
            </a:r>
            <a:r>
              <a:rPr lang="en-US" sz="2800" dirty="0" smtClean="0"/>
              <a:t>Become…“Doctors of Solutions”</a:t>
            </a:r>
          </a:p>
        </p:txBody>
      </p:sp>
      <p:sp>
        <p:nvSpPr>
          <p:cNvPr id="14339" name="Content Placeholder 2"/>
          <p:cNvSpPr>
            <a:spLocks noGrp="1"/>
          </p:cNvSpPr>
          <p:nvPr>
            <p:ph idx="1"/>
          </p:nvPr>
        </p:nvSpPr>
        <p:spPr>
          <a:xfrm>
            <a:off x="457200" y="1752600"/>
            <a:ext cx="7391400" cy="5105400"/>
          </a:xfrm>
        </p:spPr>
        <p:txBody>
          <a:bodyPr>
            <a:normAutofit lnSpcReduction="10000"/>
          </a:bodyPr>
          <a:lstStyle/>
          <a:p>
            <a:r>
              <a:rPr lang="en-US" sz="2400" dirty="0" smtClean="0"/>
              <a:t>Respond .. Not react. Relax and use your reasoning skills</a:t>
            </a:r>
          </a:p>
          <a:p>
            <a:r>
              <a:rPr lang="en-US" sz="2400" dirty="0" smtClean="0"/>
              <a:t>Understand something good is going to come from this challenge.  “It is our natural state of mind to lean toward	 fear and the negative when confronted with an obstacle.”</a:t>
            </a:r>
          </a:p>
          <a:p>
            <a:r>
              <a:rPr lang="en-US" sz="2400" dirty="0" smtClean="0"/>
              <a:t>Train your mind to look for solutions … to use its creativity.	 If we move to fear and doubt, our brain begins to see </a:t>
            </a:r>
            <a:r>
              <a:rPr lang="en-US" sz="2400" dirty="0" smtClean="0"/>
              <a:t>failure </a:t>
            </a:r>
            <a:r>
              <a:rPr lang="en-US" sz="2400" dirty="0" smtClean="0"/>
              <a:t>and defeat.</a:t>
            </a:r>
          </a:p>
          <a:p>
            <a:r>
              <a:rPr lang="en-US" sz="2400" dirty="0" smtClean="0"/>
              <a:t>The mind will answer the question you ask </a:t>
            </a:r>
            <a:r>
              <a:rPr lang="en-US" sz="2400" dirty="0" smtClean="0"/>
              <a:t>		</a:t>
            </a:r>
            <a:r>
              <a:rPr lang="en-US" sz="2400" dirty="0" smtClean="0"/>
              <a:t>(</a:t>
            </a:r>
            <a:r>
              <a:rPr lang="en-US" sz="2400" dirty="0" smtClean="0"/>
              <a:t>learn to ask.. What can I change to get better results ?  	Not why does this always happen to me! </a:t>
            </a:r>
            <a:r>
              <a:rPr lang="en-US" sz="2400" dirty="0" smtClean="0"/>
              <a:t>)      						</a:t>
            </a:r>
            <a:r>
              <a:rPr lang="en-US" sz="2400" dirty="0" err="1" smtClean="0"/>
              <a:t>katie</a:t>
            </a:r>
            <a:endParaRPr lang="en-US" sz="2400" dirty="0" smtClean="0"/>
          </a:p>
          <a:p>
            <a:pPr>
              <a:buFont typeface="Wingdings" pitchFamily="2" charset="2"/>
              <a:buNone/>
            </a:pPr>
            <a:r>
              <a:rPr lang="en-US" sz="2400" dirty="0" smtClean="0"/>
              <a:t>						</a:t>
            </a:r>
            <a:r>
              <a:rPr lang="en-US" sz="2000" dirty="0" smtClean="0"/>
              <a:t>	</a:t>
            </a: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381000"/>
            <a:ext cx="5486400" cy="1371600"/>
          </a:xfrm>
          <a:ln>
            <a:solidFill>
              <a:srgbClr val="C00000"/>
            </a:solidFill>
          </a:ln>
        </p:spPr>
        <p:txBody>
          <a:bodyPr>
            <a:normAutofit/>
          </a:bodyPr>
          <a:lstStyle/>
          <a:p>
            <a:pPr algn="ctr"/>
            <a:r>
              <a:rPr lang="en-US" sz="3200" dirty="0" smtClean="0"/>
              <a:t>Turn </a:t>
            </a:r>
            <a:r>
              <a:rPr lang="en-US" sz="3200" dirty="0" smtClean="0"/>
              <a:t>Disappointments</a:t>
            </a:r>
            <a:br>
              <a:rPr lang="en-US" sz="3200" dirty="0" smtClean="0"/>
            </a:br>
            <a:r>
              <a:rPr lang="en-US" sz="3200" dirty="0" smtClean="0"/>
              <a:t> Into Opportunities for Learning</a:t>
            </a:r>
          </a:p>
        </p:txBody>
      </p:sp>
      <p:sp>
        <p:nvSpPr>
          <p:cNvPr id="26627" name="Content Placeholder 2"/>
          <p:cNvSpPr>
            <a:spLocks noGrp="1"/>
          </p:cNvSpPr>
          <p:nvPr>
            <p:ph idx="1"/>
          </p:nvPr>
        </p:nvSpPr>
        <p:spPr>
          <a:xfrm>
            <a:off x="228600" y="1828800"/>
            <a:ext cx="5715000" cy="2209800"/>
          </a:xfrm>
          <a:ln>
            <a:solidFill>
              <a:srgbClr val="C00000"/>
            </a:solidFill>
          </a:ln>
        </p:spPr>
        <p:txBody>
          <a:bodyPr>
            <a:normAutofit fontScale="92500"/>
          </a:bodyPr>
          <a:lstStyle/>
          <a:p>
            <a:r>
              <a:rPr lang="en-US" sz="2400" dirty="0" smtClean="0"/>
              <a:t>1</a:t>
            </a:r>
            <a:r>
              <a:rPr lang="en-US" sz="2400" baseline="30000" dirty="0" smtClean="0"/>
              <a:t>st</a:t>
            </a:r>
            <a:r>
              <a:rPr lang="en-US" sz="2400" dirty="0" smtClean="0"/>
              <a:t> step after a disappointment is empathy. </a:t>
            </a:r>
            <a:r>
              <a:rPr lang="en-US" sz="2400" dirty="0" smtClean="0"/>
              <a:t>    ( </a:t>
            </a:r>
            <a:r>
              <a:rPr lang="en-US" sz="2400" dirty="0" smtClean="0"/>
              <a:t>“Yep, that happens  in the beginning. It is completely normal” ).</a:t>
            </a:r>
          </a:p>
          <a:p>
            <a:r>
              <a:rPr lang="en-US" sz="2400" dirty="0" smtClean="0"/>
              <a:t>“So </a:t>
            </a:r>
            <a:r>
              <a:rPr lang="en-US" sz="2400" dirty="0" smtClean="0"/>
              <a:t>this is great; let’s go back and dissect it and see where we might want to make some adjustments</a:t>
            </a:r>
            <a:r>
              <a:rPr lang="en-US" sz="2400" dirty="0" smtClean="0"/>
              <a:t>.”</a:t>
            </a:r>
            <a:r>
              <a:rPr lang="en-US" sz="2400" dirty="0" smtClean="0"/>
              <a:t>			</a:t>
            </a:r>
            <a:r>
              <a:rPr lang="en-US" sz="2400" dirty="0" err="1" smtClean="0"/>
              <a:t>lisa</a:t>
            </a:r>
            <a:endParaRPr lang="en-US" sz="2400" dirty="0" smtClean="0"/>
          </a:p>
          <a:p>
            <a:pPr lvl="1"/>
            <a:endParaRPr lang="en-US" sz="2000" dirty="0" smtClean="0"/>
          </a:p>
        </p:txBody>
      </p:sp>
      <p:pic>
        <p:nvPicPr>
          <p:cNvPr id="2" name="Picture 2" descr="http://www.quotesforthemind.com/wp-content/uploads/2013/11/Famous-Disappointment-Quotes-with-Images-Disappointment-to-a-noble-souliswhat-cold-water-is-to-burning-metal-it-strengthens-tempers-intensifies-but-never-destroys-it..jpg"/>
          <p:cNvPicPr>
            <a:picLocks noChangeAspect="1" noChangeArrowheads="1"/>
          </p:cNvPicPr>
          <p:nvPr/>
        </p:nvPicPr>
        <p:blipFill>
          <a:blip r:embed="rId2" cstate="print"/>
          <a:srcRect/>
          <a:stretch>
            <a:fillRect/>
          </a:stretch>
        </p:blipFill>
        <p:spPr bwMode="auto">
          <a:xfrm>
            <a:off x="6019800" y="381000"/>
            <a:ext cx="2838450" cy="3657600"/>
          </a:xfrm>
          <a:prstGeom prst="rect">
            <a:avLst/>
          </a:prstGeom>
          <a:noFill/>
        </p:spPr>
      </p:pic>
      <p:sp>
        <p:nvSpPr>
          <p:cNvPr id="5" name="Rectangle 4"/>
          <p:cNvSpPr/>
          <p:nvPr/>
        </p:nvSpPr>
        <p:spPr>
          <a:xfrm>
            <a:off x="495300" y="4114800"/>
            <a:ext cx="8153400" cy="2308324"/>
          </a:xfrm>
          <a:prstGeom prst="rect">
            <a:avLst/>
          </a:prstGeom>
        </p:spPr>
        <p:txBody>
          <a:bodyPr wrap="square">
            <a:spAutoFit/>
          </a:bodyPr>
          <a:lstStyle/>
          <a:p>
            <a:r>
              <a:rPr lang="en-US" sz="2400" dirty="0" smtClean="0"/>
              <a:t>You learn more from the things that don’t go so well than from those that do. LOTS MORE.</a:t>
            </a:r>
          </a:p>
          <a:p>
            <a:r>
              <a:rPr lang="en-US" sz="2400" dirty="0" smtClean="0"/>
              <a:t>Experiencing challenges makes you a much better coach. Now you can teach others what you changed that made an improvement.</a:t>
            </a:r>
          </a:p>
          <a:p>
            <a:r>
              <a:rPr lang="en-US" sz="2400" dirty="0" smtClean="0"/>
              <a:t>Don’t ask others to do what you are not willing to do.  </a:t>
            </a:r>
            <a:endParaRPr lang="en-US" sz="24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248400" cy="990600"/>
          </a:xfrm>
          <a:ln>
            <a:solidFill>
              <a:schemeClr val="accent2">
                <a:lumMod val="60000"/>
                <a:lumOff val="40000"/>
              </a:schemeClr>
            </a:solidFill>
          </a:ln>
        </p:spPr>
        <p:txBody>
          <a:bodyPr>
            <a:noAutofit/>
          </a:bodyPr>
          <a:lstStyle/>
          <a:p>
            <a:r>
              <a:rPr lang="en-US" sz="2400" dirty="0" smtClean="0"/>
              <a:t> Key Elements for  Conversations  That Help Us Connect Apply When Coaching </a:t>
            </a:r>
            <a:endParaRPr lang="en-US" sz="2400" dirty="0"/>
          </a:p>
        </p:txBody>
      </p:sp>
      <p:sp>
        <p:nvSpPr>
          <p:cNvPr id="3" name="Content Placeholder 2"/>
          <p:cNvSpPr>
            <a:spLocks noGrp="1"/>
          </p:cNvSpPr>
          <p:nvPr>
            <p:ph idx="1"/>
          </p:nvPr>
        </p:nvSpPr>
        <p:spPr>
          <a:xfrm>
            <a:off x="304800" y="1219200"/>
            <a:ext cx="7239000" cy="5638800"/>
          </a:xfrm>
        </p:spPr>
        <p:txBody>
          <a:bodyPr>
            <a:normAutofit/>
          </a:bodyPr>
          <a:lstStyle/>
          <a:p>
            <a:pPr>
              <a:buNone/>
            </a:pPr>
            <a:r>
              <a:rPr lang="en-US" sz="2400" dirty="0" smtClean="0"/>
              <a:t>1.  </a:t>
            </a:r>
            <a:r>
              <a:rPr lang="en-US" sz="2000" dirty="0" smtClean="0"/>
              <a:t>Using the phrase </a:t>
            </a:r>
            <a:r>
              <a:rPr lang="en-US" sz="2400" dirty="0" smtClean="0"/>
              <a:t>… </a:t>
            </a:r>
            <a:r>
              <a:rPr lang="en-US" sz="2400" b="1" dirty="0" smtClean="0"/>
              <a:t>Tell me about </a:t>
            </a:r>
            <a:r>
              <a:rPr lang="en-US" sz="2000" dirty="0" smtClean="0"/>
              <a:t>… to open conversations and learn what is important to  the person you are speaking with. .. This is how we learn their </a:t>
            </a:r>
            <a:r>
              <a:rPr lang="en-US" sz="2000" b="1" dirty="0" smtClean="0"/>
              <a:t>needs, interests, concerns</a:t>
            </a:r>
            <a:r>
              <a:rPr lang="en-US" sz="2000" dirty="0" smtClean="0"/>
              <a:t>, etc   and then we can look for possible solutions through Shaklee.</a:t>
            </a:r>
          </a:p>
          <a:p>
            <a:pPr>
              <a:buNone/>
            </a:pPr>
            <a:r>
              <a:rPr lang="en-US" sz="2400" dirty="0" smtClean="0"/>
              <a:t>2. </a:t>
            </a:r>
            <a:r>
              <a:rPr lang="en-US" sz="2400" b="1" dirty="0" smtClean="0"/>
              <a:t>Acknowledge</a:t>
            </a:r>
            <a:r>
              <a:rPr lang="en-US" sz="2400" dirty="0" smtClean="0"/>
              <a:t> people  --- </a:t>
            </a:r>
            <a:r>
              <a:rPr lang="en-US" sz="2000" dirty="0" smtClean="0"/>
              <a:t>look for sincere honest ways to appreciate people .. acknowledge  them  for what they value, for the work they do,  for their kindness,  for their families, for their abilities,…for their cats .. Their dogs … </a:t>
            </a:r>
          </a:p>
          <a:p>
            <a:pPr marL="457200" indent="-457200">
              <a:buAutoNum type="arabicPlain" startAt="3"/>
            </a:pPr>
            <a:r>
              <a:rPr lang="en-US" sz="2400" dirty="0" smtClean="0"/>
              <a:t>Always include </a:t>
            </a:r>
            <a:r>
              <a:rPr lang="en-US" sz="2400" b="1" dirty="0" smtClean="0"/>
              <a:t>your reason </a:t>
            </a:r>
            <a:r>
              <a:rPr lang="en-US" sz="2400" dirty="0" smtClean="0"/>
              <a:t>for the contact … </a:t>
            </a:r>
            <a:r>
              <a:rPr lang="en-US" sz="2000" dirty="0" smtClean="0"/>
              <a:t>why you  thought to invite them to a conference call  , or to view a video ink,  why the information was important to you, why developing a Shaklee business is meaningful for you and might be for them , why they may want to meet your </a:t>
            </a:r>
            <a:r>
              <a:rPr lang="en-US" sz="2000" dirty="0" err="1" smtClean="0"/>
              <a:t>upline</a:t>
            </a:r>
            <a:r>
              <a:rPr lang="en-US" sz="2000" dirty="0" smtClean="0"/>
              <a:t> or  other selected leader, etc</a:t>
            </a:r>
          </a:p>
          <a:p>
            <a:pPr marL="457200" indent="-457200">
              <a:buAutoNum type="arabicPlain" startAt="3"/>
            </a:pPr>
            <a:r>
              <a:rPr lang="en-US" sz="2000" dirty="0" smtClean="0"/>
              <a:t> </a:t>
            </a:r>
            <a:r>
              <a:rPr lang="en-US" sz="2400" b="1" dirty="0" smtClean="0"/>
              <a:t>Discuss options</a:t>
            </a:r>
            <a:r>
              <a:rPr lang="en-US" sz="2000" b="1" dirty="0" smtClean="0"/>
              <a:t>	</a:t>
            </a:r>
            <a:r>
              <a:rPr lang="en-US" sz="2000" dirty="0" smtClean="0"/>
              <a:t>			</a:t>
            </a:r>
            <a:r>
              <a:rPr lang="en-US" sz="2000" dirty="0" err="1" smtClean="0"/>
              <a:t>lisa</a:t>
            </a:r>
            <a:endParaRPr lang="en-US" sz="2000" dirty="0"/>
          </a:p>
        </p:txBody>
      </p:sp>
      <p:pic>
        <p:nvPicPr>
          <p:cNvPr id="17410" name="Picture 2" descr="http://feldymentor.com/wp-content/uploads/2012/07/Get_more_clients_become_more_you_acknowledge.png"/>
          <p:cNvPicPr>
            <a:picLocks noChangeAspect="1" noChangeArrowheads="1"/>
          </p:cNvPicPr>
          <p:nvPr/>
        </p:nvPicPr>
        <p:blipFill>
          <a:blip r:embed="rId2" cstate="print"/>
          <a:srcRect/>
          <a:stretch>
            <a:fillRect/>
          </a:stretch>
        </p:blipFill>
        <p:spPr bwMode="auto">
          <a:xfrm>
            <a:off x="7366000" y="381000"/>
            <a:ext cx="1778000" cy="2667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kerriannmatheson.com/wp-content/uploads/2014/04/Asking-Questions1.jpg"/>
          <p:cNvPicPr>
            <a:picLocks noChangeAspect="1" noChangeArrowheads="1"/>
          </p:cNvPicPr>
          <p:nvPr/>
        </p:nvPicPr>
        <p:blipFill>
          <a:blip r:embed="rId2" cstate="print"/>
          <a:srcRect/>
          <a:stretch>
            <a:fillRect/>
          </a:stretch>
        </p:blipFill>
        <p:spPr bwMode="auto">
          <a:xfrm>
            <a:off x="6934200" y="0"/>
            <a:ext cx="2209800" cy="1871663"/>
          </a:xfrm>
          <a:prstGeom prst="rect">
            <a:avLst/>
          </a:prstGeom>
          <a:noFill/>
        </p:spPr>
      </p:pic>
      <p:sp>
        <p:nvSpPr>
          <p:cNvPr id="24578" name="Title 1"/>
          <p:cNvSpPr>
            <a:spLocks noGrp="1"/>
          </p:cNvSpPr>
          <p:nvPr>
            <p:ph type="title"/>
          </p:nvPr>
        </p:nvSpPr>
        <p:spPr>
          <a:xfrm>
            <a:off x="457200" y="274638"/>
            <a:ext cx="5715000" cy="1020762"/>
          </a:xfrm>
          <a:ln>
            <a:solidFill>
              <a:schemeClr val="tx2">
                <a:lumMod val="60000"/>
                <a:lumOff val="40000"/>
              </a:schemeClr>
            </a:solidFill>
          </a:ln>
        </p:spPr>
        <p:txBody>
          <a:bodyPr>
            <a:normAutofit/>
          </a:bodyPr>
          <a:lstStyle/>
          <a:p>
            <a:r>
              <a:rPr lang="en-US" sz="2800" dirty="0" smtClean="0"/>
              <a:t>Coach </a:t>
            </a:r>
            <a:r>
              <a:rPr lang="en-US" sz="2800" dirty="0" smtClean="0"/>
              <a:t>By Asking Questions.. </a:t>
            </a:r>
            <a:br>
              <a:rPr lang="en-US" sz="2800" dirty="0" smtClean="0"/>
            </a:br>
            <a:r>
              <a:rPr lang="en-US" sz="2800" dirty="0" smtClean="0"/>
              <a:t>			Not Lecturing</a:t>
            </a:r>
          </a:p>
        </p:txBody>
      </p:sp>
      <p:sp>
        <p:nvSpPr>
          <p:cNvPr id="24579" name="Content Placeholder 2"/>
          <p:cNvSpPr>
            <a:spLocks noGrp="1"/>
          </p:cNvSpPr>
          <p:nvPr>
            <p:ph idx="1"/>
          </p:nvPr>
        </p:nvSpPr>
        <p:spPr>
          <a:xfrm>
            <a:off x="533400" y="1752600"/>
            <a:ext cx="8001000" cy="5105400"/>
          </a:xfrm>
        </p:spPr>
        <p:txBody>
          <a:bodyPr>
            <a:normAutofit/>
          </a:bodyPr>
          <a:lstStyle/>
          <a:p>
            <a:pPr>
              <a:buFont typeface="Wingdings" pitchFamily="2" charset="2"/>
              <a:buNone/>
            </a:pPr>
            <a:r>
              <a:rPr lang="en-US" sz="2000" dirty="0" smtClean="0"/>
              <a:t>“ Hmm , What do you think about calling people beforehand instead of just emailing them?  ( use third party ) That’s what Susan suggested . She said they responded more when she shared why she was having the meeting and how important she felt the information is, etc. What do you think about that?”</a:t>
            </a:r>
          </a:p>
          <a:p>
            <a:pPr>
              <a:buFont typeface="Wingdings" pitchFamily="2" charset="2"/>
              <a:buNone/>
            </a:pPr>
            <a:r>
              <a:rPr lang="en-US" sz="2000" dirty="0" smtClean="0"/>
              <a:t>Or</a:t>
            </a:r>
          </a:p>
          <a:p>
            <a:pPr>
              <a:buFont typeface="Wingdings" pitchFamily="2" charset="2"/>
              <a:buNone/>
            </a:pPr>
            <a:r>
              <a:rPr lang="en-US" sz="2000" dirty="0" smtClean="0"/>
              <a:t>“ hmm, how did you feel about the length of the meeting? </a:t>
            </a:r>
          </a:p>
          <a:p>
            <a:pPr>
              <a:buFont typeface="Wingdings" pitchFamily="2" charset="2"/>
              <a:buNone/>
            </a:pPr>
            <a:r>
              <a:rPr lang="en-US" sz="2000" dirty="0" smtClean="0"/>
              <a:t>“ hmm, I wonder if we could come up with some ideas of how to build more rapport with the guests. What did you like about the other meeting you attended? “</a:t>
            </a:r>
          </a:p>
          <a:p>
            <a:pPr>
              <a:buFont typeface="Wingdings" pitchFamily="2" charset="2"/>
              <a:buNone/>
            </a:pPr>
            <a:r>
              <a:rPr lang="en-US" sz="2000" dirty="0" smtClean="0"/>
              <a:t>“hmm. let’s think .. Now what is your objective for the meeting?”</a:t>
            </a:r>
          </a:p>
          <a:p>
            <a:pPr>
              <a:buFont typeface="Wingdings" pitchFamily="2" charset="2"/>
              <a:buNone/>
            </a:pPr>
            <a:r>
              <a:rPr lang="en-US" sz="2000" dirty="0" smtClean="0"/>
              <a:t>Or could I make a suggestion .. What has worked for me is </a:t>
            </a:r>
            <a:r>
              <a:rPr lang="en-US" sz="2000" dirty="0" smtClean="0"/>
              <a:t>..      </a:t>
            </a:r>
            <a:r>
              <a:rPr lang="en-US" sz="2000" dirty="0" err="1" smtClean="0"/>
              <a:t>katie</a:t>
            </a:r>
            <a:endParaRPr lang="en-US" sz="20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274638"/>
            <a:ext cx="7543800" cy="868362"/>
          </a:xfrm>
          <a:ln>
            <a:solidFill>
              <a:schemeClr val="tx1">
                <a:lumMod val="50000"/>
                <a:lumOff val="50000"/>
              </a:schemeClr>
            </a:solidFill>
          </a:ln>
        </p:spPr>
        <p:txBody>
          <a:bodyPr/>
          <a:lstStyle/>
          <a:p>
            <a:r>
              <a:rPr lang="en-US" sz="3200" dirty="0" smtClean="0"/>
              <a:t>Words are Powerful…Use Them Wisely</a:t>
            </a:r>
          </a:p>
        </p:txBody>
      </p:sp>
      <p:sp>
        <p:nvSpPr>
          <p:cNvPr id="15363" name="Content Placeholder 2"/>
          <p:cNvSpPr>
            <a:spLocks noGrp="1"/>
          </p:cNvSpPr>
          <p:nvPr>
            <p:ph idx="1"/>
          </p:nvPr>
        </p:nvSpPr>
        <p:spPr>
          <a:xfrm>
            <a:off x="609600" y="1447800"/>
            <a:ext cx="7772400" cy="5029200"/>
          </a:xfrm>
        </p:spPr>
        <p:txBody>
          <a:bodyPr/>
          <a:lstStyle/>
          <a:p>
            <a:r>
              <a:rPr lang="en-US" sz="2400" dirty="0" smtClean="0"/>
              <a:t>Do not tolerate gossip or negative conversation ..		 Excuse yourself. Guard your mind. Never participate.</a:t>
            </a:r>
          </a:p>
          <a:p>
            <a:r>
              <a:rPr lang="en-US" sz="2400" dirty="0" smtClean="0"/>
              <a:t>Complain up and praise down</a:t>
            </a:r>
          </a:p>
          <a:p>
            <a:r>
              <a:rPr lang="en-US" sz="2400" dirty="0" smtClean="0"/>
              <a:t>When you mentor others … your words should offer encouragement, not despair.  They should lift, and never put others down nor damage their spirit.</a:t>
            </a:r>
          </a:p>
          <a:p>
            <a:r>
              <a:rPr lang="en-US" sz="2400" dirty="0" smtClean="0"/>
              <a:t>“If any of your words are used to put others down in order to build yourself up … you are far from being a leader.”		</a:t>
            </a:r>
            <a:r>
              <a:rPr lang="en-US" sz="2000" dirty="0" smtClean="0"/>
              <a:t>Bob Goshen</a:t>
            </a:r>
            <a:r>
              <a:rPr lang="en-US" sz="2400" dirty="0" smtClean="0"/>
              <a:t>	</a:t>
            </a:r>
            <a:r>
              <a:rPr lang="en-US" sz="2400" dirty="0" err="1" smtClean="0"/>
              <a:t>lisa</a:t>
            </a:r>
            <a:r>
              <a:rPr lang="en-US" sz="2400" dirty="0" smtClean="0"/>
              <a:t>		</a:t>
            </a:r>
            <a:endParaRPr lang="en-US" dirty="0" smtClean="0"/>
          </a:p>
        </p:txBody>
      </p:sp>
      <p:pic>
        <p:nvPicPr>
          <p:cNvPr id="4" name="Picture 2" descr="http://thumbs.dreamstime.com/z/team-leader-illustration-wit-his-around-white-background-32686758.jpg"/>
          <p:cNvPicPr>
            <a:picLocks noChangeAspect="1" noChangeArrowheads="1"/>
          </p:cNvPicPr>
          <p:nvPr/>
        </p:nvPicPr>
        <p:blipFill>
          <a:blip r:embed="rId3" cstate="print"/>
          <a:srcRect/>
          <a:stretch>
            <a:fillRect/>
          </a:stretch>
        </p:blipFill>
        <p:spPr bwMode="auto">
          <a:xfrm>
            <a:off x="7010400" y="4823584"/>
            <a:ext cx="1905000" cy="2034416"/>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6553200" cy="868362"/>
          </a:xfrm>
          <a:ln>
            <a:solidFill>
              <a:srgbClr val="C00000"/>
            </a:solidFill>
          </a:ln>
        </p:spPr>
        <p:txBody>
          <a:bodyPr/>
          <a:lstStyle/>
          <a:p>
            <a:r>
              <a:rPr lang="en-US" sz="3200" dirty="0" smtClean="0"/>
              <a:t>Create an Environment for Growth</a:t>
            </a:r>
          </a:p>
        </p:txBody>
      </p:sp>
      <p:sp>
        <p:nvSpPr>
          <p:cNvPr id="19459" name="Content Placeholder 2"/>
          <p:cNvSpPr>
            <a:spLocks noGrp="1"/>
          </p:cNvSpPr>
          <p:nvPr>
            <p:ph idx="1"/>
          </p:nvPr>
        </p:nvSpPr>
        <p:spPr>
          <a:xfrm>
            <a:off x="228600" y="1524000"/>
            <a:ext cx="7315200" cy="4876800"/>
          </a:xfrm>
        </p:spPr>
        <p:txBody>
          <a:bodyPr>
            <a:normAutofit/>
          </a:bodyPr>
          <a:lstStyle/>
          <a:p>
            <a:r>
              <a:rPr lang="en-US" sz="2400" dirty="0" smtClean="0"/>
              <a:t>Communicate with your team regularly .. </a:t>
            </a:r>
          </a:p>
          <a:p>
            <a:pPr>
              <a:buFont typeface="Wingdings" pitchFamily="2" charset="2"/>
              <a:buNone/>
            </a:pPr>
            <a:r>
              <a:rPr lang="en-US" sz="2400" dirty="0" smtClean="0"/>
              <a:t>	Conference calls, meetings, recognition newsletters, personal calls</a:t>
            </a:r>
          </a:p>
          <a:p>
            <a:r>
              <a:rPr lang="en-US" sz="2400" dirty="0" smtClean="0"/>
              <a:t>Create opportunities for fun and fellowship 		( Shaklee incentive trips and annual conference )</a:t>
            </a:r>
          </a:p>
          <a:p>
            <a:r>
              <a:rPr lang="en-US" sz="2400" dirty="0" smtClean="0"/>
              <a:t>Listen .. Stay in touch ,… hear their concerns, their ideas,  celebrate their successes</a:t>
            </a:r>
          </a:p>
          <a:p>
            <a:r>
              <a:rPr lang="en-US" sz="2400" dirty="0" smtClean="0"/>
              <a:t>A disappointment or setback that is shared is diminished.      A success that is shared is magnified.</a:t>
            </a:r>
          </a:p>
          <a:p>
            <a:r>
              <a:rPr lang="en-US" sz="2400" dirty="0" smtClean="0"/>
              <a:t>Recognition can mean more than a paycheck	</a:t>
            </a:r>
            <a:r>
              <a:rPr lang="en-US" sz="2400" dirty="0" err="1" smtClean="0"/>
              <a:t>katie</a:t>
            </a:r>
            <a:r>
              <a:rPr lang="en-US" sz="2400" dirty="0" smtClean="0"/>
              <a:t>						</a:t>
            </a:r>
          </a:p>
        </p:txBody>
      </p:sp>
      <p:pic>
        <p:nvPicPr>
          <p:cNvPr id="20483" name="Picture 3"/>
          <p:cNvPicPr>
            <a:picLocks noChangeAspect="1" noChangeArrowheads="1"/>
          </p:cNvPicPr>
          <p:nvPr/>
        </p:nvPicPr>
        <p:blipFill>
          <a:blip r:embed="rId2" cstate="print"/>
          <a:srcRect/>
          <a:stretch>
            <a:fillRect/>
          </a:stretch>
        </p:blipFill>
        <p:spPr bwMode="auto">
          <a:xfrm>
            <a:off x="7239000" y="228600"/>
            <a:ext cx="1676400" cy="274320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6562" name="Picture 2" descr="http://chiphouston.com/wp-content/uploads/2014/05/boss-vs-leader.png"/>
          <p:cNvPicPr>
            <a:picLocks noChangeAspect="1" noChangeArrowheads="1"/>
          </p:cNvPicPr>
          <p:nvPr/>
        </p:nvPicPr>
        <p:blipFill>
          <a:blip r:embed="rId2" cstate="print"/>
          <a:srcRect/>
          <a:stretch>
            <a:fillRect/>
          </a:stretch>
        </p:blipFill>
        <p:spPr bwMode="auto">
          <a:xfrm>
            <a:off x="0" y="2712"/>
            <a:ext cx="9144000" cy="6855288"/>
          </a:xfrm>
          <a:prstGeom prst="rect">
            <a:avLst/>
          </a:prstGeom>
          <a:noFill/>
        </p:spPr>
      </p:pic>
      <p:sp>
        <p:nvSpPr>
          <p:cNvPr id="5" name="TextBox 4"/>
          <p:cNvSpPr txBox="1"/>
          <p:nvPr/>
        </p:nvSpPr>
        <p:spPr>
          <a:xfrm>
            <a:off x="7924800" y="5867400"/>
            <a:ext cx="1219200" cy="369332"/>
          </a:xfrm>
          <a:prstGeom prst="rect">
            <a:avLst/>
          </a:prstGeom>
          <a:noFill/>
        </p:spPr>
        <p:txBody>
          <a:bodyPr wrap="square" rtlCol="0">
            <a:spAutoFit/>
          </a:bodyPr>
          <a:lstStyle/>
          <a:p>
            <a:r>
              <a:rPr lang="en-US" dirty="0" err="1" smtClean="0"/>
              <a:t>jo</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457200"/>
            <a:ext cx="7391400" cy="1143000"/>
          </a:xfrm>
          <a:ln>
            <a:solidFill>
              <a:srgbClr val="FF0000"/>
            </a:solidFill>
          </a:ln>
        </p:spPr>
        <p:txBody>
          <a:bodyPr/>
          <a:lstStyle/>
          <a:p>
            <a:r>
              <a:rPr lang="en-US" sz="3200" dirty="0" smtClean="0"/>
              <a:t>Real Example of Coaching Challenge –</a:t>
            </a:r>
            <a:br>
              <a:rPr lang="en-US" sz="3200" dirty="0" smtClean="0"/>
            </a:br>
            <a:r>
              <a:rPr lang="en-US" sz="3200" dirty="0" smtClean="0"/>
              <a:t>2 Meetings…. No Orders, No Interest </a:t>
            </a:r>
          </a:p>
        </p:txBody>
      </p:sp>
      <p:sp>
        <p:nvSpPr>
          <p:cNvPr id="22531" name="Content Placeholder 2"/>
          <p:cNvSpPr>
            <a:spLocks noGrp="1"/>
          </p:cNvSpPr>
          <p:nvPr>
            <p:ph idx="1"/>
          </p:nvPr>
        </p:nvSpPr>
        <p:spPr>
          <a:xfrm>
            <a:off x="685800" y="1905000"/>
            <a:ext cx="7543800" cy="4495800"/>
          </a:xfrm>
        </p:spPr>
        <p:txBody>
          <a:bodyPr>
            <a:normAutofit fontScale="92500" lnSpcReduction="10000"/>
          </a:bodyPr>
          <a:lstStyle/>
          <a:p>
            <a:pPr>
              <a:buFont typeface="Wingdings" pitchFamily="2" charset="2"/>
              <a:buNone/>
            </a:pPr>
            <a:r>
              <a:rPr lang="en-US" sz="2600" dirty="0" smtClean="0"/>
              <a:t>So pretend you are the </a:t>
            </a:r>
            <a:r>
              <a:rPr lang="en-US" sz="2600" dirty="0" err="1" smtClean="0"/>
              <a:t>upline</a:t>
            </a:r>
            <a:r>
              <a:rPr lang="en-US" sz="2600" dirty="0" smtClean="0"/>
              <a:t>… what do you do?</a:t>
            </a:r>
          </a:p>
          <a:p>
            <a:pPr>
              <a:buFont typeface="Wingdings" pitchFamily="2" charset="2"/>
              <a:buNone/>
            </a:pPr>
            <a:endParaRPr lang="en-US" sz="900" dirty="0" smtClean="0"/>
          </a:p>
          <a:p>
            <a:pPr>
              <a:buFont typeface="Wingdings" pitchFamily="2" charset="2"/>
              <a:buNone/>
            </a:pPr>
            <a:r>
              <a:rPr lang="en-US" dirty="0" smtClean="0">
                <a:solidFill>
                  <a:srgbClr val="FF0000"/>
                </a:solidFill>
              </a:rPr>
              <a:t>FIRST - -let them empty their bucket and listen</a:t>
            </a:r>
          </a:p>
          <a:p>
            <a:pPr>
              <a:buFont typeface="Wingdings" pitchFamily="2" charset="2"/>
              <a:buNone/>
            </a:pPr>
            <a:endParaRPr lang="en-US" sz="900" dirty="0" smtClean="0"/>
          </a:p>
          <a:p>
            <a:pPr algn="ctr">
              <a:buFont typeface="Wingdings" pitchFamily="2" charset="2"/>
              <a:buNone/>
            </a:pPr>
            <a:r>
              <a:rPr lang="en-US" sz="2400" dirty="0" smtClean="0"/>
              <a:t>	</a:t>
            </a:r>
            <a:r>
              <a:rPr lang="en-US" dirty="0" smtClean="0"/>
              <a:t>Leaders don’t want you to solve their problems.</a:t>
            </a:r>
          </a:p>
          <a:p>
            <a:pPr algn="ctr">
              <a:buFont typeface="Wingdings" pitchFamily="2" charset="2"/>
              <a:buNone/>
            </a:pPr>
            <a:r>
              <a:rPr lang="en-US" dirty="0" smtClean="0"/>
              <a:t>They want you to listen and ask questions to help them solve them themselves.</a:t>
            </a:r>
          </a:p>
          <a:p>
            <a:pPr>
              <a:buFont typeface="Wingdings" pitchFamily="2" charset="2"/>
              <a:buNone/>
            </a:pPr>
            <a:r>
              <a:rPr lang="en-US" sz="2600" dirty="0" smtClean="0"/>
              <a:t>Share your “war stories” so they see this also happened to you.</a:t>
            </a:r>
            <a:r>
              <a:rPr lang="en-US" sz="2400" dirty="0" smtClean="0"/>
              <a:t>	</a:t>
            </a:r>
            <a:r>
              <a:rPr lang="en-US" sz="2400" dirty="0" smtClean="0"/>
              <a:t>					barb			</a:t>
            </a:r>
            <a:r>
              <a:rPr lang="en-US" sz="2400" dirty="0" smtClean="0"/>
              <a:t>				</a:t>
            </a:r>
          </a:p>
          <a:p>
            <a:pPr>
              <a:buFont typeface="Wingdings" pitchFamily="2" charset="2"/>
              <a:buNone/>
            </a:pPr>
            <a:r>
              <a:rPr lang="en-US" sz="2400" dirty="0" smtClean="0"/>
              <a:t>								</a:t>
            </a:r>
          </a:p>
          <a:p>
            <a:pPr>
              <a:buFont typeface="Wingdings" pitchFamily="2" charset="2"/>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encrypted-tbn3.gstatic.com/images?q=tbn:ANd9GcQnkw_bxSHaFcY3DkMyW4iTRjcC7frjOm0o73nzxInJ3qvZEtWS"/>
          <p:cNvPicPr>
            <a:picLocks noChangeAspect="1" noChangeArrowheads="1"/>
          </p:cNvPicPr>
          <p:nvPr/>
        </p:nvPicPr>
        <p:blipFill>
          <a:blip r:embed="rId2" cstate="print"/>
          <a:srcRect/>
          <a:stretch>
            <a:fillRect/>
          </a:stretch>
        </p:blipFill>
        <p:spPr bwMode="auto">
          <a:xfrm>
            <a:off x="-131036" y="0"/>
            <a:ext cx="9275035" cy="6858000"/>
          </a:xfrm>
          <a:prstGeom prst="rect">
            <a:avLst/>
          </a:prstGeom>
          <a:noFill/>
        </p:spPr>
      </p:pic>
      <p:sp>
        <p:nvSpPr>
          <p:cNvPr id="2" name="Title 1"/>
          <p:cNvSpPr>
            <a:spLocks noGrp="1"/>
          </p:cNvSpPr>
          <p:nvPr>
            <p:ph type="title"/>
          </p:nvPr>
        </p:nvSpPr>
        <p:spPr>
          <a:xfrm>
            <a:off x="1066800" y="685800"/>
            <a:ext cx="7010400" cy="792162"/>
          </a:xfrm>
          <a:solidFill>
            <a:schemeClr val="bg1"/>
          </a:solidFill>
        </p:spPr>
        <p:txBody>
          <a:bodyPr>
            <a:normAutofit fontScale="90000"/>
          </a:bodyPr>
          <a:lstStyle/>
          <a:p>
            <a:r>
              <a:rPr lang="en-US" sz="3200" dirty="0" smtClean="0"/>
              <a:t>Member Appreciation Brunches/Dinner/Teas</a:t>
            </a:r>
            <a:endParaRPr lang="en-US" sz="3200" dirty="0"/>
          </a:p>
        </p:txBody>
      </p:sp>
      <p:sp>
        <p:nvSpPr>
          <p:cNvPr id="3" name="Content Placeholder 2"/>
          <p:cNvSpPr>
            <a:spLocks noGrp="1"/>
          </p:cNvSpPr>
          <p:nvPr>
            <p:ph idx="1"/>
          </p:nvPr>
        </p:nvSpPr>
        <p:spPr>
          <a:xfrm>
            <a:off x="1257300" y="2133600"/>
            <a:ext cx="6629400" cy="3657600"/>
          </a:xfrm>
          <a:solidFill>
            <a:schemeClr val="bg1"/>
          </a:solidFill>
        </p:spPr>
        <p:txBody>
          <a:bodyPr>
            <a:normAutofit/>
          </a:bodyPr>
          <a:lstStyle/>
          <a:p>
            <a:pPr>
              <a:buNone/>
            </a:pPr>
            <a:endParaRPr lang="en-US" sz="2000" dirty="0" smtClean="0"/>
          </a:p>
          <a:p>
            <a:r>
              <a:rPr lang="en-US" sz="2400" dirty="0" smtClean="0"/>
              <a:t>They come for the fun.. Food ..and free stuff</a:t>
            </a:r>
          </a:p>
          <a:p>
            <a:r>
              <a:rPr lang="en-US" sz="2400" dirty="0" smtClean="0"/>
              <a:t>The end up getting a great sense of team … and exposure to home business</a:t>
            </a:r>
          </a:p>
          <a:p>
            <a:r>
              <a:rPr lang="en-US" sz="2400" dirty="0" smtClean="0"/>
              <a:t>They get lots of education about health and Shaklee science and  product lines</a:t>
            </a:r>
          </a:p>
          <a:p>
            <a:r>
              <a:rPr lang="en-US" sz="2400" dirty="0" smtClean="0"/>
              <a:t>They hear amazing stories of success with nutrition  as well as business stories</a:t>
            </a:r>
          </a:p>
          <a:p>
            <a:endParaRPr 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edia1.santabanta.com/full5/outdoors/summer/summer-1a.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5602" name="Content Placeholder 2"/>
          <p:cNvSpPr>
            <a:spLocks noGrp="1"/>
          </p:cNvSpPr>
          <p:nvPr>
            <p:ph idx="4294967295"/>
          </p:nvPr>
        </p:nvSpPr>
        <p:spPr>
          <a:xfrm>
            <a:off x="952500" y="762000"/>
            <a:ext cx="7239000" cy="3886199"/>
          </a:xfrm>
          <a:ln>
            <a:solidFill>
              <a:schemeClr val="bg1"/>
            </a:solidFill>
          </a:ln>
        </p:spPr>
        <p:txBody>
          <a:bodyPr>
            <a:normAutofit/>
          </a:bodyPr>
          <a:lstStyle/>
          <a:p>
            <a:pPr algn="ctr">
              <a:buFont typeface="Wingdings" pitchFamily="2" charset="2"/>
              <a:buNone/>
            </a:pPr>
            <a:r>
              <a:rPr lang="en-US" sz="4000" b="1" dirty="0" smtClean="0">
                <a:solidFill>
                  <a:schemeClr val="bg1"/>
                </a:solidFill>
              </a:rPr>
              <a:t>  Sometimes being listened to feels so much like being loved </a:t>
            </a:r>
            <a:endParaRPr lang="en-US" sz="4000" b="1" dirty="0" smtClean="0">
              <a:solidFill>
                <a:schemeClr val="bg1"/>
              </a:solidFill>
            </a:endParaRPr>
          </a:p>
          <a:p>
            <a:pPr algn="ctr">
              <a:buFont typeface="Wingdings" pitchFamily="2" charset="2"/>
              <a:buNone/>
            </a:pPr>
            <a:r>
              <a:rPr lang="en-US" sz="4000" b="1" dirty="0" smtClean="0">
                <a:solidFill>
                  <a:schemeClr val="bg1"/>
                </a:solidFill>
              </a:rPr>
              <a:t>	that </a:t>
            </a:r>
            <a:r>
              <a:rPr lang="en-US" sz="4000" b="1" dirty="0" smtClean="0">
                <a:solidFill>
                  <a:schemeClr val="bg1"/>
                </a:solidFill>
              </a:rPr>
              <a:t>it is impossible </a:t>
            </a:r>
            <a:r>
              <a:rPr lang="en-US" sz="4000" b="1" dirty="0" smtClean="0">
                <a:solidFill>
                  <a:schemeClr val="bg1"/>
                </a:solidFill>
              </a:rPr>
              <a:t>		  to </a:t>
            </a:r>
            <a:r>
              <a:rPr lang="en-US" sz="4000" b="1" dirty="0" smtClean="0">
                <a:solidFill>
                  <a:schemeClr val="bg1"/>
                </a:solidFill>
              </a:rPr>
              <a:t>tell the difference</a:t>
            </a:r>
            <a:r>
              <a:rPr lang="en-US" sz="4000" b="1" dirty="0" smtClean="0">
                <a:solidFill>
                  <a:schemeClr val="bg1"/>
                </a:solidFill>
              </a:rPr>
              <a:t>…   </a:t>
            </a:r>
            <a:r>
              <a:rPr lang="en-US" sz="2000" b="1" dirty="0" smtClean="0">
                <a:solidFill>
                  <a:schemeClr val="bg1"/>
                </a:solidFill>
              </a:rPr>
              <a:t>barb</a:t>
            </a:r>
            <a:endParaRPr lang="en-US" sz="2000" b="1" dirty="0" smtClean="0">
              <a:solidFill>
                <a:schemeClr val="bg1"/>
              </a:solidFill>
            </a:endParaRPr>
          </a:p>
          <a:p>
            <a:pPr algn="ctr">
              <a:buFont typeface="Wingdings" pitchFamily="2" charset="2"/>
              <a:buNone/>
            </a:pPr>
            <a:r>
              <a:rPr lang="en-US" sz="3200" dirty="0" smtClean="0"/>
              <a:t>		</a:t>
            </a:r>
            <a:r>
              <a:rPr lang="en-US" sz="2400" dirty="0" smtClean="0">
                <a:solidFill>
                  <a:schemeClr val="bg1"/>
                </a:solidFill>
              </a:rPr>
              <a:t>Barbara Pine</a:t>
            </a:r>
          </a:p>
          <a:p>
            <a:pPr algn="ctr">
              <a:buFont typeface="Wingdings" pitchFamily="2" charset="2"/>
              <a:buNone/>
            </a:pPr>
            <a:r>
              <a:rPr lang="en-US" sz="2400" dirty="0" smtClean="0"/>
              <a:t>					</a:t>
            </a:r>
            <a:endParaRPr lang="en-US" sz="32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438400" y="274638"/>
            <a:ext cx="6400800" cy="1630362"/>
          </a:xfrm>
        </p:spPr>
        <p:txBody>
          <a:bodyPr>
            <a:normAutofit/>
          </a:bodyPr>
          <a:lstStyle/>
          <a:p>
            <a:pPr algn="l"/>
            <a:r>
              <a:rPr lang="en-US" sz="3200" dirty="0" smtClean="0"/>
              <a:t>What Drives Business </a:t>
            </a:r>
            <a:r>
              <a:rPr lang="en-US" sz="3200" dirty="0" smtClean="0"/>
              <a:t>Partners Away</a:t>
            </a:r>
            <a:r>
              <a:rPr lang="en-US" sz="3200" dirty="0" smtClean="0"/>
              <a:t>?</a:t>
            </a:r>
            <a:br>
              <a:rPr lang="en-US" sz="3200" dirty="0" smtClean="0"/>
            </a:br>
            <a:r>
              <a:rPr lang="en-US" sz="2800" dirty="0" smtClean="0"/>
              <a:t>Remember.. They are all Volunteers.</a:t>
            </a:r>
            <a:endParaRPr lang="en-US" sz="3200" dirty="0" smtClean="0"/>
          </a:p>
        </p:txBody>
      </p:sp>
      <p:sp>
        <p:nvSpPr>
          <p:cNvPr id="28675" name="Content Placeholder 2"/>
          <p:cNvSpPr>
            <a:spLocks noGrp="1"/>
          </p:cNvSpPr>
          <p:nvPr>
            <p:ph idx="1"/>
          </p:nvPr>
        </p:nvSpPr>
        <p:spPr>
          <a:xfrm>
            <a:off x="838200" y="1981200"/>
            <a:ext cx="7772400" cy="4648200"/>
          </a:xfrm>
        </p:spPr>
        <p:txBody>
          <a:bodyPr>
            <a:normAutofit lnSpcReduction="10000"/>
          </a:bodyPr>
          <a:lstStyle/>
          <a:p>
            <a:r>
              <a:rPr lang="en-US" sz="2400" dirty="0" smtClean="0"/>
              <a:t>Disappointments .. Feeling like a failure</a:t>
            </a:r>
          </a:p>
          <a:p>
            <a:pPr lvl="1"/>
            <a:r>
              <a:rPr lang="en-US" sz="2400" dirty="0" smtClean="0"/>
              <a:t>The coach helps distributors process events to learn from them , reminds them this is normal</a:t>
            </a:r>
          </a:p>
          <a:p>
            <a:r>
              <a:rPr lang="en-US" sz="2400" dirty="0" smtClean="0"/>
              <a:t>Lack of support, criticism..– It’s got to be fun/rewarding</a:t>
            </a:r>
          </a:p>
          <a:p>
            <a:pPr lvl="1">
              <a:lnSpc>
                <a:spcPts val="2700"/>
              </a:lnSpc>
            </a:pPr>
            <a:r>
              <a:rPr lang="en-US" sz="2400" dirty="0" smtClean="0"/>
              <a:t> Coach needs to commit to staying with them through the good, the bad and the ugly.</a:t>
            </a:r>
          </a:p>
          <a:p>
            <a:r>
              <a:rPr lang="en-US" sz="2400" dirty="0" smtClean="0"/>
              <a:t>Lost sight of their vision and purpose – </a:t>
            </a:r>
          </a:p>
          <a:p>
            <a:pPr lvl="1"/>
            <a:r>
              <a:rPr lang="en-US" sz="2400" dirty="0" smtClean="0"/>
              <a:t>coach reminds them of their higher purpose.. Of the importance of the work they do and holds it before them as a source of inspiration and motivation … Keep them focused on their future  </a:t>
            </a:r>
            <a:r>
              <a:rPr lang="en-US" sz="2400" dirty="0" smtClean="0"/>
              <a:t>     </a:t>
            </a:r>
            <a:r>
              <a:rPr lang="en-US" sz="2400" dirty="0" err="1" smtClean="0"/>
              <a:t>jo</a:t>
            </a:r>
            <a:endParaRPr lang="en-US" sz="2400" dirty="0" smtClean="0"/>
          </a:p>
          <a:p>
            <a:pPr>
              <a:buFont typeface="Wingdings" pitchFamily="2" charset="2"/>
              <a:buNone/>
            </a:pPr>
            <a:r>
              <a:rPr lang="en-US" dirty="0" smtClean="0"/>
              <a:t>							</a:t>
            </a:r>
          </a:p>
        </p:txBody>
      </p:sp>
      <p:pic>
        <p:nvPicPr>
          <p:cNvPr id="4" name="Picture 2" descr="http://www.dragonbridgecapital.com/wp-content/uploads/2014/02/13.jpg"/>
          <p:cNvPicPr>
            <a:picLocks noChangeAspect="1" noChangeArrowheads="1"/>
          </p:cNvPicPr>
          <p:nvPr/>
        </p:nvPicPr>
        <p:blipFill>
          <a:blip r:embed="rId2" cstate="print"/>
          <a:srcRect/>
          <a:stretch>
            <a:fillRect/>
          </a:stretch>
        </p:blipFill>
        <p:spPr bwMode="auto">
          <a:xfrm>
            <a:off x="228600" y="304800"/>
            <a:ext cx="2057400" cy="1570106"/>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Perseverance --- Never Give Up   </a:t>
            </a:r>
            <a:r>
              <a:rPr lang="en-US" sz="2000" dirty="0" smtClean="0"/>
              <a:t>   </a:t>
            </a:r>
            <a:r>
              <a:rPr lang="en-US" sz="2000" dirty="0" err="1" smtClean="0"/>
              <a:t>lisa</a:t>
            </a:r>
            <a:endParaRPr lang="en-US" sz="3600" dirty="0"/>
          </a:p>
        </p:txBody>
      </p:sp>
      <p:pic>
        <p:nvPicPr>
          <p:cNvPr id="1026" name="Picture 2" descr="http://www.buncee.com/files/uploads/image/never%20give%20up.jpg"/>
          <p:cNvPicPr>
            <a:picLocks noChangeAspect="1" noChangeArrowheads="1"/>
          </p:cNvPicPr>
          <p:nvPr/>
        </p:nvPicPr>
        <p:blipFill>
          <a:blip r:embed="rId2" cstate="print"/>
          <a:srcRect/>
          <a:stretch>
            <a:fillRect/>
          </a:stretch>
        </p:blipFill>
        <p:spPr bwMode="auto">
          <a:xfrm>
            <a:off x="2362200" y="1295400"/>
            <a:ext cx="4893402" cy="5155783"/>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5791200" cy="1143000"/>
          </a:xfrm>
        </p:spPr>
        <p:txBody>
          <a:bodyPr>
            <a:normAutofit/>
          </a:bodyPr>
          <a:lstStyle/>
          <a:p>
            <a:r>
              <a:rPr lang="en-US" sz="3600" dirty="0" smtClean="0"/>
              <a:t>Action Steps for Session #8</a:t>
            </a:r>
          </a:p>
        </p:txBody>
      </p:sp>
      <p:sp>
        <p:nvSpPr>
          <p:cNvPr id="30723" name="Content Placeholder 2"/>
          <p:cNvSpPr>
            <a:spLocks noGrp="1"/>
          </p:cNvSpPr>
          <p:nvPr>
            <p:ph idx="1"/>
          </p:nvPr>
        </p:nvSpPr>
        <p:spPr>
          <a:xfrm>
            <a:off x="609600" y="1676400"/>
            <a:ext cx="7924800" cy="4800600"/>
          </a:xfrm>
        </p:spPr>
        <p:txBody>
          <a:bodyPr>
            <a:normAutofit fontScale="92500" lnSpcReduction="10000"/>
          </a:bodyPr>
          <a:lstStyle/>
          <a:p>
            <a:r>
              <a:rPr lang="en-US" sz="2600" dirty="0" smtClean="0"/>
              <a:t>Begin building your library of leadership books (see list)</a:t>
            </a:r>
          </a:p>
          <a:p>
            <a:pPr>
              <a:buNone/>
            </a:pPr>
            <a:endParaRPr lang="en-US" sz="2600" dirty="0" smtClean="0"/>
          </a:p>
          <a:p>
            <a:r>
              <a:rPr lang="en-US" sz="2600" dirty="0" smtClean="0"/>
              <a:t>Think about Shaklee role models. Make a list of qualities you admire. Begin to assimilate those qualities so you can become the leader you aspire to be.</a:t>
            </a:r>
          </a:p>
          <a:p>
            <a:pPr>
              <a:buNone/>
            </a:pPr>
            <a:endParaRPr lang="en-US" sz="2600" dirty="0" smtClean="0"/>
          </a:p>
          <a:p>
            <a:r>
              <a:rPr lang="en-US" sz="2600" dirty="0" smtClean="0"/>
              <a:t>Identify 5 people you can acknowledge this week for accomplishment in Shaklee. Create the habit of celebrating little successes of your leaders.</a:t>
            </a:r>
          </a:p>
          <a:p>
            <a:r>
              <a:rPr lang="en-US" sz="2600" dirty="0" smtClean="0"/>
              <a:t>Write out your vision for your Shaklee team. Decide how you will articulate that vision to your team.	</a:t>
            </a:r>
            <a:r>
              <a:rPr lang="en-US" sz="2600" dirty="0" err="1" smtClean="0"/>
              <a:t>lisa</a:t>
            </a:r>
            <a:r>
              <a:rPr lang="en-US" dirty="0" smtClean="0"/>
              <a:t>							</a:t>
            </a:r>
          </a:p>
          <a:p>
            <a:pPr>
              <a:buFont typeface="Wingdings" pitchFamily="2" charset="2"/>
              <a:buNone/>
            </a:pPr>
            <a:endParaRPr lang="en-US" dirty="0" smtClean="0"/>
          </a:p>
        </p:txBody>
      </p:sp>
      <p:pic>
        <p:nvPicPr>
          <p:cNvPr id="4" name="Picture 2" descr="http://filecabinet.eschoolview.com/DED6BDBD-170B-493B-A61A-A50E79987767/SummerClipArt.jpg"/>
          <p:cNvPicPr>
            <a:picLocks noChangeAspect="1" noChangeArrowheads="1"/>
          </p:cNvPicPr>
          <p:nvPr/>
        </p:nvPicPr>
        <p:blipFill>
          <a:blip r:embed="rId2" cstate="print"/>
          <a:srcRect/>
          <a:stretch>
            <a:fillRect/>
          </a:stretch>
        </p:blipFill>
        <p:spPr bwMode="auto">
          <a:xfrm>
            <a:off x="5867400" y="304800"/>
            <a:ext cx="2985361" cy="1034046"/>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encrypted-tbn2.gstatic.com/images?q=tbn:ANd9GcRDBKoj5LfkVVvIww22PiO-I-8RxkfnP0TWAqN06lWoxvSQdqMM"/>
          <p:cNvPicPr>
            <a:picLocks noChangeAspect="1" noChangeArrowheads="1"/>
          </p:cNvPicPr>
          <p:nvPr/>
        </p:nvPicPr>
        <p:blipFill>
          <a:blip r:embed="rId2" cstate="print"/>
          <a:srcRect/>
          <a:stretch>
            <a:fillRect/>
          </a:stretch>
        </p:blipFill>
        <p:spPr bwMode="auto">
          <a:xfrm>
            <a:off x="0" y="0"/>
            <a:ext cx="9206433" cy="6858000"/>
          </a:xfrm>
          <a:prstGeom prst="rect">
            <a:avLst/>
          </a:prstGeom>
          <a:noFill/>
        </p:spPr>
      </p:pic>
      <p:sp>
        <p:nvSpPr>
          <p:cNvPr id="7" name="Rectangle 6"/>
          <p:cNvSpPr/>
          <p:nvPr/>
        </p:nvSpPr>
        <p:spPr>
          <a:xfrm>
            <a:off x="1219200" y="1320730"/>
            <a:ext cx="6705600" cy="4401205"/>
          </a:xfrm>
          <a:prstGeom prst="rect">
            <a:avLst/>
          </a:prstGeom>
          <a:solidFill>
            <a:schemeClr val="bg1"/>
          </a:solidFill>
        </p:spPr>
        <p:txBody>
          <a:bodyPr wrap="square">
            <a:spAutoFit/>
          </a:bodyPr>
          <a:lstStyle/>
          <a:p>
            <a:pPr algn="ctr"/>
            <a:r>
              <a:rPr lang="en-US" sz="4000" dirty="0" smtClean="0"/>
              <a:t>If your actions inspire others to </a:t>
            </a:r>
          </a:p>
          <a:p>
            <a:pPr algn="ctr"/>
            <a:r>
              <a:rPr lang="en-US" sz="4000" dirty="0" smtClean="0"/>
              <a:t>dream more, </a:t>
            </a:r>
          </a:p>
          <a:p>
            <a:pPr algn="ctr"/>
            <a:r>
              <a:rPr lang="en-US" sz="4000" dirty="0" smtClean="0"/>
              <a:t>learn more, </a:t>
            </a:r>
          </a:p>
          <a:p>
            <a:pPr algn="ctr"/>
            <a:r>
              <a:rPr lang="en-US" sz="4000" dirty="0" smtClean="0"/>
              <a:t>do more and </a:t>
            </a:r>
          </a:p>
          <a:p>
            <a:pPr algn="ctr"/>
            <a:r>
              <a:rPr lang="en-US" sz="4000" dirty="0" smtClean="0"/>
              <a:t>become more … </a:t>
            </a:r>
          </a:p>
          <a:p>
            <a:pPr algn="ctr"/>
            <a:r>
              <a:rPr lang="en-US" sz="4000" dirty="0" smtClean="0"/>
              <a:t>	    you are a leader. 			</a:t>
            </a:r>
            <a:r>
              <a:rPr lang="en-US" sz="2800" dirty="0" smtClean="0"/>
              <a:t>John Quincy </a:t>
            </a:r>
            <a:r>
              <a:rPr lang="en-US" sz="2800" dirty="0" smtClean="0"/>
              <a:t>Adams      </a:t>
            </a:r>
            <a:endParaRPr lang="en-US"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edia1.santabanta.com/full5/outdoors/summer/summer-1a.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5602" name="Content Placeholder 2"/>
          <p:cNvSpPr>
            <a:spLocks noGrp="1"/>
          </p:cNvSpPr>
          <p:nvPr>
            <p:ph idx="4294967295"/>
          </p:nvPr>
        </p:nvSpPr>
        <p:spPr>
          <a:xfrm>
            <a:off x="952500" y="762001"/>
            <a:ext cx="7239000" cy="1905000"/>
          </a:xfrm>
          <a:ln w="38100">
            <a:solidFill>
              <a:schemeClr val="bg1"/>
            </a:solidFill>
          </a:ln>
        </p:spPr>
        <p:txBody>
          <a:bodyPr>
            <a:normAutofit/>
          </a:bodyPr>
          <a:lstStyle/>
          <a:p>
            <a:pPr algn="ctr">
              <a:buFont typeface="Wingdings" pitchFamily="2" charset="2"/>
              <a:buNone/>
            </a:pPr>
            <a:r>
              <a:rPr lang="en-US" sz="4000" b="1" dirty="0" smtClean="0">
                <a:solidFill>
                  <a:schemeClr val="bg1"/>
                </a:solidFill>
              </a:rPr>
              <a:t>Fall 2014 Training Webinars</a:t>
            </a:r>
          </a:p>
          <a:p>
            <a:pPr algn="ctr">
              <a:buFont typeface="Wingdings" pitchFamily="2" charset="2"/>
              <a:buNone/>
            </a:pPr>
            <a:r>
              <a:rPr lang="en-US" sz="4000" b="1" dirty="0" smtClean="0">
                <a:solidFill>
                  <a:schemeClr val="bg1"/>
                </a:solidFill>
              </a:rPr>
              <a:t>Begin August 26, 2014</a:t>
            </a:r>
            <a:endParaRPr lang="en-US" sz="2400" dirty="0" smtClean="0">
              <a:solidFill>
                <a:schemeClr val="bg1"/>
              </a:solidFill>
            </a:endParaRPr>
          </a:p>
          <a:p>
            <a:pPr algn="ctr">
              <a:buFont typeface="Wingdings" pitchFamily="2" charset="2"/>
              <a:buNone/>
            </a:pPr>
            <a:r>
              <a:rPr lang="en-US" sz="2400" dirty="0" smtClean="0"/>
              <a:t>					</a:t>
            </a:r>
            <a:endParaRPr lang="en-US" sz="32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ln>
            <a:solidFill>
              <a:schemeClr val="tx2">
                <a:lumMod val="60000"/>
                <a:lumOff val="40000"/>
              </a:schemeClr>
            </a:solidFill>
          </a:ln>
        </p:spPr>
        <p:txBody>
          <a:bodyPr>
            <a:normAutofit fontScale="90000"/>
          </a:bodyPr>
          <a:lstStyle/>
          <a:p>
            <a:r>
              <a:rPr lang="en-US" sz="3600" dirty="0" smtClean="0"/>
              <a:t>Monday Wellness Webinars Schedule</a:t>
            </a:r>
            <a:endParaRPr lang="en-US" sz="3600" dirty="0"/>
          </a:p>
        </p:txBody>
      </p:sp>
      <p:sp>
        <p:nvSpPr>
          <p:cNvPr id="3" name="Content Placeholder 2"/>
          <p:cNvSpPr>
            <a:spLocks noGrp="1"/>
          </p:cNvSpPr>
          <p:nvPr>
            <p:ph idx="1"/>
          </p:nvPr>
        </p:nvSpPr>
        <p:spPr>
          <a:xfrm>
            <a:off x="457200" y="1371600"/>
            <a:ext cx="8229600" cy="5486400"/>
          </a:xfrm>
        </p:spPr>
        <p:txBody>
          <a:bodyPr>
            <a:normAutofit/>
          </a:bodyPr>
          <a:lstStyle/>
          <a:p>
            <a:pPr>
              <a:buNone/>
            </a:pPr>
            <a:r>
              <a:rPr lang="en-US" sz="2400" dirty="0" smtClean="0"/>
              <a:t>Aug 4 – Presidential Master Coordinator Gary Burke</a:t>
            </a:r>
          </a:p>
          <a:p>
            <a:pPr>
              <a:buNone/>
            </a:pPr>
            <a:r>
              <a:rPr lang="en-US" sz="2400" dirty="0" smtClean="0"/>
              <a:t>Aug 11 – no webinar- Shaklee Global Conference</a:t>
            </a:r>
          </a:p>
          <a:p>
            <a:pPr>
              <a:buNone/>
            </a:pPr>
            <a:r>
              <a:rPr lang="en-US" sz="2400" dirty="0" smtClean="0"/>
              <a:t>Aug 18 – no webinar – Shaklee conference call on report from Global Conference</a:t>
            </a:r>
          </a:p>
          <a:p>
            <a:pPr>
              <a:buNone/>
            </a:pPr>
            <a:r>
              <a:rPr lang="en-US" sz="2400" dirty="0" smtClean="0"/>
              <a:t>Aug 25 – New Products – one that fizzes, one to make you a </a:t>
            </a:r>
            <a:r>
              <a:rPr lang="en-US" sz="2400" dirty="0" err="1" smtClean="0"/>
              <a:t>brainiac</a:t>
            </a:r>
            <a:r>
              <a:rPr lang="en-US" sz="2400" dirty="0" smtClean="0"/>
              <a:t>, one that is yummy, and one for your ticker. ( no more hints)  </a:t>
            </a:r>
          </a:p>
          <a:p>
            <a:pPr>
              <a:buNone/>
            </a:pPr>
            <a:r>
              <a:rPr lang="en-US" sz="2400" dirty="0" smtClean="0"/>
              <a:t>Archived at </a:t>
            </a:r>
            <a:r>
              <a:rPr lang="en-US" sz="2400" dirty="0" smtClean="0">
                <a:hlinkClick r:id="rId2"/>
              </a:rPr>
              <a:t>www.BetterHealthin31Days.com</a:t>
            </a:r>
            <a:endParaRPr lang="en-US" sz="2400" dirty="0" smtClean="0"/>
          </a:p>
          <a:p>
            <a:pPr>
              <a:buNone/>
            </a:pPr>
            <a:r>
              <a:rPr lang="en-US" sz="2400" dirty="0" smtClean="0"/>
              <a:t>Click here to attend </a:t>
            </a:r>
            <a:r>
              <a:rPr lang="en-US" sz="2400" u="sng" dirty="0" smtClean="0">
                <a:hlinkClick r:id="rId3" tooltip="https://www2.gotomeeting.com/register/168936498"/>
              </a:rPr>
              <a:t>https://www2.gotomeeting.com/register/168936498</a:t>
            </a:r>
            <a:endParaRPr lang="en-US" sz="2400" dirty="0" smtClean="0"/>
          </a:p>
          <a:p>
            <a:pPr>
              <a:buNone/>
            </a:pPr>
            <a:endParaRPr lang="en-US" sz="2400" dirty="0" smtClean="0"/>
          </a:p>
          <a:p>
            <a:pPr>
              <a:buNone/>
            </a:pPr>
            <a:endParaRPr lang="en-U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4294967295"/>
          </p:nvPr>
        </p:nvSpPr>
        <p:spPr>
          <a:xfrm>
            <a:off x="647700" y="457201"/>
            <a:ext cx="7848600" cy="4038600"/>
          </a:xfrm>
          <a:ln>
            <a:solidFill>
              <a:schemeClr val="tx2">
                <a:lumMod val="60000"/>
                <a:lumOff val="40000"/>
              </a:schemeClr>
            </a:solidFill>
          </a:ln>
        </p:spPr>
        <p:txBody>
          <a:bodyPr>
            <a:normAutofit/>
          </a:bodyPr>
          <a:lstStyle/>
          <a:p>
            <a:pPr algn="ctr">
              <a:buFont typeface="Wingdings" pitchFamily="2" charset="2"/>
              <a:buNone/>
            </a:pPr>
            <a:r>
              <a:rPr lang="en-US" sz="3600" dirty="0" smtClean="0"/>
              <a:t>“ You can have everything in life you want if you will help enough other people get what they want.”..    		</a:t>
            </a:r>
            <a:r>
              <a:rPr lang="en-US" sz="3600" dirty="0" err="1" smtClean="0"/>
              <a:t>Zig</a:t>
            </a:r>
            <a:r>
              <a:rPr lang="en-US" sz="3600" dirty="0" smtClean="0"/>
              <a:t> </a:t>
            </a:r>
            <a:r>
              <a:rPr lang="en-US" sz="3600" dirty="0" err="1" smtClean="0"/>
              <a:t>Ziglar</a:t>
            </a:r>
            <a:endParaRPr lang="en-US" sz="3600" dirty="0" smtClean="0"/>
          </a:p>
          <a:p>
            <a:pPr>
              <a:buFont typeface="Wingdings" pitchFamily="2" charset="2"/>
              <a:buNone/>
            </a:pPr>
            <a:endParaRPr lang="en-US" sz="900" dirty="0" smtClean="0"/>
          </a:p>
          <a:p>
            <a:pPr>
              <a:buFont typeface="Wingdings" pitchFamily="2" charset="2"/>
              <a:buNone/>
            </a:pPr>
            <a:r>
              <a:rPr lang="en-US" sz="2800" dirty="0" smtClean="0"/>
              <a:t>Greatest legacy we can leave is a </a:t>
            </a:r>
            <a:r>
              <a:rPr lang="en-US" sz="2800" dirty="0" err="1" smtClean="0"/>
              <a:t>downline</a:t>
            </a:r>
            <a:r>
              <a:rPr lang="en-US" sz="2800" dirty="0" smtClean="0"/>
              <a:t> of people who are happier, healthier and more successful because of our efforts</a:t>
            </a:r>
            <a:r>
              <a:rPr lang="en-US" sz="2800" dirty="0" smtClean="0"/>
              <a:t>.</a:t>
            </a:r>
            <a:r>
              <a:rPr lang="en-US" sz="2800" dirty="0" smtClean="0"/>
              <a:t>			</a:t>
            </a:r>
            <a:r>
              <a:rPr lang="en-US" sz="2000" dirty="0" smtClean="0"/>
              <a:t>	</a:t>
            </a:r>
            <a:endParaRPr lang="en-US" sz="3600" dirty="0" smtClean="0"/>
          </a:p>
          <a:p>
            <a:endParaRPr lang="en-US" dirty="0" smtClean="0"/>
          </a:p>
        </p:txBody>
      </p:sp>
      <p:pic>
        <p:nvPicPr>
          <p:cNvPr id="13314" name="Picture 2" descr="http://www.clarke.k12.ia.us/vimages/shared/vnews/stories/50b579602a76c/Leader%20in%20Me%20logo.jpg"/>
          <p:cNvPicPr>
            <a:picLocks noChangeAspect="1" noChangeArrowheads="1"/>
          </p:cNvPicPr>
          <p:nvPr/>
        </p:nvPicPr>
        <p:blipFill>
          <a:blip r:embed="rId2" cstate="print"/>
          <a:srcRect/>
          <a:stretch>
            <a:fillRect/>
          </a:stretch>
        </p:blipFill>
        <p:spPr bwMode="auto">
          <a:xfrm>
            <a:off x="2209801" y="4866715"/>
            <a:ext cx="4800600" cy="1715060"/>
          </a:xfrm>
          <a:prstGeom prst="rect">
            <a:avLst/>
          </a:prstGeom>
          <a:noFill/>
          <a:ln>
            <a:solidFill>
              <a:schemeClr val="tx2">
                <a:lumMod val="60000"/>
                <a:lumOff val="40000"/>
              </a:schemeClr>
            </a:solid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Invitation to Conference Call on Home Businesses</a:t>
            </a:r>
            <a:endParaRPr lang="en-US" sz="3600" dirty="0"/>
          </a:p>
        </p:txBody>
      </p:sp>
      <p:sp>
        <p:nvSpPr>
          <p:cNvPr id="3" name="Content Placeholder 2"/>
          <p:cNvSpPr>
            <a:spLocks noGrp="1"/>
          </p:cNvSpPr>
          <p:nvPr>
            <p:ph idx="1"/>
          </p:nvPr>
        </p:nvSpPr>
        <p:spPr>
          <a:xfrm>
            <a:off x="457200" y="1447800"/>
            <a:ext cx="8229600" cy="5105400"/>
          </a:xfrm>
        </p:spPr>
        <p:txBody>
          <a:bodyPr>
            <a:normAutofit fontScale="85000" lnSpcReduction="20000"/>
          </a:bodyPr>
          <a:lstStyle/>
          <a:p>
            <a:pPr>
              <a:buNone/>
            </a:pPr>
            <a:r>
              <a:rPr lang="en-US" sz="2000" dirty="0" err="1" smtClean="0"/>
              <a:t>lisa</a:t>
            </a:r>
            <a:r>
              <a:rPr lang="en-US" sz="2000" dirty="0" smtClean="0"/>
              <a:t/>
            </a:r>
            <a:br>
              <a:rPr lang="en-US" sz="2000" dirty="0" smtClean="0"/>
            </a:br>
            <a:r>
              <a:rPr lang="en-US" sz="2600" dirty="0" smtClean="0"/>
              <a:t>"Hi Joy,  this is Lisa Anderson.  I was wondering if you would like to join a conference call I am going to be on regarding the business opportunity that Shaklee offers.  I remember you mentioning that you are working on saving for your retirement, and I that is one of the topics we will be discussing.  The call won't take long, and I think you will find it very interesting."</a:t>
            </a:r>
            <a:br>
              <a:rPr lang="en-US" sz="2600" dirty="0" smtClean="0"/>
            </a:br>
            <a:r>
              <a:rPr lang="en-US" sz="2600" dirty="0" smtClean="0"/>
              <a:t/>
            </a:r>
            <a:br>
              <a:rPr lang="en-US" sz="2600" dirty="0" smtClean="0"/>
            </a:br>
            <a:r>
              <a:rPr lang="en-US" sz="2600" dirty="0" smtClean="0"/>
              <a:t> "Hi Brenda,  this is Lisa Anderson.  I was thinking about you the other day.  We are having a call for young moms where will we discuss the benefits of a home based business with Shaklee and how moms can stay home with their kids and still bring in a good income to help their family. </a:t>
            </a:r>
          </a:p>
          <a:p>
            <a:pPr>
              <a:buNone/>
            </a:pPr>
            <a:r>
              <a:rPr lang="en-US" sz="2600" dirty="0" smtClean="0"/>
              <a:t> I'm not sure if you have ever thought about anything like this, but I think you could be quite good a what I do.  Would you be interested in joining in?  The most common questions about building a Shaklee business and how it works for moms will be answered."</a:t>
            </a:r>
            <a:br>
              <a:rPr lang="en-US" sz="2600" dirty="0" smtClean="0"/>
            </a:br>
            <a:r>
              <a:rPr lang="en-US" sz="2000" dirty="0" smtClean="0"/>
              <a:t/>
            </a:r>
            <a:br>
              <a:rPr lang="en-US" sz="2000" dirty="0" smtClean="0"/>
            </a:br>
            <a:endParaRPr lang="en-US"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Barb\AppData\Local\Microsoft\Windows\Temporary Internet Files\Content.Outlook\91KB6DCC\10563035_909591870056_2649729564491378092_n1.jpg"/>
          <p:cNvPicPr>
            <a:picLocks noChangeAspect="1" noChangeArrowheads="1"/>
          </p:cNvPicPr>
          <p:nvPr/>
        </p:nvPicPr>
        <p:blipFill>
          <a:blip r:embed="rId2" cstate="print"/>
          <a:srcRect/>
          <a:stretch>
            <a:fillRect/>
          </a:stretch>
        </p:blipFill>
        <p:spPr bwMode="auto">
          <a:xfrm>
            <a:off x="1524000" y="381000"/>
            <a:ext cx="6096000" cy="6096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encrypted-tbn3.gstatic.com/images?q=tbn:ANd9GcQnkw_bxSHaFcY3DkMyW4iTRjcC7frjOm0o73nzxInJ3qvZEtWS"/>
          <p:cNvPicPr>
            <a:picLocks noChangeAspect="1" noChangeArrowheads="1"/>
          </p:cNvPicPr>
          <p:nvPr/>
        </p:nvPicPr>
        <p:blipFill>
          <a:blip r:embed="rId2" cstate="print"/>
          <a:srcRect/>
          <a:stretch>
            <a:fillRect/>
          </a:stretch>
        </p:blipFill>
        <p:spPr bwMode="auto">
          <a:xfrm>
            <a:off x="-131036" y="0"/>
            <a:ext cx="9275035" cy="6858000"/>
          </a:xfrm>
          <a:prstGeom prst="rect">
            <a:avLst/>
          </a:prstGeom>
          <a:noFill/>
        </p:spPr>
      </p:pic>
      <p:sp>
        <p:nvSpPr>
          <p:cNvPr id="2" name="Title 1"/>
          <p:cNvSpPr>
            <a:spLocks noGrp="1"/>
          </p:cNvSpPr>
          <p:nvPr>
            <p:ph type="title"/>
          </p:nvPr>
        </p:nvSpPr>
        <p:spPr>
          <a:xfrm>
            <a:off x="457200" y="274638"/>
            <a:ext cx="8229600" cy="715962"/>
          </a:xfrm>
          <a:solidFill>
            <a:schemeClr val="bg1"/>
          </a:solidFill>
        </p:spPr>
        <p:txBody>
          <a:bodyPr>
            <a:normAutofit/>
          </a:bodyPr>
          <a:lstStyle/>
          <a:p>
            <a:r>
              <a:rPr lang="en-US" sz="3200" dirty="0" smtClean="0"/>
              <a:t>Member Appreciation Brunch Outline</a:t>
            </a:r>
            <a:endParaRPr lang="en-US" sz="3200" dirty="0"/>
          </a:p>
        </p:txBody>
      </p:sp>
      <p:sp>
        <p:nvSpPr>
          <p:cNvPr id="3" name="Content Placeholder 2"/>
          <p:cNvSpPr>
            <a:spLocks noGrp="1"/>
          </p:cNvSpPr>
          <p:nvPr>
            <p:ph idx="1"/>
          </p:nvPr>
        </p:nvSpPr>
        <p:spPr>
          <a:xfrm>
            <a:off x="457200" y="1066800"/>
            <a:ext cx="8382000" cy="5791200"/>
          </a:xfrm>
          <a:solidFill>
            <a:schemeClr val="bg1"/>
          </a:solidFill>
        </p:spPr>
        <p:txBody>
          <a:bodyPr>
            <a:normAutofit/>
          </a:bodyPr>
          <a:lstStyle/>
          <a:p>
            <a:pPr>
              <a:buNone/>
            </a:pPr>
            <a:r>
              <a:rPr lang="en-US" sz="2400" dirty="0" smtClean="0"/>
              <a:t>Welcome-</a:t>
            </a:r>
          </a:p>
          <a:p>
            <a:r>
              <a:rPr lang="en-US" sz="2400" dirty="0" smtClean="0"/>
              <a:t>Each guest shares their favorite product-( and receives a raffle ticket for sharing )</a:t>
            </a:r>
          </a:p>
          <a:p>
            <a:r>
              <a:rPr lang="en-US" sz="2400" dirty="0" smtClean="0"/>
              <a:t>Each leader shares why they chose to develop a  Shaklee business.</a:t>
            </a:r>
          </a:p>
          <a:p>
            <a:r>
              <a:rPr lang="en-US" sz="2400" dirty="0" smtClean="0"/>
              <a:t>Distribute raffle tickets to anyone who asks/or answers a question</a:t>
            </a:r>
          </a:p>
          <a:p>
            <a:pPr>
              <a:buNone/>
            </a:pPr>
            <a:r>
              <a:rPr lang="en-US" sz="2400" dirty="0" smtClean="0"/>
              <a:t>	We had some questions pre-written and handed them out to guest to read</a:t>
            </a:r>
          </a:p>
          <a:p>
            <a:r>
              <a:rPr lang="en-US" sz="2400" dirty="0" smtClean="0"/>
              <a:t>Give Shaklee products as gifts</a:t>
            </a:r>
          </a:p>
          <a:p>
            <a:r>
              <a:rPr lang="en-US" sz="2400" dirty="0" smtClean="0"/>
              <a:t>Give Nutrition &amp; You books to the people that had great testimonies</a:t>
            </a:r>
          </a:p>
          <a:p>
            <a:r>
              <a:rPr lang="en-US" sz="2400" dirty="0" smtClean="0"/>
              <a:t>Offer good discounts on the Gold Packs and  invited people to join our team			</a:t>
            </a:r>
            <a:r>
              <a:rPr lang="en-US" sz="2400" dirty="0" err="1" smtClean="0"/>
              <a:t>lisa</a:t>
            </a:r>
            <a:r>
              <a:rPr lang="en-US" sz="2400" dirty="0" smtClean="0"/>
              <a:t> </a:t>
            </a:r>
          </a:p>
          <a:p>
            <a:endParaRPr lang="en-US"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66800" y="1600200"/>
            <a:ext cx="6858000" cy="4525963"/>
          </a:xfrm>
        </p:spPr>
        <p:txBody>
          <a:bodyPr/>
          <a:lstStyle/>
          <a:p>
            <a:pPr>
              <a:buNone/>
            </a:pPr>
            <a:r>
              <a:rPr lang="en-US" dirty="0" smtClean="0"/>
              <a:t>You don't have to be great to get started,</a:t>
            </a:r>
          </a:p>
          <a:p>
            <a:pPr>
              <a:buNone/>
            </a:pPr>
            <a:endParaRPr lang="en-US" dirty="0" smtClean="0"/>
          </a:p>
          <a:p>
            <a:pPr>
              <a:buNone/>
            </a:pPr>
            <a:r>
              <a:rPr lang="en-US" dirty="0" smtClean="0"/>
              <a:t>but you have to get started to be great.                                                    			 Les Brown</a:t>
            </a:r>
          </a:p>
          <a:p>
            <a:pPr>
              <a:buNone/>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Happiness is:</a:t>
            </a:r>
          </a:p>
          <a:p>
            <a:pPr algn="ctr">
              <a:buNone/>
            </a:pPr>
            <a:r>
              <a:rPr lang="en-US" dirty="0" smtClean="0"/>
              <a:t> someone to love,</a:t>
            </a:r>
          </a:p>
          <a:p>
            <a:pPr algn="ctr">
              <a:buNone/>
            </a:pPr>
            <a:r>
              <a:rPr lang="en-US" dirty="0" smtClean="0"/>
              <a:t> something to do, </a:t>
            </a:r>
          </a:p>
          <a:p>
            <a:pPr algn="ctr">
              <a:buNone/>
            </a:pPr>
            <a:r>
              <a:rPr lang="en-US" dirty="0" smtClean="0"/>
              <a:t>and something to hope for.</a:t>
            </a:r>
          </a:p>
          <a:p>
            <a:pPr algn="ctr">
              <a:buNone/>
            </a:pPr>
            <a:endParaRPr lang="en-US" dirty="0" smtClean="0"/>
          </a:p>
          <a:p>
            <a:pPr algn="ctr">
              <a:buNone/>
            </a:pPr>
            <a:r>
              <a:rPr lang="en-US" smtClean="0"/>
              <a:t>Chinese proverb</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3490" name="Picture 2" descr="http://kristiahord.com/wp-content/uploads/2013/01/life-people-quotes-Favim.com-432545-234x300.jpg"/>
          <p:cNvPicPr>
            <a:picLocks noChangeAspect="1" noChangeArrowheads="1"/>
          </p:cNvPicPr>
          <p:nvPr/>
        </p:nvPicPr>
        <p:blipFill>
          <a:blip r:embed="rId2" cstate="print"/>
          <a:srcRect/>
          <a:stretch>
            <a:fillRect/>
          </a:stretch>
        </p:blipFill>
        <p:spPr bwMode="auto">
          <a:xfrm>
            <a:off x="2648712" y="649654"/>
            <a:ext cx="3980688" cy="5103446"/>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4514" name="Picture 2" descr="http://media-cache-ak0.pinimg.com/236x/eb/e1/2b/ebe12b7590432923cba65892fe762cea.jpg"/>
          <p:cNvPicPr>
            <a:picLocks noChangeAspect="1" noChangeArrowheads="1"/>
          </p:cNvPicPr>
          <p:nvPr/>
        </p:nvPicPr>
        <p:blipFill>
          <a:blip r:embed="rId2" cstate="print"/>
          <a:srcRect/>
          <a:stretch>
            <a:fillRect/>
          </a:stretch>
        </p:blipFill>
        <p:spPr bwMode="auto">
          <a:xfrm>
            <a:off x="2667000" y="1"/>
            <a:ext cx="3733799"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181600" cy="1096962"/>
          </a:xfrm>
          <a:ln>
            <a:solidFill>
              <a:schemeClr val="accent6">
                <a:lumMod val="75000"/>
              </a:schemeClr>
            </a:solidFill>
          </a:ln>
        </p:spPr>
        <p:txBody>
          <a:bodyPr>
            <a:normAutofit/>
          </a:bodyPr>
          <a:lstStyle/>
          <a:p>
            <a:r>
              <a:rPr lang="en-US" sz="3200" dirty="0" err="1" smtClean="0"/>
              <a:t>Enfuselle</a:t>
            </a:r>
            <a:r>
              <a:rPr lang="en-US" sz="3200" dirty="0" smtClean="0"/>
              <a:t> Sample Kits –</a:t>
            </a:r>
            <a:br>
              <a:rPr lang="en-US" sz="3200" dirty="0" smtClean="0"/>
            </a:br>
            <a:r>
              <a:rPr lang="en-US" sz="3200" dirty="0" smtClean="0"/>
              <a:t>Rebecca Fountain </a:t>
            </a:r>
            <a:endParaRPr lang="en-US" sz="3200" dirty="0"/>
          </a:p>
        </p:txBody>
      </p:sp>
      <p:sp>
        <p:nvSpPr>
          <p:cNvPr id="3" name="Content Placeholder 2"/>
          <p:cNvSpPr>
            <a:spLocks noGrp="1"/>
          </p:cNvSpPr>
          <p:nvPr>
            <p:ph idx="1"/>
          </p:nvPr>
        </p:nvSpPr>
        <p:spPr>
          <a:xfrm>
            <a:off x="457200" y="1371600"/>
            <a:ext cx="6705600" cy="5181600"/>
          </a:xfrm>
        </p:spPr>
        <p:txBody>
          <a:bodyPr>
            <a:normAutofit/>
          </a:bodyPr>
          <a:lstStyle/>
          <a:p>
            <a:r>
              <a:rPr lang="en-US" sz="2400" dirty="0" smtClean="0"/>
              <a:t>Assembled 15 sample kits –			 --(purchased tiny paint jars from Hobby Lobby paint, small 		black quilted make-up bag about $1.50  )</a:t>
            </a:r>
          </a:p>
          <a:p>
            <a:pPr>
              <a:buNone/>
            </a:pPr>
            <a:r>
              <a:rPr lang="en-US" sz="2400" dirty="0" smtClean="0"/>
              <a:t>		-- included every </a:t>
            </a:r>
            <a:r>
              <a:rPr lang="en-US" sz="2400" dirty="0" err="1" smtClean="0"/>
              <a:t>Enfuselle</a:t>
            </a:r>
            <a:r>
              <a:rPr lang="en-US" sz="2400" dirty="0" smtClean="0"/>
              <a:t> product</a:t>
            </a:r>
          </a:p>
          <a:p>
            <a:pPr>
              <a:buNone/>
            </a:pPr>
            <a:r>
              <a:rPr lang="en-US" sz="2400" dirty="0" smtClean="0"/>
              <a:t>		-- wrapped the make-up bag with a ribbon 	and pretty bow so it looked like a present .. </a:t>
            </a:r>
          </a:p>
          <a:p>
            <a:r>
              <a:rPr lang="en-US" sz="2400" dirty="0" smtClean="0"/>
              <a:t>Customer received enough product for 3 days</a:t>
            </a:r>
          </a:p>
          <a:p>
            <a:r>
              <a:rPr lang="en-US" sz="2400" dirty="0" smtClean="0"/>
              <a:t>Results – everybody bought something. 7 purchased the entire Nutrition Therapy for Your Skin Kit $187.45 MP ,  141.29 PV )</a:t>
            </a:r>
          </a:p>
          <a:p>
            <a:endParaRPr lang="en-US" sz="2400" dirty="0"/>
          </a:p>
        </p:txBody>
      </p:sp>
      <p:pic>
        <p:nvPicPr>
          <p:cNvPr id="3074" name="Picture 2"/>
          <p:cNvPicPr>
            <a:picLocks noChangeAspect="1" noChangeArrowheads="1"/>
          </p:cNvPicPr>
          <p:nvPr/>
        </p:nvPicPr>
        <p:blipFill>
          <a:blip r:embed="rId2" cstate="print"/>
          <a:srcRect/>
          <a:stretch>
            <a:fillRect/>
          </a:stretch>
        </p:blipFill>
        <p:spPr bwMode="auto">
          <a:xfrm>
            <a:off x="6834035" y="4267200"/>
            <a:ext cx="2081365" cy="2307317"/>
          </a:xfrm>
          <a:prstGeom prst="rect">
            <a:avLst/>
          </a:prstGeom>
          <a:noFill/>
          <a:ln w="9525">
            <a:noFill/>
            <a:miter lim="800000"/>
            <a:headEnd/>
            <a:tailEnd/>
          </a:ln>
          <a:effectLst/>
        </p:spPr>
      </p:pic>
      <p:pic>
        <p:nvPicPr>
          <p:cNvPr id="5" name="Picture 2" descr="C:\Users\Barb\AppData\Local\Microsoft\Windows\Temporary Internet Files\Content.Outlook\91KB6DCC\photo (8).JPG"/>
          <p:cNvPicPr>
            <a:picLocks noChangeAspect="1" noChangeArrowheads="1"/>
          </p:cNvPicPr>
          <p:nvPr/>
        </p:nvPicPr>
        <p:blipFill>
          <a:blip r:embed="rId3" cstate="print"/>
          <a:srcRect/>
          <a:stretch>
            <a:fillRect/>
          </a:stretch>
        </p:blipFill>
        <p:spPr bwMode="auto">
          <a:xfrm>
            <a:off x="6400800" y="228600"/>
            <a:ext cx="2514600" cy="15716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638800" cy="609600"/>
          </a:xfrm>
        </p:spPr>
        <p:txBody>
          <a:bodyPr>
            <a:normAutofit/>
          </a:bodyPr>
          <a:lstStyle/>
          <a:p>
            <a:r>
              <a:rPr lang="en-US" sz="2800" dirty="0" smtClean="0"/>
              <a:t>Rebecca’s Dialogue</a:t>
            </a:r>
            <a:endParaRPr lang="en-US" sz="2800" dirty="0"/>
          </a:p>
        </p:txBody>
      </p:sp>
      <p:sp>
        <p:nvSpPr>
          <p:cNvPr id="3" name="Content Placeholder 2"/>
          <p:cNvSpPr>
            <a:spLocks noGrp="1"/>
          </p:cNvSpPr>
          <p:nvPr>
            <p:ph idx="1"/>
          </p:nvPr>
        </p:nvSpPr>
        <p:spPr>
          <a:xfrm>
            <a:off x="457200" y="914400"/>
            <a:ext cx="8229600" cy="5638800"/>
          </a:xfrm>
        </p:spPr>
        <p:txBody>
          <a:bodyPr>
            <a:normAutofit/>
          </a:bodyPr>
          <a:lstStyle/>
          <a:p>
            <a:pPr>
              <a:buNone/>
            </a:pPr>
            <a:r>
              <a:rPr lang="en-US" sz="2000" b="1" dirty="0" smtClean="0"/>
              <a:t>In response to a compliment on her skin --</a:t>
            </a:r>
          </a:p>
          <a:p>
            <a:pPr>
              <a:buNone/>
            </a:pPr>
            <a:r>
              <a:rPr lang="en-US" sz="2000" dirty="0" smtClean="0"/>
              <a:t>“ I am trying some skin care products I love.</a:t>
            </a:r>
          </a:p>
          <a:p>
            <a:pPr>
              <a:buNone/>
            </a:pPr>
            <a:r>
              <a:rPr lang="en-US" sz="2000" dirty="0" smtClean="0"/>
              <a:t>What do you use?  You look great ..</a:t>
            </a:r>
          </a:p>
          <a:p>
            <a:pPr>
              <a:buNone/>
            </a:pPr>
            <a:r>
              <a:rPr lang="en-US" sz="2000" dirty="0" smtClean="0"/>
              <a:t>Do you like it?</a:t>
            </a:r>
          </a:p>
          <a:p>
            <a:pPr>
              <a:buNone/>
            </a:pPr>
            <a:r>
              <a:rPr lang="en-US" sz="2000" dirty="0" smtClean="0"/>
              <a:t>Well, if you like .. I have some samples .</a:t>
            </a:r>
          </a:p>
          <a:p>
            <a:pPr>
              <a:buNone/>
            </a:pPr>
            <a:r>
              <a:rPr lang="en-US" sz="2000" dirty="0" smtClean="0"/>
              <a:t>Or</a:t>
            </a:r>
          </a:p>
          <a:p>
            <a:pPr>
              <a:buNone/>
            </a:pPr>
            <a:r>
              <a:rPr lang="en-US" sz="2000" dirty="0" smtClean="0"/>
              <a:t>“ I know you are one of those people who always look great.. So I know you really take care of yourself and your skin and your appearance….</a:t>
            </a:r>
          </a:p>
          <a:p>
            <a:pPr>
              <a:buNone/>
            </a:pPr>
            <a:r>
              <a:rPr lang="en-US" sz="2000" dirty="0" smtClean="0"/>
              <a:t>So I thought you’d really be interested in what I have found…I have seen amazing results.. Not only for myself, but people I know .. And I have my friend’s before and after pictures… She got incredible results in just 8 weeks.</a:t>
            </a:r>
          </a:p>
          <a:p>
            <a:pPr>
              <a:buNone/>
            </a:pPr>
            <a:r>
              <a:rPr lang="en-US" sz="2000" dirty="0" smtClean="0"/>
              <a:t>Do you want me to send you the picture?</a:t>
            </a:r>
          </a:p>
          <a:p>
            <a:pPr>
              <a:buNone/>
            </a:pPr>
            <a:r>
              <a:rPr lang="en-US" sz="2000" dirty="0" smtClean="0"/>
              <a:t>Shaklee does everything in Harmony with Nature. Cindy Latham told us 2 major cosmetic companies tried to buy the patents on </a:t>
            </a:r>
            <a:r>
              <a:rPr lang="en-US" sz="2000" dirty="0" err="1" smtClean="0"/>
              <a:t>Enfuselle</a:t>
            </a:r>
            <a:r>
              <a:rPr lang="en-US" sz="2000" dirty="0" smtClean="0"/>
              <a:t> .. But Shaklee refused. </a:t>
            </a:r>
          </a:p>
          <a:p>
            <a:pPr>
              <a:buNone/>
            </a:pPr>
            <a:endParaRPr lang="en-US" sz="2000" dirty="0"/>
          </a:p>
        </p:txBody>
      </p:sp>
      <p:pic>
        <p:nvPicPr>
          <p:cNvPr id="2050" name="Picture 2"/>
          <p:cNvPicPr>
            <a:picLocks noChangeAspect="1" noChangeArrowheads="1"/>
          </p:cNvPicPr>
          <p:nvPr/>
        </p:nvPicPr>
        <p:blipFill>
          <a:blip r:embed="rId2" cstate="print"/>
          <a:srcRect/>
          <a:stretch>
            <a:fillRect/>
          </a:stretch>
        </p:blipFill>
        <p:spPr bwMode="auto">
          <a:xfrm>
            <a:off x="6592089" y="228600"/>
            <a:ext cx="2199612" cy="24384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Barb\AppData\Local\Microsoft\Windows\Temporary Internet Files\Content.Outlook\91KB6DCC\photo (10).JPG"/>
          <p:cNvPicPr>
            <a:picLocks noChangeAspect="1" noChangeArrowheads="1"/>
          </p:cNvPicPr>
          <p:nvPr/>
        </p:nvPicPr>
        <p:blipFill>
          <a:blip r:embed="rId2" cstate="print"/>
          <a:srcRect/>
          <a:stretch>
            <a:fillRect/>
          </a:stretch>
        </p:blipFill>
        <p:spPr bwMode="auto">
          <a:xfrm>
            <a:off x="4267200" y="2057400"/>
            <a:ext cx="4876800" cy="2743200"/>
          </a:xfrm>
          <a:prstGeom prst="rect">
            <a:avLst/>
          </a:prstGeom>
          <a:noFill/>
        </p:spPr>
      </p:pic>
      <p:sp>
        <p:nvSpPr>
          <p:cNvPr id="2" name="Title 1"/>
          <p:cNvSpPr>
            <a:spLocks noGrp="1"/>
          </p:cNvSpPr>
          <p:nvPr>
            <p:ph type="title"/>
          </p:nvPr>
        </p:nvSpPr>
        <p:spPr>
          <a:xfrm>
            <a:off x="5257800" y="274638"/>
            <a:ext cx="3429000" cy="1143000"/>
          </a:xfrm>
        </p:spPr>
        <p:txBody>
          <a:bodyPr/>
          <a:lstStyle/>
          <a:p>
            <a:endParaRPr lang="en-US" dirty="0"/>
          </a:p>
        </p:txBody>
      </p:sp>
      <p:sp>
        <p:nvSpPr>
          <p:cNvPr id="3" name="Content Placeholder 2"/>
          <p:cNvSpPr>
            <a:spLocks noGrp="1"/>
          </p:cNvSpPr>
          <p:nvPr>
            <p:ph idx="1"/>
          </p:nvPr>
        </p:nvSpPr>
        <p:spPr>
          <a:xfrm>
            <a:off x="5105400" y="4648200"/>
            <a:ext cx="3581400" cy="1981200"/>
          </a:xfrm>
        </p:spPr>
        <p:txBody>
          <a:bodyPr/>
          <a:lstStyle/>
          <a:p>
            <a:endParaRPr lang="en-US" dirty="0"/>
          </a:p>
        </p:txBody>
      </p:sp>
      <p:pic>
        <p:nvPicPr>
          <p:cNvPr id="1026" name="Picture 2" descr="C:\Users\Barb\AppData\Local\Microsoft\Windows\Temporary Internet Files\Content.Outlook\91KB6DCC\photo (8).JPG"/>
          <p:cNvPicPr>
            <a:picLocks noChangeAspect="1" noChangeArrowheads="1"/>
          </p:cNvPicPr>
          <p:nvPr/>
        </p:nvPicPr>
        <p:blipFill>
          <a:blip r:embed="rId3" cstate="print"/>
          <a:srcRect/>
          <a:stretch>
            <a:fillRect/>
          </a:stretch>
        </p:blipFill>
        <p:spPr bwMode="auto">
          <a:xfrm>
            <a:off x="228600" y="3429000"/>
            <a:ext cx="4998720" cy="3124200"/>
          </a:xfrm>
          <a:prstGeom prst="rect">
            <a:avLst/>
          </a:prstGeom>
          <a:noFill/>
        </p:spPr>
      </p:pic>
      <p:pic>
        <p:nvPicPr>
          <p:cNvPr id="1027" name="Picture 3" descr="C:\Users\Barb\AppData\Local\Microsoft\Windows\Temporary Internet Files\Content.Outlook\91KB6DCC\photo (9).JPG"/>
          <p:cNvPicPr>
            <a:picLocks noChangeAspect="1" noChangeArrowheads="1"/>
          </p:cNvPicPr>
          <p:nvPr/>
        </p:nvPicPr>
        <p:blipFill>
          <a:blip r:embed="rId4" cstate="print"/>
          <a:srcRect/>
          <a:stretch>
            <a:fillRect/>
          </a:stretch>
        </p:blipFill>
        <p:spPr bwMode="auto">
          <a:xfrm>
            <a:off x="228600" y="228600"/>
            <a:ext cx="4792134" cy="26955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457200"/>
            <a:ext cx="5334000" cy="3352800"/>
          </a:xfrm>
          <a:ln w="28575">
            <a:solidFill>
              <a:srgbClr val="FF0000"/>
            </a:solidFill>
          </a:ln>
        </p:spPr>
        <p:txBody>
          <a:bodyPr>
            <a:normAutofit/>
          </a:bodyPr>
          <a:lstStyle/>
          <a:p>
            <a:r>
              <a:rPr lang="en-US" sz="3200" dirty="0" smtClean="0"/>
              <a:t>Shaklee Summer School 2014</a:t>
            </a:r>
            <a:br>
              <a:rPr lang="en-US" sz="3200" dirty="0" smtClean="0"/>
            </a:br>
            <a:r>
              <a:rPr lang="en-US" sz="3200" dirty="0" smtClean="0"/>
              <a:t>8 Weeks to Director</a:t>
            </a:r>
            <a:br>
              <a:rPr lang="en-US" sz="3200" dirty="0" smtClean="0"/>
            </a:br>
            <a:r>
              <a:rPr lang="en-US" sz="2700" dirty="0" smtClean="0"/>
              <a:t>Session # 8  </a:t>
            </a:r>
            <a:r>
              <a:rPr lang="en-US" sz="2700" dirty="0" smtClean="0"/>
              <a:t>Final Session</a:t>
            </a:r>
            <a:br>
              <a:rPr lang="en-US" sz="2700" dirty="0" smtClean="0"/>
            </a:br>
            <a:r>
              <a:rPr lang="en-US" sz="2700" dirty="0" smtClean="0"/>
              <a:t>Aug </a:t>
            </a:r>
            <a:r>
              <a:rPr lang="en-US" sz="2700" dirty="0" smtClean="0"/>
              <a:t>5, 2014</a:t>
            </a:r>
            <a:br>
              <a:rPr lang="en-US" sz="2700" dirty="0" smtClean="0"/>
            </a:br>
            <a:r>
              <a:rPr lang="en-US" sz="2700" dirty="0" smtClean="0"/>
              <a:t>The Role of The Leader</a:t>
            </a:r>
            <a:endParaRPr lang="en-US" sz="4000" dirty="0"/>
          </a:p>
        </p:txBody>
      </p:sp>
      <p:sp>
        <p:nvSpPr>
          <p:cNvPr id="3" name="Subtitle 2"/>
          <p:cNvSpPr>
            <a:spLocks noGrp="1"/>
          </p:cNvSpPr>
          <p:nvPr>
            <p:ph type="subTitle" idx="1"/>
          </p:nvPr>
        </p:nvSpPr>
        <p:spPr>
          <a:xfrm>
            <a:off x="3048000" y="4419600"/>
            <a:ext cx="5105400" cy="1295400"/>
          </a:xfrm>
          <a:ln>
            <a:solidFill>
              <a:srgbClr val="FF0000"/>
            </a:solidFill>
          </a:ln>
        </p:spPr>
        <p:txBody>
          <a:bodyPr>
            <a:normAutofit/>
          </a:bodyPr>
          <a:lstStyle/>
          <a:p>
            <a:r>
              <a:rPr lang="en-US" sz="2400" dirty="0" err="1" smtClean="0">
                <a:solidFill>
                  <a:schemeClr val="tx1"/>
                </a:solidFill>
              </a:rPr>
              <a:t>Sn</a:t>
            </a:r>
            <a:r>
              <a:rPr lang="en-US" sz="2400" dirty="0" smtClean="0">
                <a:solidFill>
                  <a:schemeClr val="tx1"/>
                </a:solidFill>
              </a:rPr>
              <a:t> Executive Coordinator Lisa </a:t>
            </a:r>
            <a:r>
              <a:rPr lang="en-US" sz="2400" dirty="0" smtClean="0">
                <a:solidFill>
                  <a:schemeClr val="tx1"/>
                </a:solidFill>
              </a:rPr>
              <a:t>Anderson</a:t>
            </a:r>
            <a:endParaRPr lang="en-US" sz="2400" dirty="0" smtClean="0">
              <a:solidFill>
                <a:schemeClr val="tx1"/>
              </a:solidFill>
            </a:endParaRPr>
          </a:p>
          <a:p>
            <a:r>
              <a:rPr lang="en-US" sz="2400" dirty="0" smtClean="0">
                <a:solidFill>
                  <a:schemeClr val="tx1"/>
                </a:solidFill>
              </a:rPr>
              <a:t>Senior Coordinator Katie Odom</a:t>
            </a:r>
          </a:p>
          <a:p>
            <a:endParaRPr lang="en-US" sz="2400" dirty="0">
              <a:solidFill>
                <a:schemeClr val="tx1"/>
              </a:solidFill>
            </a:endParaRPr>
          </a:p>
        </p:txBody>
      </p:sp>
      <p:pic>
        <p:nvPicPr>
          <p:cNvPr id="5" name="Picture 4" descr="Katie Odom.jpg"/>
          <p:cNvPicPr>
            <a:picLocks noChangeAspect="1"/>
          </p:cNvPicPr>
          <p:nvPr/>
        </p:nvPicPr>
        <p:blipFill>
          <a:blip r:embed="rId2" cstate="print"/>
          <a:stretch>
            <a:fillRect/>
          </a:stretch>
        </p:blipFill>
        <p:spPr>
          <a:xfrm>
            <a:off x="457200" y="3505200"/>
            <a:ext cx="1676400" cy="2514600"/>
          </a:xfrm>
          <a:prstGeom prst="rect">
            <a:avLst/>
          </a:prstGeom>
        </p:spPr>
      </p:pic>
      <p:pic>
        <p:nvPicPr>
          <p:cNvPr id="6" name="Picture 5" descr="Lisa Anderson 2013.jpg"/>
          <p:cNvPicPr>
            <a:picLocks noChangeAspect="1"/>
          </p:cNvPicPr>
          <p:nvPr/>
        </p:nvPicPr>
        <p:blipFill>
          <a:blip r:embed="rId3" cstate="print"/>
          <a:stretch>
            <a:fillRect/>
          </a:stretch>
        </p:blipFill>
        <p:spPr>
          <a:xfrm>
            <a:off x="457200" y="762000"/>
            <a:ext cx="1649520" cy="247660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990600" y="2057400"/>
            <a:ext cx="7162800" cy="3876675"/>
          </a:xfrm>
        </p:spPr>
        <p:txBody>
          <a:bodyPr>
            <a:normAutofit fontScale="92500"/>
          </a:bodyPr>
          <a:lstStyle/>
          <a:p>
            <a:r>
              <a:rPr lang="en-US" dirty="0" smtClean="0"/>
              <a:t>Understand what it means to be a leader in Shaklee</a:t>
            </a:r>
          </a:p>
          <a:p>
            <a:r>
              <a:rPr lang="en-US" dirty="0" smtClean="0"/>
              <a:t>How to raise up and develop other leaders</a:t>
            </a:r>
          </a:p>
          <a:p>
            <a:r>
              <a:rPr lang="en-US" dirty="0" smtClean="0"/>
              <a:t>Define our role as mentor and coach</a:t>
            </a:r>
          </a:p>
          <a:p>
            <a:r>
              <a:rPr lang="en-US" dirty="0" smtClean="0"/>
              <a:t>Review skills to learn to be a good coach</a:t>
            </a:r>
          </a:p>
          <a:p>
            <a:pPr>
              <a:buFont typeface="Wingdings" pitchFamily="2" charset="2"/>
              <a:buNone/>
            </a:pPr>
            <a:r>
              <a:rPr lang="en-US" sz="2400" dirty="0" smtClean="0"/>
              <a:t>	</a:t>
            </a:r>
            <a:r>
              <a:rPr lang="en-US" sz="2400" dirty="0" err="1" smtClean="0"/>
              <a:t>lisa</a:t>
            </a:r>
            <a:r>
              <a:rPr lang="en-US" dirty="0" smtClean="0"/>
              <a:t>							</a:t>
            </a:r>
            <a:r>
              <a:rPr lang="en-US" sz="2000" dirty="0" smtClean="0"/>
              <a:t>	</a:t>
            </a:r>
            <a:endParaRPr lang="en-US" dirty="0" smtClean="0"/>
          </a:p>
        </p:txBody>
      </p:sp>
      <p:sp>
        <p:nvSpPr>
          <p:cNvPr id="5123" name="Title 3"/>
          <p:cNvSpPr>
            <a:spLocks noGrp="1"/>
          </p:cNvSpPr>
          <p:nvPr>
            <p:ph type="title"/>
          </p:nvPr>
        </p:nvSpPr>
        <p:spPr>
          <a:xfrm>
            <a:off x="1714500" y="304800"/>
            <a:ext cx="5715000" cy="1401762"/>
          </a:xfrm>
          <a:ln>
            <a:solidFill>
              <a:schemeClr val="accent4">
                <a:lumMod val="75000"/>
              </a:schemeClr>
            </a:solidFill>
          </a:ln>
        </p:spPr>
        <p:txBody>
          <a:bodyPr>
            <a:noAutofit/>
          </a:bodyPr>
          <a:lstStyle/>
          <a:p>
            <a:pPr algn="l"/>
            <a:r>
              <a:rPr lang="en-US" sz="3600" dirty="0" smtClean="0"/>
              <a:t>Objectives for Session #8 –		</a:t>
            </a:r>
            <a:r>
              <a:rPr lang="en-US" sz="3600" dirty="0" smtClean="0"/>
              <a:t>The Role of the Leader</a:t>
            </a:r>
            <a:r>
              <a:rPr lang="en-US" sz="3600" dirty="0" smtClean="0"/>
              <a:t> </a:t>
            </a:r>
            <a:endParaRPr lang="en-US" sz="3600" dirty="0" smtClean="0"/>
          </a:p>
        </p:txBody>
      </p:sp>
      <p:pic>
        <p:nvPicPr>
          <p:cNvPr id="44034" name="Picture 2" descr="http://www.thelivingleader.com/wp-content/uploads/leadership.jpg"/>
          <p:cNvPicPr>
            <a:picLocks noChangeAspect="1" noChangeArrowheads="1"/>
          </p:cNvPicPr>
          <p:nvPr/>
        </p:nvPicPr>
        <p:blipFill>
          <a:blip r:embed="rId2" cstate="print"/>
          <a:srcRect/>
          <a:stretch>
            <a:fillRect/>
          </a:stretch>
        </p:blipFill>
        <p:spPr bwMode="auto">
          <a:xfrm>
            <a:off x="2286000" y="5029200"/>
            <a:ext cx="5638800" cy="1828800"/>
          </a:xfrm>
          <a:prstGeom prst="rect">
            <a:avLst/>
          </a:prstGeom>
          <a:noFill/>
          <a:ln>
            <a:solidFill>
              <a:schemeClr val="accent4">
                <a:lumMod val="75000"/>
              </a:schemeClr>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6387</TotalTime>
  <Words>2070</Words>
  <Application>Microsoft Office PowerPoint</Application>
  <PresentationFormat>On-screen Show (4:3)</PresentationFormat>
  <Paragraphs>256</Paragraphs>
  <Slides>43</Slides>
  <Notes>4</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 Report on Successful      Home Business FaceBook Event – </vt:lpstr>
      <vt:lpstr>Member Appreciation Brunches/Dinner/Teas</vt:lpstr>
      <vt:lpstr>Member Appreciation Brunches/Dinner/Teas</vt:lpstr>
      <vt:lpstr>Member Appreciation Brunch Outline</vt:lpstr>
      <vt:lpstr>Enfuselle Sample Kits – Rebecca Fountain </vt:lpstr>
      <vt:lpstr>Rebecca’s Dialogue</vt:lpstr>
      <vt:lpstr>Slide 7</vt:lpstr>
      <vt:lpstr>Shaklee Summer School 2014 8 Weeks to Director Session # 8  Final Session Aug 5, 2014 The Role of The Leader</vt:lpstr>
      <vt:lpstr>Objectives for Session #8 –  The Role of the Leader </vt:lpstr>
      <vt:lpstr>The Role of the Leader --Joel Barker</vt:lpstr>
      <vt:lpstr>The Vision of the Coach Starts With…</vt:lpstr>
      <vt:lpstr>Slide 12</vt:lpstr>
      <vt:lpstr>     Empowering  the Team           </vt:lpstr>
      <vt:lpstr>Creating and Sustaining Momentum –      Joel Barker</vt:lpstr>
      <vt:lpstr>Guiding Business Builders to Director Begins with Understanding Leadership  </vt:lpstr>
      <vt:lpstr>Leaders are Progressive. ..They work on themselves before they work on others.</vt:lpstr>
      <vt:lpstr>Leadership – The Positive, Progressive, Ethical Influence on Others …</vt:lpstr>
      <vt:lpstr>The Key to Developing People.. Transferring Your Belief to Them</vt:lpstr>
      <vt:lpstr>Believe in Them</vt:lpstr>
      <vt:lpstr>Coaches Need to be Positive…   or Else No One Will Want to be Around Them </vt:lpstr>
      <vt:lpstr>Coaching –  Handling Setbacks &amp; Disappointments </vt:lpstr>
      <vt:lpstr>Leaders Recover Quickly from Challenges They Become…“Doctors of Solutions”</vt:lpstr>
      <vt:lpstr>Turn Disappointments  Into Opportunities for Learning</vt:lpstr>
      <vt:lpstr> Key Elements for  Conversations  That Help Us Connect Apply When Coaching </vt:lpstr>
      <vt:lpstr>Coach By Asking Questions..     Not Lecturing</vt:lpstr>
      <vt:lpstr>Words are Powerful…Use Them Wisely</vt:lpstr>
      <vt:lpstr>Create an Environment for Growth</vt:lpstr>
      <vt:lpstr>Slide 28</vt:lpstr>
      <vt:lpstr>Real Example of Coaching Challenge – 2 Meetings…. No Orders, No Interest </vt:lpstr>
      <vt:lpstr>Slide 30</vt:lpstr>
      <vt:lpstr>What Drives Business Partners Away? Remember.. They are all Volunteers.</vt:lpstr>
      <vt:lpstr>Perseverance --- Never Give Up      lisa</vt:lpstr>
      <vt:lpstr>Action Steps for Session #8</vt:lpstr>
      <vt:lpstr>Slide 34</vt:lpstr>
      <vt:lpstr>Slide 35</vt:lpstr>
      <vt:lpstr>Monday Wellness Webinars Schedule</vt:lpstr>
      <vt:lpstr>Slide 37</vt:lpstr>
      <vt:lpstr>Invitation to Conference Call on Home Businesses</vt:lpstr>
      <vt:lpstr>Slide 39</vt:lpstr>
      <vt:lpstr>Slide 40</vt:lpstr>
      <vt:lpstr>Slide 41</vt:lpstr>
      <vt:lpstr>Slide 42</vt:lpstr>
      <vt:lpstr>Slide 43</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Shaklee Summer School 2014 8 Weeks to Director</dc:title>
  <dc:creator>Barb</dc:creator>
  <cp:lastModifiedBy>Barb</cp:lastModifiedBy>
  <cp:revision>603</cp:revision>
  <dcterms:created xsi:type="dcterms:W3CDTF">2014-05-28T21:36:36Z</dcterms:created>
  <dcterms:modified xsi:type="dcterms:W3CDTF">2014-08-05T00:37:10Z</dcterms:modified>
</cp:coreProperties>
</file>