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380" r:id="rId2"/>
    <p:sldId id="381" r:id="rId3"/>
    <p:sldId id="382" r:id="rId4"/>
    <p:sldId id="383" r:id="rId5"/>
    <p:sldId id="384" r:id="rId6"/>
    <p:sldId id="397" r:id="rId7"/>
    <p:sldId id="256" r:id="rId8"/>
    <p:sldId id="346" r:id="rId9"/>
    <p:sldId id="410" r:id="rId10"/>
    <p:sldId id="392" r:id="rId11"/>
    <p:sldId id="424" r:id="rId12"/>
    <p:sldId id="398" r:id="rId13"/>
    <p:sldId id="399" r:id="rId14"/>
    <p:sldId id="400" r:id="rId15"/>
    <p:sldId id="402" r:id="rId16"/>
    <p:sldId id="401" r:id="rId17"/>
    <p:sldId id="425" r:id="rId18"/>
    <p:sldId id="417" r:id="rId19"/>
    <p:sldId id="416" r:id="rId20"/>
    <p:sldId id="418" r:id="rId21"/>
    <p:sldId id="419" r:id="rId22"/>
    <p:sldId id="426" r:id="rId23"/>
    <p:sldId id="420" r:id="rId24"/>
    <p:sldId id="421" r:id="rId25"/>
    <p:sldId id="422" r:id="rId26"/>
    <p:sldId id="405" r:id="rId27"/>
    <p:sldId id="406" r:id="rId28"/>
    <p:sldId id="415" r:id="rId29"/>
    <p:sldId id="411" r:id="rId30"/>
    <p:sldId id="412" r:id="rId31"/>
    <p:sldId id="413" r:id="rId32"/>
    <p:sldId id="414" r:id="rId33"/>
    <p:sldId id="337" r:id="rId34"/>
    <p:sldId id="370" r:id="rId35"/>
    <p:sldId id="423" r:id="rId36"/>
    <p:sldId id="408" r:id="rId37"/>
    <p:sldId id="393" r:id="rId38"/>
    <p:sldId id="394" r:id="rId39"/>
    <p:sldId id="395" r:id="rId40"/>
    <p:sldId id="335" r:id="rId41"/>
    <p:sldId id="336"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55" d="100"/>
          <a:sy n="55" d="100"/>
        </p:scale>
        <p:origin x="-1434"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8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0EF9939-6695-4D10-918E-ACA8990DE8EA}" type="datetimeFigureOut">
              <a:rPr lang="en-US" smtClean="0"/>
              <a:pPr/>
              <a:t>7/15/2014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B513728-CDBC-441B-8F7C-A4B97B1698F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88753F-C6EA-4D41-A71F-8730F18139BC}" type="datetimeFigureOut">
              <a:rPr lang="en-US" smtClean="0"/>
              <a:pPr/>
              <a:t>7/15/2014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490892-6098-44B3-8E8A-E90B97D9C50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55AE114-C48B-461D-8357-375157EC864D}" type="slidenum">
              <a:rPr lang="en-US" smtClean="0"/>
              <a:pPr/>
              <a:t>2</a:t>
            </a:fld>
            <a:endParaRPr lang="en-US"/>
          </a:p>
        </p:txBody>
      </p:sp>
    </p:spTree>
    <p:extLst>
      <p:ext uri="{BB962C8B-B14F-4D97-AF65-F5344CB8AC3E}">
        <p14:creationId xmlns:p14="http://schemas.microsoft.com/office/powerpoint/2010/main" xmlns="" val="3995922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55AE114-C48B-461D-8357-375157EC864D}" type="slidenum">
              <a:rPr lang="en-US" smtClean="0"/>
              <a:pPr/>
              <a:t>3</a:t>
            </a:fld>
            <a:endParaRPr lang="en-US"/>
          </a:p>
        </p:txBody>
      </p:sp>
    </p:spTree>
    <p:extLst>
      <p:ext uri="{BB962C8B-B14F-4D97-AF65-F5344CB8AC3E}">
        <p14:creationId xmlns:p14="http://schemas.microsoft.com/office/powerpoint/2010/main" xmlns="" val="39959221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xfrm>
            <a:off x="1144588" y="685800"/>
            <a:ext cx="4570412" cy="3429000"/>
          </a:xfrm>
          <a:ln/>
        </p:spPr>
      </p:sp>
      <p:sp>
        <p:nvSpPr>
          <p:cNvPr id="59395" name="Notes Placeholder 2"/>
          <p:cNvSpPr>
            <a:spLocks noGrp="1"/>
          </p:cNvSpPr>
          <p:nvPr>
            <p:ph type="body" idx="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defRPr/>
            </a:pPr>
            <a:endParaRPr lang="en-US" dirty="0">
              <a:ea typeface="MS PGothic" charset="0"/>
              <a:cs typeface="MS PGothic" charset="0"/>
            </a:endParaRPr>
          </a:p>
        </p:txBody>
      </p:sp>
      <p:sp>
        <p:nvSpPr>
          <p:cNvPr id="59396" name="Slide Number Placeholder 3"/>
          <p:cNvSpPr>
            <a:spLocks noGrp="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defTabSz="564053" eaLnBrk="0" hangingPunct="0">
              <a:defRPr sz="2400">
                <a:solidFill>
                  <a:schemeClr val="tx1"/>
                </a:solidFill>
                <a:latin typeface="Arial" pitchFamily="34" charset="0"/>
                <a:ea typeface="ＭＳ Ｐゴシック" pitchFamily="34" charset="-128"/>
              </a:defRPr>
            </a:lvl1pPr>
            <a:lvl2pPr marL="749934" indent="-288436" defTabSz="564053" eaLnBrk="0" hangingPunct="0">
              <a:defRPr sz="2400">
                <a:solidFill>
                  <a:schemeClr val="tx1"/>
                </a:solidFill>
                <a:latin typeface="Arial" pitchFamily="34" charset="0"/>
                <a:ea typeface="ＭＳ Ｐゴシック" pitchFamily="34" charset="-128"/>
              </a:defRPr>
            </a:lvl2pPr>
            <a:lvl3pPr marL="1153744" indent="-230749" defTabSz="564053" eaLnBrk="0" hangingPunct="0">
              <a:defRPr sz="2400">
                <a:solidFill>
                  <a:schemeClr val="tx1"/>
                </a:solidFill>
                <a:latin typeface="Arial" pitchFamily="34" charset="0"/>
                <a:ea typeface="ＭＳ Ｐゴシック" pitchFamily="34" charset="-128"/>
              </a:defRPr>
            </a:lvl3pPr>
            <a:lvl4pPr marL="1615242" indent="-230749" defTabSz="564053" eaLnBrk="0" hangingPunct="0">
              <a:defRPr sz="2400">
                <a:solidFill>
                  <a:schemeClr val="tx1"/>
                </a:solidFill>
                <a:latin typeface="Arial" pitchFamily="34" charset="0"/>
                <a:ea typeface="ＭＳ Ｐゴシック" pitchFamily="34" charset="-128"/>
              </a:defRPr>
            </a:lvl4pPr>
            <a:lvl5pPr marL="2076740" indent="-230749" defTabSz="564053" eaLnBrk="0" hangingPunct="0">
              <a:defRPr sz="2400">
                <a:solidFill>
                  <a:schemeClr val="tx1"/>
                </a:solidFill>
                <a:latin typeface="Arial" pitchFamily="34" charset="0"/>
                <a:ea typeface="ＭＳ Ｐゴシック" pitchFamily="34" charset="-128"/>
              </a:defRPr>
            </a:lvl5pPr>
            <a:lvl6pPr marL="2538237" indent="-230749" algn="ctr" defTabSz="564053"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99735" indent="-230749" algn="ctr" defTabSz="564053"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61233" indent="-230749" algn="ctr" defTabSz="564053"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922730" indent="-230749" algn="ctr" defTabSz="564053"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A9BCE442-9E47-42FD-8E6A-16EAB4700A5C}" type="slidenum">
              <a:rPr lang="en-US" altLang="en-US" sz="1200">
                <a:solidFill>
                  <a:srgbClr val="000000"/>
                </a:solidFill>
                <a:latin typeface="Calibri" pitchFamily="34" charset="0"/>
              </a:rPr>
              <a:pPr eaLnBrk="1" hangingPunct="1"/>
              <a:t>4</a:t>
            </a:fld>
            <a:endParaRPr lang="en-US" altLang="en-US" sz="1200">
              <a:solidFill>
                <a:srgbClr val="000000"/>
              </a:solidFill>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55AE114-C48B-461D-8357-375157EC864D}" type="slidenum">
              <a:rPr lang="en-US" smtClean="0"/>
              <a:pPr/>
              <a:t>5</a:t>
            </a:fld>
            <a:endParaRPr lang="en-US"/>
          </a:p>
        </p:txBody>
      </p:sp>
    </p:spTree>
    <p:extLst>
      <p:ext uri="{BB962C8B-B14F-4D97-AF65-F5344CB8AC3E}">
        <p14:creationId xmlns:p14="http://schemas.microsoft.com/office/powerpoint/2010/main" xmlns="" val="3995922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1" eaLnBrk="1" hangingPunct="1"/>
            <a:r>
              <a:rPr lang="en-US" altLang="en-US" i="1" smtClean="0"/>
              <a:t>What will they say?</a:t>
            </a:r>
          </a:p>
          <a:p>
            <a:pPr lvl="1" eaLnBrk="1" hangingPunct="1"/>
            <a:r>
              <a:rPr lang="en-US" altLang="en-US" i="1" smtClean="0"/>
              <a:t>What if they say no?  Or worse.. What if they say YES.</a:t>
            </a:r>
          </a:p>
          <a:p>
            <a:pPr lvl="1" eaLnBrk="1" hangingPunct="1"/>
            <a:r>
              <a:rPr lang="en-US" altLang="en-US" i="1" smtClean="0"/>
              <a:t>What if I don’t have answers?</a:t>
            </a:r>
            <a:endParaRPr lang="en-US" altLang="en-US" sz="1100" i="1" smtClean="0"/>
          </a:p>
          <a:p>
            <a:pPr lvl="1" eaLnBrk="1" hangingPunct="1"/>
            <a:r>
              <a:rPr lang="en-US" altLang="en-US" sz="2800" smtClean="0"/>
              <a:t>So…</a:t>
            </a:r>
          </a:p>
          <a:p>
            <a:pPr lvl="1" eaLnBrk="1" hangingPunct="1"/>
            <a:r>
              <a:rPr lang="en-US" altLang="en-US" smtClean="0"/>
              <a:t> Know what you are going to say.</a:t>
            </a:r>
          </a:p>
          <a:p>
            <a:pPr lvl="1" eaLnBrk="1" hangingPunct="1"/>
            <a:r>
              <a:rPr lang="en-US" altLang="en-US" smtClean="0"/>
              <a:t> Learn to approach without attachment.</a:t>
            </a:r>
          </a:p>
          <a:p>
            <a:pPr lvl="1" eaLnBrk="1" hangingPunct="1"/>
            <a:r>
              <a:rPr lang="en-US" altLang="en-US" smtClean="0"/>
              <a:t> Understand difference between rejection and       lack of interest.</a:t>
            </a:r>
          </a:p>
          <a:p>
            <a:pPr lvl="1" eaLnBrk="1" hangingPunct="1"/>
            <a:r>
              <a:rPr lang="en-US" altLang="en-US" smtClean="0"/>
              <a:t>							</a:t>
            </a:r>
            <a:r>
              <a:rPr lang="en-US" altLang="en-US" sz="1800" smtClean="0"/>
              <a:t>Jo</a:t>
            </a:r>
            <a:endParaRPr lang="en-US" altLang="en-US" smtClean="0"/>
          </a:p>
          <a:p>
            <a:endParaRPr lang="en-US" altLang="en-US" smtClean="0"/>
          </a:p>
        </p:txBody>
      </p:sp>
      <p:sp>
        <p:nvSpPr>
          <p:cNvPr id="3379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E08AD60-9113-4389-BD3F-82AC8DF4EC25}" type="slidenum">
              <a:rPr lang="en-US" altLang="en-US" smtClean="0"/>
              <a:pPr/>
              <a:t>10</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1ACD73AD-19D3-448F-A224-7EA17DCEC4C4}" type="slidenum">
              <a:rPr lang="en-US" altLang="en-US" smtClean="0"/>
              <a:pPr/>
              <a:t>38</a:t>
            </a:fld>
            <a:endParaRPr lang="en-US" altLang="en-US"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tLang="en-US" smtClean="0">
                <a:latin typeface="Arial" pitchFamily="34" charset="0"/>
              </a:rPr>
              <a:t>Those you think will – won’t; those you think won’t – will!!!</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BB5D7B-BBBA-4AF0-A860-AFF0BFE23340}" type="datetimeFigureOut">
              <a:rPr lang="en-US" smtClean="0"/>
              <a:pPr/>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BB5D7B-BBBA-4AF0-A860-AFF0BFE23340}" type="datetimeFigureOut">
              <a:rPr lang="en-US" smtClean="0"/>
              <a:pPr/>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BB5D7B-BBBA-4AF0-A860-AFF0BFE23340}" type="datetimeFigureOut">
              <a:rPr lang="en-US" smtClean="0"/>
              <a:pPr/>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9932" y="214848"/>
            <a:ext cx="8534400" cy="685800"/>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xmlns="" val="307704130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BB5D7B-BBBA-4AF0-A860-AFF0BFE23340}" type="datetimeFigureOut">
              <a:rPr lang="en-US" smtClean="0"/>
              <a:pPr/>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BB5D7B-BBBA-4AF0-A860-AFF0BFE23340}" type="datetimeFigureOut">
              <a:rPr lang="en-US" smtClean="0"/>
              <a:pPr/>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BB5D7B-BBBA-4AF0-A860-AFF0BFE23340}" type="datetimeFigureOut">
              <a:rPr lang="en-US" smtClean="0"/>
              <a:pPr/>
              <a:t>7/15/2014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BB5D7B-BBBA-4AF0-A860-AFF0BFE23340}" type="datetimeFigureOut">
              <a:rPr lang="en-US" smtClean="0"/>
              <a:pPr/>
              <a:t>7/15/2014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BB5D7B-BBBA-4AF0-A860-AFF0BFE23340}" type="datetimeFigureOut">
              <a:rPr lang="en-US" smtClean="0"/>
              <a:pPr/>
              <a:t>7/15/2014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BB5D7B-BBBA-4AF0-A860-AFF0BFE23340}" type="datetimeFigureOut">
              <a:rPr lang="en-US" smtClean="0"/>
              <a:pPr/>
              <a:t>7/15/2014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BB5D7B-BBBA-4AF0-A860-AFF0BFE23340}" type="datetimeFigureOut">
              <a:rPr lang="en-US" smtClean="0"/>
              <a:pPr/>
              <a:t>7/15/2014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BB5D7B-BBBA-4AF0-A860-AFF0BFE23340}" type="datetimeFigureOut">
              <a:rPr lang="en-US" smtClean="0"/>
              <a:pPr/>
              <a:t>7/15/2014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BB5D7B-BBBA-4AF0-A860-AFF0BFE23340}" type="datetimeFigureOut">
              <a:rPr lang="en-US" smtClean="0"/>
              <a:pPr/>
              <a:t>7/15/2014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4FDC58-10FA-4A32-914A-B894FE5C4A2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 Id="rId5" Type="http://schemas.openxmlformats.org/officeDocument/2006/relationships/image" Target="../media/image24.jpeg"/><Relationship Id="rId4" Type="http://schemas.openxmlformats.org/officeDocument/2006/relationships/image" Target="../media/image23.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 Id="rId5" Type="http://schemas.openxmlformats.org/officeDocument/2006/relationships/image" Target="../media/image29.jpeg"/><Relationship Id="rId4" Type="http://schemas.openxmlformats.org/officeDocument/2006/relationships/image" Target="../media/image25.jpeg"/></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hyperlink" Target="https://www2.gotomeeting.com/register/168936498" TargetMode="External"/><Relationship Id="rId2" Type="http://schemas.openxmlformats.org/officeDocument/2006/relationships/hyperlink" Target="http://www.betterhealthin31days.com/"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image" Target="../media/image2.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Shaklee Summer Promotions</a:t>
            </a:r>
            <a:endParaRPr lang="en-US" dirty="0"/>
          </a:p>
        </p:txBody>
      </p:sp>
      <p:sp>
        <p:nvSpPr>
          <p:cNvPr id="8" name="Picture Placeholder 7"/>
          <p:cNvSpPr>
            <a:spLocks noGrp="1"/>
          </p:cNvSpPr>
          <p:nvPr>
            <p:ph type="pic" idx="1"/>
          </p:nvPr>
        </p:nvSpPr>
        <p:spPr/>
      </p:sp>
      <p:sp>
        <p:nvSpPr>
          <p:cNvPr id="4" name="Text Placeholder 3"/>
          <p:cNvSpPr>
            <a:spLocks noGrp="1"/>
          </p:cNvSpPr>
          <p:nvPr>
            <p:ph type="body" sz="half" idx="2"/>
          </p:nvPr>
        </p:nvSpPr>
        <p:spPr/>
        <p:txBody>
          <a:bodyPr/>
          <a:lstStyle/>
          <a:p>
            <a:r>
              <a:rPr lang="en-US" smtClean="0"/>
              <a:t>25 sponsoring points earned in July Qualify you for a 	Digital Photo Frame !! </a:t>
            </a:r>
            <a:endParaRPr lang="en-US" dirty="0"/>
          </a:p>
        </p:txBody>
      </p:sp>
      <p:pic>
        <p:nvPicPr>
          <p:cNvPr id="1026" name="Picture 2" descr="http://images.shaklee.com/shaklee/ShareTheEffect_DistInfoFlyer_July_Eng.jpg"/>
          <p:cNvPicPr>
            <a:picLocks noChangeAspect="1" noChangeArrowheads="1"/>
          </p:cNvPicPr>
          <p:nvPr/>
        </p:nvPicPr>
        <p:blipFill>
          <a:blip r:embed="rId2" cstate="print"/>
          <a:srcRect/>
          <a:stretch>
            <a:fillRect/>
          </a:stretch>
        </p:blipFill>
        <p:spPr bwMode="auto">
          <a:xfrm>
            <a:off x="152400" y="304800"/>
            <a:ext cx="8839200" cy="4352926"/>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spruce trees.jpg"/>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0" y="4763"/>
            <a:ext cx="9144000" cy="6853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194" name="AutoShape 2"/>
          <p:cNvSpPr>
            <a:spLocks noGrp="1" noChangeArrowheads="1"/>
          </p:cNvSpPr>
          <p:nvPr>
            <p:ph type="title"/>
          </p:nvPr>
        </p:nvSpPr>
        <p:spPr>
          <a:xfrm>
            <a:off x="495300" y="304800"/>
            <a:ext cx="7962900" cy="685800"/>
          </a:xfrm>
          <a:solidFill>
            <a:schemeClr val="bg1"/>
          </a:solidFill>
          <a:ln>
            <a:solidFill>
              <a:schemeClr val="tx2">
                <a:lumMod val="75000"/>
              </a:schemeClr>
            </a:solidFill>
          </a:ln>
        </p:spPr>
        <p:txBody>
          <a:bodyPr>
            <a:normAutofit fontScale="90000"/>
          </a:bodyPr>
          <a:lstStyle/>
          <a:p>
            <a:pPr algn="ctr" eaLnBrk="1" hangingPunct="1"/>
            <a:r>
              <a:rPr lang="en-US" altLang="en-US" sz="3600" dirty="0" smtClean="0"/>
              <a:t>The Process of Identifying Business Partners </a:t>
            </a:r>
          </a:p>
        </p:txBody>
      </p:sp>
      <p:sp>
        <p:nvSpPr>
          <p:cNvPr id="8195" name="Rectangle 3"/>
          <p:cNvSpPr>
            <a:spLocks noGrp="1" noChangeArrowheads="1"/>
          </p:cNvSpPr>
          <p:nvPr>
            <p:ph type="body" idx="1"/>
          </p:nvPr>
        </p:nvSpPr>
        <p:spPr>
          <a:xfrm>
            <a:off x="495300" y="2667000"/>
            <a:ext cx="8153400" cy="2819400"/>
          </a:xfrm>
          <a:solidFill>
            <a:schemeClr val="bg1"/>
          </a:solidFill>
        </p:spPr>
        <p:txBody>
          <a:bodyPr>
            <a:normAutofit fontScale="85000" lnSpcReduction="20000"/>
          </a:bodyPr>
          <a:lstStyle/>
          <a:p>
            <a:pPr lvl="1" eaLnBrk="1" hangingPunct="1">
              <a:lnSpc>
                <a:spcPct val="90000"/>
              </a:lnSpc>
              <a:buFontTx/>
              <a:buNone/>
            </a:pPr>
            <a:r>
              <a:rPr lang="en-US" altLang="en-US" sz="2900" dirty="0" smtClean="0"/>
              <a:t>We are looking for 2 special leaders  in order for us to become Coordinators</a:t>
            </a:r>
          </a:p>
          <a:p>
            <a:pPr lvl="1">
              <a:lnSpc>
                <a:spcPct val="90000"/>
              </a:lnSpc>
              <a:buNone/>
            </a:pPr>
            <a:r>
              <a:rPr lang="en-US" altLang="en-US" sz="2900" dirty="0" smtClean="0"/>
              <a:t>Our job is to let people know about both business and product aspects of our company … It will not be right timing for everyone .. Won’t be a right fit for everyone   but it will be for many.  </a:t>
            </a:r>
          </a:p>
          <a:p>
            <a:pPr lvl="1">
              <a:lnSpc>
                <a:spcPct val="90000"/>
              </a:lnSpc>
              <a:buNone/>
            </a:pPr>
            <a:r>
              <a:rPr lang="en-US" altLang="en-US" sz="2900" dirty="0" smtClean="0"/>
              <a:t>So be OK with “ not interested  at this time.”</a:t>
            </a:r>
          </a:p>
          <a:p>
            <a:pPr lvl="1">
              <a:lnSpc>
                <a:spcPct val="90000"/>
              </a:lnSpc>
              <a:buNone/>
            </a:pPr>
            <a:r>
              <a:rPr lang="en-US" altLang="en-US" sz="2900" dirty="0" smtClean="0"/>
              <a:t> You aren’t looking for those who aren’t interested  	… just the ones who are .. So on to the next.	 Lisa	</a:t>
            </a:r>
            <a:endParaRPr lang="en-US" altLang="en-US" dirty="0" smtClean="0"/>
          </a:p>
        </p:txBody>
      </p:sp>
      <p:sp>
        <p:nvSpPr>
          <p:cNvPr id="4" name="Rectangle 3"/>
          <p:cNvSpPr/>
          <p:nvPr/>
        </p:nvSpPr>
        <p:spPr>
          <a:xfrm>
            <a:off x="457200" y="1143000"/>
            <a:ext cx="8077200" cy="1421928"/>
          </a:xfrm>
          <a:prstGeom prst="rect">
            <a:avLst/>
          </a:prstGeom>
          <a:solidFill>
            <a:schemeClr val="bg1"/>
          </a:solidFill>
          <a:ln>
            <a:solidFill>
              <a:schemeClr val="tx1">
                <a:lumMod val="50000"/>
                <a:lumOff val="50000"/>
              </a:schemeClr>
            </a:solidFill>
          </a:ln>
        </p:spPr>
        <p:txBody>
          <a:bodyPr wrap="square">
            <a:spAutoFit/>
          </a:bodyPr>
          <a:lstStyle/>
          <a:p>
            <a:pPr lvl="1">
              <a:lnSpc>
                <a:spcPct val="90000"/>
              </a:lnSpc>
            </a:pPr>
            <a:r>
              <a:rPr lang="en-US" altLang="en-US" sz="2400" dirty="0" smtClean="0"/>
              <a:t>To be a Coordinator – 2 first generation Directors</a:t>
            </a:r>
          </a:p>
          <a:p>
            <a:pPr lvl="1">
              <a:lnSpc>
                <a:spcPct val="90000"/>
              </a:lnSpc>
            </a:pPr>
            <a:r>
              <a:rPr lang="en-US" altLang="en-US" sz="2400" dirty="0" smtClean="0"/>
              <a:t>Average income $22,000</a:t>
            </a:r>
          </a:p>
          <a:p>
            <a:pPr lvl="1">
              <a:lnSpc>
                <a:spcPct val="90000"/>
              </a:lnSpc>
            </a:pPr>
            <a:r>
              <a:rPr lang="en-US" altLang="en-US" sz="2400" dirty="0" smtClean="0"/>
              <a:t>Required rank to qualify for Shaklee incentive trips .. Especially MAUI</a:t>
            </a:r>
          </a:p>
        </p:txBody>
      </p:sp>
      <p:sp>
        <p:nvSpPr>
          <p:cNvPr id="5" name="Rectangle 4"/>
          <p:cNvSpPr/>
          <p:nvPr/>
        </p:nvSpPr>
        <p:spPr>
          <a:xfrm>
            <a:off x="533400" y="5638800"/>
            <a:ext cx="8077200" cy="954107"/>
          </a:xfrm>
          <a:prstGeom prst="rect">
            <a:avLst/>
          </a:prstGeom>
          <a:solidFill>
            <a:schemeClr val="bg1"/>
          </a:solidFill>
          <a:ln>
            <a:solidFill>
              <a:schemeClr val="tx2">
                <a:lumMod val="60000"/>
                <a:lumOff val="40000"/>
              </a:schemeClr>
            </a:solidFill>
          </a:ln>
        </p:spPr>
        <p:txBody>
          <a:bodyPr wrap="square">
            <a:spAutoFit/>
          </a:bodyPr>
          <a:lstStyle/>
          <a:p>
            <a:r>
              <a:rPr lang="en-US" altLang="en-US" sz="2800" dirty="0" smtClean="0"/>
              <a:t>You can say all the right things to the wrong person… and all the wrong things to the right person.  </a:t>
            </a:r>
            <a:r>
              <a:rPr lang="en-US" altLang="en-US" sz="2000" dirty="0" smtClean="0"/>
              <a:t>Pat Hintze </a:t>
            </a:r>
            <a:endParaRPr lang="en-US" sz="2000" dirty="0"/>
          </a:p>
        </p:txBody>
      </p:sp>
    </p:spTree>
    <p:extLst>
      <p:ext uri="{BB962C8B-B14F-4D97-AF65-F5344CB8AC3E}">
        <p14:creationId xmlns="" xmlns:p14="http://schemas.microsoft.com/office/powerpoint/2010/main" val="35949037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spruce trees.jpg"/>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763"/>
            <a:ext cx="9144000" cy="6853237"/>
          </a:xfrm>
          <a:prstGeom prst="rect">
            <a:avLst/>
          </a:prstGeom>
          <a:solidFill>
            <a:schemeClr val="bg1"/>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457200" y="609600"/>
            <a:ext cx="8229600" cy="1295400"/>
          </a:xfrm>
          <a:solidFill>
            <a:schemeClr val="bg1"/>
          </a:solidFill>
          <a:ln>
            <a:solidFill>
              <a:schemeClr val="tx2">
                <a:lumMod val="60000"/>
                <a:lumOff val="40000"/>
              </a:schemeClr>
            </a:solidFill>
          </a:ln>
        </p:spPr>
        <p:txBody>
          <a:bodyPr/>
          <a:lstStyle/>
          <a:p>
            <a:pPr>
              <a:buNone/>
            </a:pPr>
            <a:r>
              <a:rPr lang="en-US" dirty="0" smtClean="0"/>
              <a:t>Today we are going to share a variety of ideas to help us find our next 2 business partners    </a:t>
            </a:r>
            <a:r>
              <a:rPr lang="en-US" sz="2000" dirty="0" err="1" smtClean="0"/>
              <a:t>lisa</a:t>
            </a:r>
            <a:endParaRPr lang="en-US" dirty="0"/>
          </a:p>
        </p:txBody>
      </p:sp>
      <p:sp>
        <p:nvSpPr>
          <p:cNvPr id="5" name="Rectangle 4"/>
          <p:cNvSpPr/>
          <p:nvPr/>
        </p:nvSpPr>
        <p:spPr>
          <a:xfrm>
            <a:off x="1562100" y="2044005"/>
            <a:ext cx="6019800" cy="1384995"/>
          </a:xfrm>
          <a:prstGeom prst="rect">
            <a:avLst/>
          </a:prstGeom>
          <a:solidFill>
            <a:schemeClr val="bg1"/>
          </a:solidFill>
        </p:spPr>
        <p:txBody>
          <a:bodyPr wrap="square">
            <a:spAutoFit/>
          </a:bodyPr>
          <a:lstStyle/>
          <a:p>
            <a:pPr algn="ctr"/>
            <a:r>
              <a:rPr lang="en-US" altLang="en-US" sz="2800" dirty="0" smtClean="0"/>
              <a:t>First guiding Principle to Remember…</a:t>
            </a:r>
          </a:p>
          <a:p>
            <a:pPr algn="ctr"/>
            <a:r>
              <a:rPr lang="en-US" altLang="en-US" sz="2800" dirty="0" smtClean="0"/>
              <a:t>People Buy From People..</a:t>
            </a:r>
          </a:p>
          <a:p>
            <a:pPr algn="ctr"/>
            <a:r>
              <a:rPr lang="en-US" altLang="en-US" sz="2800" dirty="0" smtClean="0"/>
              <a:t>They Know and Like and Trust</a:t>
            </a:r>
            <a:endParaRPr lang="en-US" altLang="en-US" sz="2800" dirty="0"/>
          </a:p>
        </p:txBody>
      </p:sp>
      <p:sp>
        <p:nvSpPr>
          <p:cNvPr id="6" name="Rectangle 5"/>
          <p:cNvSpPr/>
          <p:nvPr/>
        </p:nvSpPr>
        <p:spPr>
          <a:xfrm>
            <a:off x="762000" y="3733800"/>
            <a:ext cx="7620000" cy="2585323"/>
          </a:xfrm>
          <a:prstGeom prst="rect">
            <a:avLst/>
          </a:prstGeom>
          <a:solidFill>
            <a:schemeClr val="bg1"/>
          </a:solidFill>
          <a:ln>
            <a:solidFill>
              <a:schemeClr val="tx2">
                <a:lumMod val="60000"/>
                <a:lumOff val="40000"/>
              </a:schemeClr>
            </a:solidFill>
          </a:ln>
        </p:spPr>
        <p:txBody>
          <a:bodyPr wrap="square">
            <a:spAutoFit/>
          </a:bodyPr>
          <a:lstStyle/>
          <a:p>
            <a:pPr>
              <a:buFont typeface="Arial" pitchFamily="34" charset="0"/>
              <a:buNone/>
            </a:pPr>
            <a:r>
              <a:rPr lang="en-US" altLang="en-US" sz="2400" dirty="0" smtClean="0"/>
              <a:t>For people to join you  in the business, they will have to know you … and trust you…so give them some room and some time to get to know you and Shaklee</a:t>
            </a:r>
            <a:endParaRPr lang="en-US" altLang="en-US" dirty="0" smtClean="0"/>
          </a:p>
          <a:p>
            <a:pPr>
              <a:buFont typeface="Arial" pitchFamily="34" charset="0"/>
              <a:buNone/>
            </a:pPr>
            <a:r>
              <a:rPr lang="en-US" altLang="en-US" b="1" dirty="0" smtClean="0"/>
              <a:t>				</a:t>
            </a:r>
          </a:p>
          <a:p>
            <a:pPr algn="ctr">
              <a:buFont typeface="Arial" pitchFamily="34" charset="0"/>
              <a:buNone/>
            </a:pPr>
            <a:r>
              <a:rPr lang="en-US" altLang="en-US" sz="2400" dirty="0" smtClean="0"/>
              <a:t>Never say anything someone will find hard to believe         and can’t be substantiated.</a:t>
            </a:r>
          </a:p>
          <a:p>
            <a:pPr algn="ctr">
              <a:buFont typeface="Arial" pitchFamily="34" charset="0"/>
              <a:buNone/>
            </a:pPr>
            <a:r>
              <a:rPr lang="en-US" altLang="en-US" sz="2400" dirty="0" smtClean="0"/>
              <a:t>And one arena to begin to build that trust in is social media.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additive="base">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bg/>
                                          </p:spTgt>
                                        </p:tgtEl>
                                        <p:attrNameLst>
                                          <p:attrName>style.visibility</p:attrName>
                                        </p:attrNameLst>
                                      </p:cBhvr>
                                      <p:to>
                                        <p:strVal val="visible"/>
                                      </p:to>
                                    </p:set>
                                    <p:anim calcmode="lin" valueType="num">
                                      <p:cBhvr additive="base">
                                        <p:cTn id="2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6">
                                            <p:bg/>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 calcmode="lin" valueType="num">
                                      <p:cBhvr additive="base">
                                        <p:cTn id="2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1" end="1"/>
                                            </p:txEl>
                                          </p:spTgt>
                                        </p:tgtEl>
                                        <p:attrNameLst>
                                          <p:attrName>style.visibility</p:attrName>
                                        </p:attrNameLst>
                                      </p:cBhvr>
                                      <p:to>
                                        <p:strVal val="visible"/>
                                      </p:to>
                                    </p:set>
                                    <p:anim calcmode="lin" valueType="num">
                                      <p:cBhvr additive="base">
                                        <p:cTn id="3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2" end="2"/>
                                            </p:txEl>
                                          </p:spTgt>
                                        </p:tgtEl>
                                        <p:attrNameLst>
                                          <p:attrName>style.visibility</p:attrName>
                                        </p:attrNameLst>
                                      </p:cBhvr>
                                      <p:to>
                                        <p:strVal val="visible"/>
                                      </p:to>
                                    </p:set>
                                    <p:anim calcmode="lin" valueType="num">
                                      <p:cBhvr additive="base">
                                        <p:cTn id="3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additive="base">
                                        <p:cTn id="4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animBg="1"/>
      <p:bldP spid="6" grpId="0" build="allAtOnce"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114800" cy="2087562"/>
          </a:xfrm>
          <a:ln>
            <a:solidFill>
              <a:srgbClr val="C00000"/>
            </a:solidFill>
          </a:ln>
        </p:spPr>
        <p:txBody>
          <a:bodyPr>
            <a:normAutofit/>
          </a:bodyPr>
          <a:lstStyle/>
          <a:p>
            <a:r>
              <a:rPr lang="en-US" sz="3200" dirty="0" smtClean="0"/>
              <a:t>From Katie’s blog</a:t>
            </a:r>
            <a:br>
              <a:rPr lang="en-US" sz="3200" dirty="0" smtClean="0"/>
            </a:br>
            <a:r>
              <a:rPr lang="en-US" sz="2400" dirty="0" smtClean="0"/>
              <a:t>OurTinyNest.wordpress.com</a:t>
            </a:r>
            <a:endParaRPr lang="en-US" sz="2400" dirty="0"/>
          </a:p>
        </p:txBody>
      </p:sp>
      <p:sp>
        <p:nvSpPr>
          <p:cNvPr id="3" name="Content Placeholder 2"/>
          <p:cNvSpPr>
            <a:spLocks noGrp="1"/>
          </p:cNvSpPr>
          <p:nvPr>
            <p:ph idx="1"/>
          </p:nvPr>
        </p:nvSpPr>
        <p:spPr>
          <a:xfrm>
            <a:off x="457200" y="2743200"/>
            <a:ext cx="8229600" cy="3810000"/>
          </a:xfrm>
        </p:spPr>
        <p:txBody>
          <a:bodyPr>
            <a:normAutofit/>
          </a:bodyPr>
          <a:lstStyle/>
          <a:p>
            <a:pPr>
              <a:buNone/>
            </a:pPr>
            <a:r>
              <a:rPr lang="en-US" sz="2400" dirty="0" smtClean="0"/>
              <a:t>If you are interested in the following contact me for additional information:</a:t>
            </a:r>
          </a:p>
          <a:p>
            <a:pPr>
              <a:buNone/>
            </a:pPr>
            <a:r>
              <a:rPr lang="en-US" sz="2400" dirty="0" smtClean="0"/>
              <a:t>- Working for the #1 natural nutrition company in the United States that has been around for over 56 years with products (supplements, green/non toxic cleaners, beauty products, and weight loss) that have a strong science behind them (always work, safe, and green), 100% satisfaction on all their products, and clinically proven!</a:t>
            </a:r>
          </a:p>
          <a:p>
            <a:pPr>
              <a:buNone/>
            </a:pPr>
            <a:r>
              <a:rPr lang="en-US" sz="2800" dirty="0" smtClean="0"/>
              <a:t>Resource   Hear Say Social</a:t>
            </a:r>
            <a:endParaRPr lang="en-US" sz="2800" dirty="0"/>
          </a:p>
        </p:txBody>
      </p:sp>
      <p:pic>
        <p:nvPicPr>
          <p:cNvPr id="1026" name="Picture 2" descr="1236210_677302702280906_1500533733_n"/>
          <p:cNvPicPr>
            <a:picLocks noChangeAspect="1" noChangeArrowheads="1"/>
          </p:cNvPicPr>
          <p:nvPr/>
        </p:nvPicPr>
        <p:blipFill>
          <a:blip r:embed="rId2" cstate="print"/>
          <a:srcRect/>
          <a:stretch>
            <a:fillRect/>
          </a:stretch>
        </p:blipFill>
        <p:spPr bwMode="auto">
          <a:xfrm>
            <a:off x="5029200" y="304800"/>
            <a:ext cx="3664678" cy="2131033"/>
          </a:xfrm>
          <a:prstGeom prst="rect">
            <a:avLst/>
          </a:prstGeom>
          <a:noFill/>
          <a:ln>
            <a:solidFill>
              <a:srgbClr val="C00000"/>
            </a:solid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0" y="274638"/>
            <a:ext cx="3886200" cy="1143000"/>
          </a:xfrm>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65538" name="Picture 2" descr="http://ourtinynest.files.wordpress.com/2013/02/photo259.jpg"/>
          <p:cNvPicPr>
            <a:picLocks noChangeAspect="1" noChangeArrowheads="1"/>
          </p:cNvPicPr>
          <p:nvPr/>
        </p:nvPicPr>
        <p:blipFill>
          <a:blip r:embed="rId2" cstate="print"/>
          <a:srcRect/>
          <a:stretch>
            <a:fillRect/>
          </a:stretch>
        </p:blipFill>
        <p:spPr bwMode="auto">
          <a:xfrm>
            <a:off x="0" y="0"/>
            <a:ext cx="4572000" cy="6858000"/>
          </a:xfrm>
          <a:prstGeom prst="rect">
            <a:avLst/>
          </a:prstGeom>
          <a:noFill/>
        </p:spPr>
      </p:pic>
      <p:pic>
        <p:nvPicPr>
          <p:cNvPr id="65542" name="Picture 6" descr="photo(248)"/>
          <p:cNvPicPr>
            <a:picLocks noChangeAspect="1" noChangeArrowheads="1"/>
          </p:cNvPicPr>
          <p:nvPr/>
        </p:nvPicPr>
        <p:blipFill>
          <a:blip r:embed="rId3" cstate="print"/>
          <a:srcRect/>
          <a:stretch>
            <a:fillRect/>
          </a:stretch>
        </p:blipFill>
        <p:spPr bwMode="auto">
          <a:xfrm>
            <a:off x="4572000" y="0"/>
            <a:ext cx="4572000" cy="6858000"/>
          </a:xfrm>
          <a:prstGeom prst="rect">
            <a:avLst/>
          </a:prstGeom>
          <a:noFill/>
        </p:spPr>
      </p:pic>
      <p:sp>
        <p:nvSpPr>
          <p:cNvPr id="7" name="Rectangle 6"/>
          <p:cNvSpPr/>
          <p:nvPr/>
        </p:nvSpPr>
        <p:spPr>
          <a:xfrm>
            <a:off x="3124200" y="5042118"/>
            <a:ext cx="5791200" cy="1384995"/>
          </a:xfrm>
          <a:prstGeom prst="rect">
            <a:avLst/>
          </a:prstGeom>
          <a:solidFill>
            <a:schemeClr val="bg1"/>
          </a:solidFill>
          <a:ln>
            <a:solidFill>
              <a:schemeClr val="accent3">
                <a:lumMod val="50000"/>
              </a:schemeClr>
            </a:solidFill>
          </a:ln>
        </p:spPr>
        <p:txBody>
          <a:bodyPr wrap="square">
            <a:spAutoFit/>
          </a:bodyPr>
          <a:lstStyle/>
          <a:p>
            <a:pPr algn="ctr"/>
            <a:r>
              <a:rPr lang="en-US" sz="2800" dirty="0" smtClean="0"/>
              <a:t>Flexibility of working from home whenever and wherever (often using social media).</a:t>
            </a:r>
            <a:endParaRPr lang="en-US"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2800" dirty="0" smtClean="0"/>
              <a:t>Great benefits to financially assist your family</a:t>
            </a:r>
            <a:endParaRPr lang="en-US" sz="2800" dirty="0"/>
          </a:p>
        </p:txBody>
      </p:sp>
      <p:pic>
        <p:nvPicPr>
          <p:cNvPr id="4" name="Picture 4" descr="photo(272)"/>
          <p:cNvPicPr>
            <a:picLocks noGrp="1" noChangeAspect="1" noChangeArrowheads="1"/>
          </p:cNvPicPr>
          <p:nvPr>
            <p:ph idx="1"/>
          </p:nvPr>
        </p:nvPicPr>
        <p:blipFill>
          <a:blip r:embed="rId2" cstate="print"/>
          <a:srcRect/>
          <a:stretch>
            <a:fillRect/>
          </a:stretch>
        </p:blipFill>
        <p:spPr bwMode="auto">
          <a:xfrm>
            <a:off x="550558" y="914400"/>
            <a:ext cx="8042883" cy="5691982"/>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01762"/>
          </a:xfrm>
        </p:spPr>
        <p:txBody>
          <a:bodyPr>
            <a:normAutofit/>
          </a:bodyPr>
          <a:lstStyle/>
          <a:p>
            <a:r>
              <a:rPr lang="en-US" sz="2400" dirty="0" smtClean="0"/>
              <a:t>Being a part of an amazing team of women dedicated to helping others.  Our team includes a Nutritionist and Nurse who we consult with to best help our family and friends!</a:t>
            </a:r>
            <a:endParaRPr lang="en-US" sz="2400" dirty="0"/>
          </a:p>
        </p:txBody>
      </p:sp>
      <p:pic>
        <p:nvPicPr>
          <p:cNvPr id="68610" name="Picture 2" descr="conf"/>
          <p:cNvPicPr>
            <a:picLocks noChangeAspect="1" noChangeArrowheads="1"/>
          </p:cNvPicPr>
          <p:nvPr/>
        </p:nvPicPr>
        <p:blipFill>
          <a:blip r:embed="rId2" cstate="print"/>
          <a:srcRect/>
          <a:stretch>
            <a:fillRect/>
          </a:stretch>
        </p:blipFill>
        <p:spPr bwMode="auto">
          <a:xfrm>
            <a:off x="876300" y="1828800"/>
            <a:ext cx="7391400" cy="45720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0" y="274638"/>
            <a:ext cx="3200400" cy="6278562"/>
          </a:xfrm>
        </p:spPr>
        <p:txBody>
          <a:bodyPr>
            <a:normAutofit/>
          </a:bodyPr>
          <a:lstStyle/>
          <a:p>
            <a:r>
              <a:rPr lang="en-US" sz="2800" dirty="0" smtClean="0"/>
              <a:t>-Helping others find natural solutions to their health or to help people lose weight</a:t>
            </a:r>
            <a:endParaRPr lang="en-US" sz="2800" dirty="0"/>
          </a:p>
        </p:txBody>
      </p:sp>
      <p:sp>
        <p:nvSpPr>
          <p:cNvPr id="3" name="Content Placeholder 2"/>
          <p:cNvSpPr>
            <a:spLocks noGrp="1"/>
          </p:cNvSpPr>
          <p:nvPr>
            <p:ph idx="1"/>
          </p:nvPr>
        </p:nvSpPr>
        <p:spPr>
          <a:xfrm>
            <a:off x="457200" y="1600200"/>
            <a:ext cx="8458200" cy="4525963"/>
          </a:xfrm>
        </p:spPr>
        <p:txBody>
          <a:bodyPr/>
          <a:lstStyle/>
          <a:p>
            <a:endParaRPr lang="en-US" dirty="0"/>
          </a:p>
        </p:txBody>
      </p:sp>
      <p:pic>
        <p:nvPicPr>
          <p:cNvPr id="67586" name="Picture 2" descr="photo(250)"/>
          <p:cNvPicPr>
            <a:picLocks noChangeAspect="1" noChangeArrowheads="1"/>
          </p:cNvPicPr>
          <p:nvPr/>
        </p:nvPicPr>
        <p:blipFill>
          <a:blip r:embed="rId2" cstate="print"/>
          <a:srcRect/>
          <a:stretch>
            <a:fillRect/>
          </a:stretch>
        </p:blipFill>
        <p:spPr bwMode="auto">
          <a:xfrm>
            <a:off x="457200" y="228600"/>
            <a:ext cx="4800600" cy="61722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spruce trees.jpg"/>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763"/>
            <a:ext cx="9144000" cy="6853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339" name="Title 1"/>
          <p:cNvSpPr>
            <a:spLocks noGrp="1"/>
          </p:cNvSpPr>
          <p:nvPr>
            <p:ph type="ctrTitle"/>
          </p:nvPr>
        </p:nvSpPr>
        <p:spPr>
          <a:xfrm>
            <a:off x="1524000" y="1600200"/>
            <a:ext cx="6096000" cy="1066800"/>
          </a:xfrm>
          <a:solidFill>
            <a:schemeClr val="bg1"/>
          </a:solidFill>
          <a:ln>
            <a:solidFill>
              <a:schemeClr val="tx2">
                <a:lumMod val="60000"/>
                <a:lumOff val="40000"/>
              </a:schemeClr>
            </a:solidFill>
          </a:ln>
        </p:spPr>
        <p:txBody>
          <a:bodyPr>
            <a:normAutofit fontScale="90000"/>
          </a:bodyPr>
          <a:lstStyle/>
          <a:p>
            <a:r>
              <a:rPr lang="en-US" altLang="en-US" sz="3600" dirty="0" smtClean="0"/>
              <a:t>Let’s  Examine Our Mind Set</a:t>
            </a:r>
            <a:br>
              <a:rPr lang="en-US" altLang="en-US" sz="3600" dirty="0" smtClean="0"/>
            </a:br>
            <a:r>
              <a:rPr lang="en-US" altLang="en-US" sz="3200" dirty="0" smtClean="0"/>
              <a:t>Intent Counts More Than Technique</a:t>
            </a:r>
          </a:p>
        </p:txBody>
      </p:sp>
      <p:sp>
        <p:nvSpPr>
          <p:cNvPr id="14340" name="Content Placeholder 2"/>
          <p:cNvSpPr>
            <a:spLocks noGrp="1"/>
          </p:cNvSpPr>
          <p:nvPr>
            <p:ph type="subTitle" idx="1"/>
          </p:nvPr>
        </p:nvSpPr>
        <p:spPr>
          <a:xfrm>
            <a:off x="914400" y="3048000"/>
            <a:ext cx="7315200" cy="3048000"/>
          </a:xfrm>
          <a:solidFill>
            <a:schemeClr val="bg1"/>
          </a:solidFill>
        </p:spPr>
        <p:txBody>
          <a:bodyPr/>
          <a:lstStyle/>
          <a:p>
            <a:pPr algn="l">
              <a:buFont typeface="Arial" pitchFamily="34" charset="0"/>
              <a:buChar char="•"/>
            </a:pPr>
            <a:r>
              <a:rPr lang="en-US" altLang="en-US" sz="2400" dirty="0" smtClean="0">
                <a:solidFill>
                  <a:schemeClr val="tx1"/>
                </a:solidFill>
              </a:rPr>
              <a:t> Get clear about how you feel about the importance 	of what you do.</a:t>
            </a:r>
          </a:p>
          <a:p>
            <a:pPr algn="l">
              <a:buFont typeface="Arial" pitchFamily="34" charset="0"/>
              <a:buChar char="•"/>
            </a:pPr>
            <a:r>
              <a:rPr lang="en-US" altLang="en-US" sz="2400" dirty="0" smtClean="0">
                <a:solidFill>
                  <a:schemeClr val="tx1"/>
                </a:solidFill>
              </a:rPr>
              <a:t> Believe you have something very special.. That is good for people ..not just you.</a:t>
            </a:r>
          </a:p>
          <a:p>
            <a:pPr algn="l">
              <a:buFont typeface="Arial" pitchFamily="34" charset="0"/>
              <a:buChar char="•"/>
            </a:pPr>
            <a:r>
              <a:rPr lang="en-US" altLang="en-US" sz="2400" dirty="0" smtClean="0">
                <a:solidFill>
                  <a:schemeClr val="tx1"/>
                </a:solidFill>
              </a:rPr>
              <a:t>  Once you learn how to invite people to the table 	and have a conversation about the business opportunity</a:t>
            </a:r>
          </a:p>
          <a:p>
            <a:pPr algn="l"/>
            <a:r>
              <a:rPr lang="en-US" altLang="en-US" b="1" dirty="0" smtClean="0">
                <a:solidFill>
                  <a:schemeClr val="tx1"/>
                </a:solidFill>
              </a:rPr>
              <a:t>     Remain unattached to the results   </a:t>
            </a:r>
            <a:r>
              <a:rPr lang="en-US" altLang="en-US" sz="2000" dirty="0" err="1" smtClean="0">
                <a:solidFill>
                  <a:schemeClr val="tx1"/>
                </a:solidFill>
              </a:rPr>
              <a:t>lisa</a:t>
            </a:r>
            <a:endParaRPr lang="en-US" altLang="en-US" sz="2000" dirty="0" smtClean="0">
              <a:solidFill>
                <a:schemeClr val="tx1"/>
              </a:solidFill>
            </a:endParaRPr>
          </a:p>
          <a:p>
            <a:pPr algn="l"/>
            <a:endParaRPr lang="en-US" altLang="en-US" sz="2400" dirty="0" smtClean="0">
              <a:solidFill>
                <a:schemeClr val="tx1"/>
              </a:solidFill>
            </a:endParaRPr>
          </a:p>
        </p:txBody>
      </p:sp>
    </p:spTree>
    <p:extLst>
      <p:ext uri="{BB962C8B-B14F-4D97-AF65-F5344CB8AC3E}">
        <p14:creationId xmlns:p14="http://schemas.microsoft.com/office/powerpoint/2010/main" xmlns="" val="16347636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pruce trees.jpg"/>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763"/>
            <a:ext cx="9144000" cy="6853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304800"/>
            <a:ext cx="6629400" cy="990600"/>
          </a:xfrm>
          <a:solidFill>
            <a:schemeClr val="bg1"/>
          </a:solidFill>
          <a:ln>
            <a:solidFill>
              <a:schemeClr val="tx1">
                <a:lumMod val="50000"/>
                <a:lumOff val="50000"/>
              </a:schemeClr>
            </a:solidFill>
          </a:ln>
        </p:spPr>
        <p:txBody>
          <a:bodyPr>
            <a:normAutofit fontScale="90000"/>
          </a:bodyPr>
          <a:lstStyle/>
          <a:p>
            <a:r>
              <a:rPr lang="en-US" sz="3600" dirty="0" smtClean="0"/>
              <a:t>You Won’t be Convincing 				Until You are Convinced	</a:t>
            </a:r>
            <a:r>
              <a:rPr lang="en-US" sz="2200" dirty="0" smtClean="0"/>
              <a:t>Lisa </a:t>
            </a:r>
            <a:endParaRPr lang="en-US" sz="2200" dirty="0"/>
          </a:p>
        </p:txBody>
      </p:sp>
      <p:sp>
        <p:nvSpPr>
          <p:cNvPr id="3" name="Content Placeholder 2"/>
          <p:cNvSpPr>
            <a:spLocks noGrp="1"/>
          </p:cNvSpPr>
          <p:nvPr>
            <p:ph idx="1"/>
          </p:nvPr>
        </p:nvSpPr>
        <p:spPr>
          <a:xfrm>
            <a:off x="457200" y="1676400"/>
            <a:ext cx="8229600" cy="4953000"/>
          </a:xfrm>
          <a:solidFill>
            <a:schemeClr val="bg1"/>
          </a:solidFill>
        </p:spPr>
        <p:txBody>
          <a:bodyPr>
            <a:normAutofit fontScale="92500"/>
          </a:bodyPr>
          <a:lstStyle/>
          <a:p>
            <a:pPr>
              <a:buNone/>
            </a:pPr>
            <a:r>
              <a:rPr lang="en-US" sz="2400" dirty="0" smtClean="0"/>
              <a:t>Dr Shaklee said ..       “ What you think … you look</a:t>
            </a:r>
          </a:p>
          <a:p>
            <a:pPr>
              <a:buNone/>
            </a:pPr>
            <a:r>
              <a:rPr lang="en-US" sz="2400" dirty="0" smtClean="0"/>
              <a:t>				What you think .. You say</a:t>
            </a:r>
          </a:p>
          <a:p>
            <a:pPr>
              <a:buNone/>
            </a:pPr>
            <a:r>
              <a:rPr lang="en-US" sz="2400" dirty="0" smtClean="0"/>
              <a:t>				What you think .. You are.”</a:t>
            </a:r>
          </a:p>
          <a:p>
            <a:pPr>
              <a:buNone/>
            </a:pPr>
            <a:r>
              <a:rPr lang="en-US" sz="2400" dirty="0" smtClean="0"/>
              <a:t>So .. What do you think about the Shaklee business?</a:t>
            </a:r>
          </a:p>
          <a:p>
            <a:pPr>
              <a:buNone/>
            </a:pPr>
            <a:r>
              <a:rPr lang="en-US" sz="2400" dirty="0" smtClean="0"/>
              <a:t>On a scale of 1 to 10, how strong is your belief that you can develop a successful business?</a:t>
            </a:r>
          </a:p>
          <a:p>
            <a:pPr>
              <a:buNone/>
            </a:pPr>
            <a:r>
              <a:rPr lang="en-US" sz="2400" dirty="0" smtClean="0"/>
              <a:t>On a scale of 1 to 10, how strong is your belief that people you meet can develop a successful business?</a:t>
            </a:r>
          </a:p>
          <a:p>
            <a:pPr>
              <a:buNone/>
            </a:pPr>
            <a:r>
              <a:rPr lang="en-US" sz="2400" dirty="0" smtClean="0"/>
              <a:t>If not quite a 10— </a:t>
            </a:r>
          </a:p>
          <a:p>
            <a:pPr>
              <a:buNone/>
            </a:pPr>
            <a:r>
              <a:rPr lang="en-US" sz="2400" dirty="0" smtClean="0"/>
              <a:t>How will you raise your confidence, your understanding, your belief?   ( Monday Wellness Webinars, Tuesday morning business discussions and trainings, conference calls, area meetings, Global Conference .. To hear the stories and see the success )</a:t>
            </a:r>
          </a:p>
          <a:p>
            <a:pPr lvl="5"/>
            <a:endParaRPr lang="en-US" sz="1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spruce trees.jpg"/>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763"/>
            <a:ext cx="9144000" cy="6853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1295400"/>
            <a:ext cx="8229600" cy="1143000"/>
          </a:xfrm>
          <a:solidFill>
            <a:schemeClr val="bg1"/>
          </a:solidFill>
        </p:spPr>
        <p:txBody>
          <a:bodyPr>
            <a:normAutofit/>
          </a:bodyPr>
          <a:lstStyle/>
          <a:p>
            <a:r>
              <a:rPr lang="en-US" sz="3200" dirty="0" smtClean="0"/>
              <a:t>“ So many different benefits Shaklee offers..</a:t>
            </a:r>
            <a:br>
              <a:rPr lang="en-US" sz="3200" dirty="0" smtClean="0"/>
            </a:br>
            <a:r>
              <a:rPr lang="en-US" sz="3200" dirty="0" smtClean="0"/>
              <a:t>Somebody always wants something.” </a:t>
            </a:r>
            <a:r>
              <a:rPr lang="en-US" sz="2000" dirty="0" smtClean="0"/>
              <a:t>Katie</a:t>
            </a:r>
            <a:endParaRPr lang="en-US" sz="2000" dirty="0"/>
          </a:p>
        </p:txBody>
      </p:sp>
      <p:sp>
        <p:nvSpPr>
          <p:cNvPr id="3" name="Content Placeholder 2"/>
          <p:cNvSpPr>
            <a:spLocks noGrp="1"/>
          </p:cNvSpPr>
          <p:nvPr>
            <p:ph idx="1"/>
          </p:nvPr>
        </p:nvSpPr>
        <p:spPr>
          <a:xfrm>
            <a:off x="457200" y="3124201"/>
            <a:ext cx="8229600" cy="3048000"/>
          </a:xfrm>
          <a:solidFill>
            <a:schemeClr val="bg1"/>
          </a:solidFill>
        </p:spPr>
        <p:txBody>
          <a:bodyPr>
            <a:normAutofit/>
          </a:bodyPr>
          <a:lstStyle/>
          <a:p>
            <a:r>
              <a:rPr lang="en-US" sz="2400" dirty="0" smtClean="0"/>
              <a:t>After I learned about Shaklee, I realized most people are looking for something like this. It was the perfect fit for me.</a:t>
            </a:r>
          </a:p>
          <a:p>
            <a:r>
              <a:rPr lang="en-US" sz="2400" dirty="0" smtClean="0"/>
              <a:t>Therefore, I always let people know how much fun it is to have a home business.</a:t>
            </a:r>
          </a:p>
          <a:p>
            <a:r>
              <a:rPr lang="en-US" sz="2400" dirty="0" smtClean="0"/>
              <a:t>If they express an interest, I send them information .. But that is </a:t>
            </a:r>
            <a:r>
              <a:rPr lang="en-US" dirty="0" smtClean="0"/>
              <a:t>only effective if I follow up with live meeting  if local. .. Or live phone call if at a </a:t>
            </a:r>
            <a:r>
              <a:rPr lang="en-US" dirty="0" err="1" smtClean="0"/>
              <a:t>distance.</a:t>
            </a:r>
            <a:r>
              <a:rPr lang="en-US" sz="2000" dirty="0" err="1" smtClean="0"/>
              <a:t>katie</a:t>
            </a:r>
            <a:endParaRPr lang="en-US" sz="2000" dirty="0"/>
          </a:p>
        </p:txBody>
      </p:sp>
      <p:sp>
        <p:nvSpPr>
          <p:cNvPr id="4" name="TextBox 3"/>
          <p:cNvSpPr txBox="1"/>
          <p:nvPr/>
        </p:nvSpPr>
        <p:spPr>
          <a:xfrm>
            <a:off x="381000" y="457200"/>
            <a:ext cx="4495800" cy="461665"/>
          </a:xfrm>
          <a:prstGeom prst="rect">
            <a:avLst/>
          </a:prstGeom>
          <a:solidFill>
            <a:schemeClr val="bg1"/>
          </a:solidFill>
          <a:ln>
            <a:solidFill>
              <a:schemeClr val="tx2">
                <a:lumMod val="40000"/>
                <a:lumOff val="60000"/>
              </a:schemeClr>
            </a:solidFill>
          </a:ln>
        </p:spPr>
        <p:txBody>
          <a:bodyPr wrap="square" rtlCol="0">
            <a:spAutoFit/>
          </a:bodyPr>
          <a:lstStyle/>
          <a:p>
            <a:r>
              <a:rPr lang="en-US" sz="2400" dirty="0" smtClean="0"/>
              <a:t>Ideas That Are Working for Katie</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7750" y="6019800"/>
            <a:ext cx="7048500" cy="566739"/>
          </a:xfrm>
          <a:ln>
            <a:solidFill>
              <a:schemeClr val="accent3">
                <a:lumMod val="50000"/>
              </a:schemeClr>
            </a:solidFill>
          </a:ln>
        </p:spPr>
        <p:txBody>
          <a:bodyPr>
            <a:normAutofit fontScale="90000"/>
          </a:bodyPr>
          <a:lstStyle/>
          <a:p>
            <a:r>
              <a:rPr lang="en-US" sz="3600" dirty="0" smtClean="0"/>
              <a:t>July Free Product – </a:t>
            </a:r>
            <a:r>
              <a:rPr lang="en-US" sz="3600" dirty="0" err="1" smtClean="0"/>
              <a:t>Carotomax</a:t>
            </a:r>
            <a:r>
              <a:rPr lang="en-US" sz="3600" dirty="0" smtClean="0"/>
              <a:t>      </a:t>
            </a:r>
            <a:r>
              <a:rPr lang="en-US" b="0" dirty="0" err="1" smtClean="0"/>
              <a:t>hannah</a:t>
            </a:r>
            <a:endParaRPr lang="en-US" b="0" dirty="0"/>
          </a:p>
        </p:txBody>
      </p:sp>
      <p:sp>
        <p:nvSpPr>
          <p:cNvPr id="5" name="Title 1"/>
          <p:cNvSpPr txBox="1">
            <a:spLocks/>
          </p:cNvSpPr>
          <p:nvPr/>
        </p:nvSpPr>
        <p:spPr bwMode="auto">
          <a:xfrm>
            <a:off x="381000" y="228600"/>
            <a:ext cx="7315200" cy="1219200"/>
          </a:xfrm>
          <a:prstGeom prst="rect">
            <a:avLst/>
          </a:prstGeom>
          <a:noFill/>
          <a:ln>
            <a:solidFill>
              <a:schemeClr val="accent3">
                <a:lumMod val="50000"/>
              </a:schemeClr>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bg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2000" b="1">
                <a:solidFill>
                  <a:srgbClr val="497727"/>
                </a:solidFill>
                <a:latin typeface="+mj-lt"/>
                <a:ea typeface="ＭＳ Ｐゴシック" charset="0"/>
                <a:cs typeface="ＭＳ Ｐゴシック" charset="0"/>
              </a:defRPr>
            </a:lvl1pPr>
            <a:lvl2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2pPr>
            <a:lvl3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3pPr>
            <a:lvl4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4pPr>
            <a:lvl5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5pPr>
            <a:lvl6pPr marL="457200" algn="l" rtl="0" fontAlgn="base">
              <a:spcBef>
                <a:spcPct val="0"/>
              </a:spcBef>
              <a:spcAft>
                <a:spcPct val="0"/>
              </a:spcAft>
              <a:defRPr sz="4000">
                <a:solidFill>
                  <a:srgbClr val="FFFFFF"/>
                </a:solidFill>
                <a:latin typeface="Arial" charset="0"/>
                <a:ea typeface="ＭＳ Ｐゴシック" charset="0"/>
              </a:defRPr>
            </a:lvl6pPr>
            <a:lvl7pPr marL="914400" algn="l" rtl="0" fontAlgn="base">
              <a:spcBef>
                <a:spcPct val="0"/>
              </a:spcBef>
              <a:spcAft>
                <a:spcPct val="0"/>
              </a:spcAft>
              <a:defRPr sz="4000">
                <a:solidFill>
                  <a:srgbClr val="FFFFFF"/>
                </a:solidFill>
                <a:latin typeface="Arial" charset="0"/>
                <a:ea typeface="ＭＳ Ｐゴシック" charset="0"/>
              </a:defRPr>
            </a:lvl7pPr>
            <a:lvl8pPr marL="1371600" algn="l" rtl="0" fontAlgn="base">
              <a:spcBef>
                <a:spcPct val="0"/>
              </a:spcBef>
              <a:spcAft>
                <a:spcPct val="0"/>
              </a:spcAft>
              <a:defRPr sz="4000">
                <a:solidFill>
                  <a:srgbClr val="FFFFFF"/>
                </a:solidFill>
                <a:latin typeface="Arial" charset="0"/>
                <a:ea typeface="ＭＳ Ｐゴシック" charset="0"/>
              </a:defRPr>
            </a:lvl8pPr>
            <a:lvl9pPr marL="1828800" algn="l" rtl="0" fontAlgn="base">
              <a:spcBef>
                <a:spcPct val="0"/>
              </a:spcBef>
              <a:spcAft>
                <a:spcPct val="0"/>
              </a:spcAft>
              <a:defRPr sz="4000">
                <a:solidFill>
                  <a:srgbClr val="FFFFFF"/>
                </a:solidFill>
                <a:latin typeface="Arial" charset="0"/>
                <a:ea typeface="ＭＳ Ｐゴシック" charset="0"/>
              </a:defRPr>
            </a:lvl9pPr>
          </a:lstStyle>
          <a:p>
            <a:pPr algn="ctr" eaLnBrk="1" hangingPunct="1"/>
            <a:r>
              <a:rPr lang="en-US" altLang="en-US" sz="3200" kern="0" dirty="0" smtClean="0"/>
              <a:t> Free Product for New Members with Minimum 50PV Join Order</a:t>
            </a:r>
          </a:p>
        </p:txBody>
      </p:sp>
      <p:pic>
        <p:nvPicPr>
          <p:cNvPr id="22530" name="Picture 2" descr="https://swansonhealthcenter.com/wp-content/uploads/2013/12/Carotomax-30-capsules-.jpg"/>
          <p:cNvPicPr>
            <a:picLocks noChangeAspect="1" noChangeArrowheads="1"/>
          </p:cNvPicPr>
          <p:nvPr/>
        </p:nvPicPr>
        <p:blipFill>
          <a:blip r:embed="rId3" cstate="print"/>
          <a:srcRect/>
          <a:stretch>
            <a:fillRect/>
          </a:stretch>
        </p:blipFill>
        <p:spPr bwMode="auto">
          <a:xfrm>
            <a:off x="0" y="2049294"/>
            <a:ext cx="3200400" cy="3132306"/>
          </a:xfrm>
          <a:prstGeom prst="rect">
            <a:avLst/>
          </a:prstGeom>
          <a:noFill/>
        </p:spPr>
      </p:pic>
      <p:sp>
        <p:nvSpPr>
          <p:cNvPr id="6" name="Rectangle 5"/>
          <p:cNvSpPr/>
          <p:nvPr/>
        </p:nvSpPr>
        <p:spPr>
          <a:xfrm>
            <a:off x="2895600" y="1600200"/>
            <a:ext cx="6248400" cy="4247317"/>
          </a:xfrm>
          <a:prstGeom prst="rect">
            <a:avLst/>
          </a:prstGeom>
        </p:spPr>
        <p:txBody>
          <a:bodyPr wrap="square">
            <a:spAutoFit/>
          </a:bodyPr>
          <a:lstStyle/>
          <a:p>
            <a:r>
              <a:rPr lang="en-US" dirty="0" smtClean="0"/>
              <a:t>Revolutionary antioxidant protection from nature</a:t>
            </a:r>
            <a:br>
              <a:rPr lang="en-US" dirty="0" smtClean="0"/>
            </a:br>
            <a:r>
              <a:rPr lang="en-US" dirty="0" smtClean="0"/>
              <a:t/>
            </a:r>
            <a:br>
              <a:rPr lang="en-US" dirty="0" smtClean="0"/>
            </a:br>
            <a:r>
              <a:rPr lang="en-US" dirty="0" smtClean="0"/>
              <a:t>Antioxidants primarily in fruits and vegetables</a:t>
            </a:r>
            <a:br>
              <a:rPr lang="en-US" dirty="0" smtClean="0"/>
            </a:br>
            <a:r>
              <a:rPr lang="en-US" dirty="0" smtClean="0"/>
              <a:t/>
            </a:r>
            <a:br>
              <a:rPr lang="en-US" dirty="0" smtClean="0"/>
            </a:br>
            <a:r>
              <a:rPr lang="en-US" dirty="0" smtClean="0"/>
              <a:t>Less than 25% eat 5 to 9 servings of them daily</a:t>
            </a:r>
            <a:br>
              <a:rPr lang="en-US" dirty="0" smtClean="0"/>
            </a:br>
            <a:r>
              <a:rPr lang="en-US" dirty="0" smtClean="0"/>
              <a:t/>
            </a:r>
            <a:br>
              <a:rPr lang="en-US" dirty="0" smtClean="0"/>
            </a:br>
            <a:r>
              <a:rPr lang="en-US" dirty="0" smtClean="0"/>
              <a:t>Protection from DNA damage by free radicals</a:t>
            </a:r>
            <a:br>
              <a:rPr lang="en-US" dirty="0" smtClean="0"/>
            </a:br>
            <a:r>
              <a:rPr lang="en-US" dirty="0" smtClean="0"/>
              <a:t/>
            </a:r>
            <a:br>
              <a:rPr lang="en-US" dirty="0" smtClean="0"/>
            </a:br>
            <a:r>
              <a:rPr lang="en-US" dirty="0" err="1" smtClean="0"/>
              <a:t>Carotomax</a:t>
            </a:r>
            <a:r>
              <a:rPr lang="en-US" dirty="0" smtClean="0"/>
              <a:t> provides 6 of most beneficial </a:t>
            </a:r>
            <a:r>
              <a:rPr lang="en-US" dirty="0" err="1" smtClean="0"/>
              <a:t>carotenoids</a:t>
            </a:r>
            <a:r>
              <a:rPr lang="en-US" dirty="0" smtClean="0"/>
              <a:t> </a:t>
            </a:r>
            <a:br>
              <a:rPr lang="en-US" dirty="0" smtClean="0"/>
            </a:br>
            <a:r>
              <a:rPr lang="en-US" dirty="0" smtClean="0"/>
              <a:t>including </a:t>
            </a:r>
            <a:r>
              <a:rPr lang="en-US" dirty="0" err="1" smtClean="0"/>
              <a:t>lutein</a:t>
            </a:r>
            <a:r>
              <a:rPr lang="en-US" dirty="0" smtClean="0"/>
              <a:t>, </a:t>
            </a:r>
            <a:r>
              <a:rPr lang="en-US" dirty="0" err="1" smtClean="0"/>
              <a:t>lycopene</a:t>
            </a:r>
            <a:r>
              <a:rPr lang="en-US" dirty="0" smtClean="0"/>
              <a:t>, and beta carotene</a:t>
            </a:r>
            <a:br>
              <a:rPr lang="en-US" dirty="0" smtClean="0"/>
            </a:br>
            <a:r>
              <a:rPr lang="en-US" dirty="0" smtClean="0"/>
              <a:t/>
            </a:r>
            <a:br>
              <a:rPr lang="en-US" dirty="0" smtClean="0"/>
            </a:br>
            <a:r>
              <a:rPr lang="en-US" sz="2400" dirty="0" smtClean="0"/>
              <a:t>Promotes health of eyes, heart, skin, lungs, </a:t>
            </a:r>
            <a:br>
              <a:rPr lang="en-US" sz="2400" dirty="0" smtClean="0"/>
            </a:br>
            <a:r>
              <a:rPr lang="en-US" sz="2400" dirty="0" smtClean="0"/>
              <a:t>prostate, cervix, and support a strong immune system 				</a:t>
            </a:r>
            <a:endParaRPr lang="en-US" dirty="0"/>
          </a:p>
        </p:txBody>
      </p:sp>
    </p:spTree>
    <p:extLst>
      <p:ext uri="{BB962C8B-B14F-4D97-AF65-F5344CB8AC3E}">
        <p14:creationId xmlns:p14="http://schemas.microsoft.com/office/powerpoint/2010/main" xmlns="" val="23134264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pruce trees.jpg"/>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763"/>
            <a:ext cx="9144000" cy="6853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74638"/>
            <a:ext cx="8229600" cy="868362"/>
          </a:xfrm>
          <a:solidFill>
            <a:schemeClr val="bg1"/>
          </a:solidFill>
        </p:spPr>
        <p:txBody>
          <a:bodyPr>
            <a:normAutofit/>
          </a:bodyPr>
          <a:lstStyle/>
          <a:p>
            <a:r>
              <a:rPr lang="en-US" sz="3200" dirty="0" smtClean="0"/>
              <a:t>“Live Your Shaklee Business Out Loud”</a:t>
            </a:r>
            <a:endParaRPr lang="en-US" sz="3200" dirty="0"/>
          </a:p>
        </p:txBody>
      </p:sp>
      <p:sp>
        <p:nvSpPr>
          <p:cNvPr id="3" name="Content Placeholder 2"/>
          <p:cNvSpPr>
            <a:spLocks noGrp="1"/>
          </p:cNvSpPr>
          <p:nvPr>
            <p:ph idx="1"/>
          </p:nvPr>
        </p:nvSpPr>
        <p:spPr>
          <a:xfrm>
            <a:off x="457200" y="1447800"/>
            <a:ext cx="8458200" cy="5181600"/>
          </a:xfrm>
          <a:solidFill>
            <a:schemeClr val="bg1"/>
          </a:solidFill>
        </p:spPr>
        <p:txBody>
          <a:bodyPr>
            <a:normAutofit lnSpcReduction="10000"/>
          </a:bodyPr>
          <a:lstStyle/>
          <a:p>
            <a:r>
              <a:rPr lang="en-US" sz="2400" dirty="0" smtClean="0"/>
              <a:t>Gently expose people to your business.</a:t>
            </a:r>
          </a:p>
          <a:p>
            <a:r>
              <a:rPr lang="en-US" sz="2400" dirty="0" smtClean="0"/>
              <a:t>Let people know how important it is to you to be a part of work that is significant.</a:t>
            </a:r>
          </a:p>
          <a:p>
            <a:r>
              <a:rPr lang="en-US" sz="2400" dirty="0" smtClean="0"/>
              <a:t>As you post on Face Book stories and pictures about your life, people will see snippets of what a Shaklee life and Shaklee business look like.							--</a:t>
            </a:r>
            <a:r>
              <a:rPr lang="en-US" sz="2000" dirty="0" smtClean="0"/>
              <a:t>When you or someone you know gets a new Shaklee car</a:t>
            </a:r>
          </a:p>
          <a:p>
            <a:pPr>
              <a:buNone/>
            </a:pPr>
            <a:r>
              <a:rPr lang="en-US" sz="2000" dirty="0" smtClean="0"/>
              <a:t>		-- Going to Jump Zone, the Zoo, shopping, etc during the day when it 			isn’t crowded</a:t>
            </a:r>
          </a:p>
          <a:p>
            <a:pPr>
              <a:buNone/>
            </a:pPr>
            <a:r>
              <a:rPr lang="en-US" sz="2000" dirty="0" smtClean="0"/>
              <a:t>		-- Photos of you working from your deck			</a:t>
            </a:r>
            <a:r>
              <a:rPr lang="en-US" sz="2000" dirty="0" err="1" smtClean="0"/>
              <a:t>katie</a:t>
            </a:r>
            <a:endParaRPr lang="en-US" sz="2000" dirty="0" smtClean="0"/>
          </a:p>
          <a:p>
            <a:pPr>
              <a:buNone/>
            </a:pPr>
            <a:r>
              <a:rPr lang="en-US" sz="2000" dirty="0" smtClean="0"/>
              <a:t>		-- Photos of you working with your team.</a:t>
            </a:r>
          </a:p>
          <a:p>
            <a:pPr>
              <a:buNone/>
            </a:pPr>
            <a:r>
              <a:rPr lang="en-US" sz="2000" dirty="0" smtClean="0"/>
              <a:t>		-- Photos of your kids cleaning with safe products, etc</a:t>
            </a:r>
          </a:p>
          <a:p>
            <a:pPr>
              <a:buNone/>
            </a:pPr>
            <a:r>
              <a:rPr lang="en-US" sz="2000" dirty="0" smtClean="0"/>
              <a:t>		-- Photo of your scale  and the shakes that got you to your goal weight</a:t>
            </a:r>
          </a:p>
          <a:p>
            <a:pPr>
              <a:buNone/>
            </a:pPr>
            <a:r>
              <a:rPr lang="en-US" sz="2400" dirty="0" smtClean="0"/>
              <a:t>		-- Not having to drive in the snow</a:t>
            </a:r>
          </a:p>
          <a:p>
            <a:endParaRPr 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spruce trees.jpg"/>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763"/>
            <a:ext cx="9144000" cy="6853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28600"/>
            <a:ext cx="8229600" cy="944562"/>
          </a:xfrm>
          <a:solidFill>
            <a:schemeClr val="bg1"/>
          </a:solidFill>
        </p:spPr>
        <p:txBody>
          <a:bodyPr>
            <a:normAutofit fontScale="90000"/>
          </a:bodyPr>
          <a:lstStyle/>
          <a:p>
            <a:r>
              <a:rPr lang="en-US" sz="3200" dirty="0" smtClean="0"/>
              <a:t>Be Intentional About 					Finding Your Business Partners		</a:t>
            </a:r>
            <a:r>
              <a:rPr lang="en-US" sz="2200" dirty="0" err="1" smtClean="0"/>
              <a:t>katie</a:t>
            </a:r>
            <a:endParaRPr lang="en-US" sz="2200" dirty="0"/>
          </a:p>
        </p:txBody>
      </p:sp>
      <p:sp>
        <p:nvSpPr>
          <p:cNvPr id="3" name="Content Placeholder 2"/>
          <p:cNvSpPr>
            <a:spLocks noGrp="1"/>
          </p:cNvSpPr>
          <p:nvPr>
            <p:ph idx="1"/>
          </p:nvPr>
        </p:nvSpPr>
        <p:spPr>
          <a:xfrm>
            <a:off x="457200" y="1371600"/>
            <a:ext cx="8229600" cy="2590800"/>
          </a:xfrm>
          <a:solidFill>
            <a:schemeClr val="bg1"/>
          </a:solidFill>
          <a:ln>
            <a:solidFill>
              <a:schemeClr val="tx1">
                <a:lumMod val="65000"/>
                <a:lumOff val="35000"/>
              </a:schemeClr>
            </a:solidFill>
          </a:ln>
        </p:spPr>
        <p:txBody>
          <a:bodyPr>
            <a:normAutofit/>
          </a:bodyPr>
          <a:lstStyle/>
          <a:p>
            <a:r>
              <a:rPr lang="en-US" sz="2400" dirty="0" smtClean="0"/>
              <a:t>“When you decide to develop your own business, I go to work for you.”</a:t>
            </a:r>
          </a:p>
          <a:p>
            <a:r>
              <a:rPr lang="en-US" sz="2400" dirty="0" smtClean="0"/>
              <a:t>You become a part of our team .. And we all work together.</a:t>
            </a:r>
          </a:p>
          <a:p>
            <a:r>
              <a:rPr lang="en-US" sz="2400" dirty="0" smtClean="0"/>
              <a:t>If they say .. “ I’m not a sales person, Katie says.. I’m not either. This is more of a teaching and training business.</a:t>
            </a:r>
          </a:p>
          <a:p>
            <a:r>
              <a:rPr lang="en-US" sz="2400" dirty="0" smtClean="0"/>
              <a:t>Teachers and educators do very well in this business.</a:t>
            </a:r>
          </a:p>
          <a:p>
            <a:endParaRPr lang="en-US" sz="2400" dirty="0" smtClean="0"/>
          </a:p>
          <a:p>
            <a:pPr>
              <a:buNone/>
            </a:pPr>
            <a:endParaRPr lang="en-US" sz="2400" dirty="0"/>
          </a:p>
        </p:txBody>
      </p:sp>
      <p:sp>
        <p:nvSpPr>
          <p:cNvPr id="4" name="TextBox 3"/>
          <p:cNvSpPr txBox="1"/>
          <p:nvPr/>
        </p:nvSpPr>
        <p:spPr>
          <a:xfrm>
            <a:off x="457200" y="4038600"/>
            <a:ext cx="8229600" cy="2677656"/>
          </a:xfrm>
          <a:prstGeom prst="rect">
            <a:avLst/>
          </a:prstGeom>
          <a:solidFill>
            <a:schemeClr val="bg1"/>
          </a:solidFill>
        </p:spPr>
        <p:txBody>
          <a:bodyPr wrap="square" rtlCol="0">
            <a:spAutoFit/>
          </a:bodyPr>
          <a:lstStyle/>
          <a:p>
            <a:r>
              <a:rPr lang="en-US" sz="2400" dirty="0" smtClean="0"/>
              <a:t>Katie calls new customers…</a:t>
            </a:r>
          </a:p>
          <a:p>
            <a:r>
              <a:rPr lang="en-US" sz="2400" dirty="0" smtClean="0"/>
              <a:t>“Checking in to see how you are doing with your products. Any questions?  I love hearing feedback of how well the products are working.  </a:t>
            </a:r>
            <a:r>
              <a:rPr lang="en-US" sz="2400" b="1" dirty="0" smtClean="0"/>
              <a:t>That’s one of the best parts of this business is knowing how the products are improving people’s health. Share another story. “ A few days ago, a friend was telling me ……” I just love that about my Shaklee business.”</a:t>
            </a:r>
            <a:endParaRPr lang="en-U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pruce trees.jpg"/>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763"/>
            <a:ext cx="9144000" cy="6853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74638"/>
            <a:ext cx="8229600" cy="868362"/>
          </a:xfrm>
          <a:solidFill>
            <a:schemeClr val="bg1"/>
          </a:solidFill>
        </p:spPr>
        <p:txBody>
          <a:bodyPr>
            <a:normAutofit/>
          </a:bodyPr>
          <a:lstStyle/>
          <a:p>
            <a:r>
              <a:rPr lang="en-US" sz="3200" dirty="0" smtClean="0"/>
              <a:t>Qualities To Look For in a Business Partner</a:t>
            </a:r>
            <a:endParaRPr lang="en-US" sz="3200" dirty="0"/>
          </a:p>
        </p:txBody>
      </p:sp>
      <p:sp>
        <p:nvSpPr>
          <p:cNvPr id="3" name="Content Placeholder 2"/>
          <p:cNvSpPr>
            <a:spLocks noGrp="1"/>
          </p:cNvSpPr>
          <p:nvPr>
            <p:ph idx="1"/>
          </p:nvPr>
        </p:nvSpPr>
        <p:spPr>
          <a:xfrm>
            <a:off x="457200" y="1905000"/>
            <a:ext cx="8229600" cy="4221163"/>
          </a:xfrm>
          <a:solidFill>
            <a:schemeClr val="bg1"/>
          </a:solidFill>
        </p:spPr>
        <p:txBody>
          <a:bodyPr>
            <a:normAutofit/>
          </a:bodyPr>
          <a:lstStyle/>
          <a:p>
            <a:r>
              <a:rPr lang="en-US" sz="2400" dirty="0" smtClean="0"/>
              <a:t>A Shaklee believer – uses the products, loves and appreciates the products and the science , the company </a:t>
            </a:r>
          </a:p>
          <a:p>
            <a:r>
              <a:rPr lang="en-US" sz="2400" dirty="0" smtClean="0"/>
              <a:t>Self-driven – goal- oriented, good work ethic, </a:t>
            </a:r>
          </a:p>
          <a:p>
            <a:pPr>
              <a:buNone/>
            </a:pPr>
            <a:r>
              <a:rPr lang="en-US" sz="2400" dirty="0" smtClean="0"/>
              <a:t>	Choose what to take out of your life in order to put Shaklee in and to achieve goals that are important to you.. Like TV,  </a:t>
            </a:r>
            <a:r>
              <a:rPr lang="en-US" sz="2400" dirty="0" err="1" smtClean="0"/>
              <a:t>FaceBook</a:t>
            </a:r>
            <a:r>
              <a:rPr lang="en-US" sz="2400" dirty="0" smtClean="0"/>
              <a:t>,  cruising the Internet.</a:t>
            </a:r>
          </a:p>
          <a:p>
            <a:pPr>
              <a:buNone/>
            </a:pPr>
            <a:r>
              <a:rPr lang="en-US" sz="2400" dirty="0" smtClean="0"/>
              <a:t>	Harper blocks  business time, family time, personal time and plans her entire week.</a:t>
            </a:r>
          </a:p>
          <a:p>
            <a:r>
              <a:rPr lang="en-US" sz="2400" dirty="0" smtClean="0"/>
              <a:t>Relational,  good communication skills , people skills … </a:t>
            </a:r>
          </a:p>
          <a:p>
            <a:r>
              <a:rPr lang="en-US" sz="2400" dirty="0" smtClean="0"/>
              <a:t>Works well in a team.			</a:t>
            </a:r>
            <a:r>
              <a:rPr lang="en-US" sz="2400" dirty="0" err="1" smtClean="0"/>
              <a:t>katie</a:t>
            </a:r>
            <a:endParaRPr lang="en-US" sz="2400" dirty="0" smtClean="0"/>
          </a:p>
          <a:p>
            <a:pPr>
              <a:buNone/>
            </a:pPr>
            <a:endParaRPr lang="en-US" sz="2400" dirty="0" smtClean="0"/>
          </a:p>
          <a:p>
            <a:endParaRPr lang="en-US" sz="2400" dirty="0" smtClean="0"/>
          </a:p>
          <a:p>
            <a:endParaRPr lang="en-US" sz="2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pruce trees.jpg"/>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763"/>
            <a:ext cx="9144000" cy="6853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74638"/>
            <a:ext cx="8229600" cy="868362"/>
          </a:xfrm>
          <a:solidFill>
            <a:schemeClr val="bg1"/>
          </a:solidFill>
          <a:ln>
            <a:solidFill>
              <a:schemeClr val="tx1">
                <a:lumMod val="50000"/>
                <a:lumOff val="50000"/>
              </a:schemeClr>
            </a:solidFill>
          </a:ln>
        </p:spPr>
        <p:txBody>
          <a:bodyPr>
            <a:normAutofit/>
          </a:bodyPr>
          <a:lstStyle/>
          <a:p>
            <a:r>
              <a:rPr lang="en-US" sz="3200" dirty="0" smtClean="0"/>
              <a:t>Tuck Shaklee Business Into Conversations  </a:t>
            </a:r>
            <a:r>
              <a:rPr lang="en-US" sz="2000" dirty="0" smtClean="0"/>
              <a:t>Katie </a:t>
            </a:r>
            <a:endParaRPr lang="en-US" sz="2000" dirty="0"/>
          </a:p>
        </p:txBody>
      </p:sp>
      <p:sp>
        <p:nvSpPr>
          <p:cNvPr id="3" name="Content Placeholder 2"/>
          <p:cNvSpPr>
            <a:spLocks noGrp="1"/>
          </p:cNvSpPr>
          <p:nvPr>
            <p:ph idx="1"/>
          </p:nvPr>
        </p:nvSpPr>
        <p:spPr>
          <a:xfrm>
            <a:off x="457200" y="1600200"/>
            <a:ext cx="8229600" cy="4495800"/>
          </a:xfrm>
          <a:solidFill>
            <a:schemeClr val="bg1"/>
          </a:solidFill>
        </p:spPr>
        <p:txBody>
          <a:bodyPr>
            <a:normAutofit fontScale="92500"/>
          </a:bodyPr>
          <a:lstStyle/>
          <a:p>
            <a:pPr>
              <a:buNone/>
            </a:pPr>
            <a:r>
              <a:rPr lang="en-US" sz="2400" dirty="0" smtClean="0"/>
              <a:t>Katie calls customers.  When she finds someone who really loves the products… “ If you are ever looking to earn additional income or to get your products free ( like I was ) … let me know and I can tell you more about that side of Shaklee .  Shaklee has been such a blessing to me … Sam and I have gotten to go on 2 trips , we get monthly car payments , and nice monthly checks .</a:t>
            </a:r>
          </a:p>
          <a:p>
            <a:pPr>
              <a:buNone/>
            </a:pPr>
            <a:r>
              <a:rPr lang="en-US" sz="2400" dirty="0" smtClean="0"/>
              <a:t>And when I was so sick with </a:t>
            </a:r>
            <a:r>
              <a:rPr lang="en-US" sz="2400" dirty="0" err="1" smtClean="0"/>
              <a:t>hyperemesis</a:t>
            </a:r>
            <a:r>
              <a:rPr lang="en-US" sz="2400" dirty="0" smtClean="0"/>
              <a:t> ( serious all day nausea) when pregnant with Caleb, I so appreciated how flexible it was. I learned that women who have this often have to quit their jobs because it is so debilitating and continues for first 3 months. </a:t>
            </a:r>
          </a:p>
          <a:p>
            <a:pPr>
              <a:buNone/>
            </a:pPr>
            <a:r>
              <a:rPr lang="en-US" sz="2400" dirty="0" smtClean="0"/>
              <a:t>And after having a baby, women go on unpaid maternity leave . And I am receiving a check for  over $1700 3 weeks after having  Caleb. “</a:t>
            </a:r>
            <a:endParaRPr lang="en-US"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spruce trees.jpg"/>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763"/>
            <a:ext cx="9144000" cy="6853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solidFill>
            <a:schemeClr val="bg1"/>
          </a:solidFill>
        </p:spPr>
        <p:txBody>
          <a:bodyPr>
            <a:normAutofit/>
          </a:bodyPr>
          <a:lstStyle/>
          <a:p>
            <a:r>
              <a:rPr lang="en-US" sz="3200" dirty="0" smtClean="0"/>
              <a:t>Using 3-Way Calls To Introduce Possible Business Partners to Your </a:t>
            </a:r>
            <a:r>
              <a:rPr lang="en-US" sz="3200" dirty="0" err="1" smtClean="0"/>
              <a:t>Upline</a:t>
            </a:r>
            <a:r>
              <a:rPr lang="en-US" sz="3200" dirty="0" smtClean="0"/>
              <a:t>       </a:t>
            </a:r>
            <a:r>
              <a:rPr lang="en-US" sz="2000" dirty="0" err="1" smtClean="0"/>
              <a:t>katie</a:t>
            </a:r>
            <a:endParaRPr lang="en-US" sz="2000" dirty="0"/>
          </a:p>
        </p:txBody>
      </p:sp>
      <p:sp>
        <p:nvSpPr>
          <p:cNvPr id="3" name="Content Placeholder 2"/>
          <p:cNvSpPr>
            <a:spLocks noGrp="1"/>
          </p:cNvSpPr>
          <p:nvPr>
            <p:ph idx="1"/>
          </p:nvPr>
        </p:nvSpPr>
        <p:spPr>
          <a:xfrm>
            <a:off x="457200" y="1828800"/>
            <a:ext cx="8229600" cy="4800600"/>
          </a:xfrm>
          <a:solidFill>
            <a:schemeClr val="bg1"/>
          </a:solidFill>
        </p:spPr>
        <p:txBody>
          <a:bodyPr>
            <a:normAutofit/>
          </a:bodyPr>
          <a:lstStyle/>
          <a:p>
            <a:pPr>
              <a:buNone/>
            </a:pPr>
            <a:r>
              <a:rPr lang="en-US" sz="2400" dirty="0" smtClean="0"/>
              <a:t>If there seems to be an interest in knowing more about home business…</a:t>
            </a:r>
          </a:p>
          <a:p>
            <a:pPr marL="457200" indent="-457200">
              <a:buAutoNum type="arabicPeriod"/>
            </a:pPr>
            <a:r>
              <a:rPr lang="en-US" sz="2400" dirty="0" smtClean="0"/>
              <a:t>You can send links to learn more</a:t>
            </a:r>
          </a:p>
          <a:p>
            <a:pPr marL="457200" indent="-457200">
              <a:buAutoNum type="arabicPeriod"/>
            </a:pPr>
            <a:r>
              <a:rPr lang="en-US" sz="2400" dirty="0" smtClean="0"/>
              <a:t>Set up a 3-way call with your </a:t>
            </a:r>
            <a:r>
              <a:rPr lang="en-US" sz="2400" dirty="0" err="1" smtClean="0"/>
              <a:t>upline</a:t>
            </a:r>
            <a:r>
              <a:rPr lang="en-US" sz="2400" dirty="0" smtClean="0"/>
              <a:t>… “ If you would like to know more about the business, I’d be happy to set up a 3-way call with Harper Guerra. She is an amazing teacher and very successful in Shaklee and she could tell you more about how this all works and could answer your questions better than I. “  ( edify </a:t>
            </a:r>
            <a:r>
              <a:rPr lang="en-US" sz="2400" dirty="0" err="1" smtClean="0"/>
              <a:t>upline</a:t>
            </a:r>
            <a:r>
              <a:rPr lang="en-US" sz="2400" dirty="0" smtClean="0"/>
              <a:t>, edify </a:t>
            </a:r>
            <a:r>
              <a:rPr lang="en-US" sz="2400" dirty="0" err="1" smtClean="0"/>
              <a:t>downline</a:t>
            </a:r>
            <a:r>
              <a:rPr lang="en-US" sz="2400" dirty="0" smtClean="0"/>
              <a:t>, )</a:t>
            </a:r>
          </a:p>
          <a:p>
            <a:endParaRPr lang="en-US" sz="2400" dirty="0"/>
          </a:p>
        </p:txBody>
      </p:sp>
      <p:sp>
        <p:nvSpPr>
          <p:cNvPr id="4" name="TextBox 3"/>
          <p:cNvSpPr txBox="1"/>
          <p:nvPr/>
        </p:nvSpPr>
        <p:spPr>
          <a:xfrm>
            <a:off x="838200" y="5638800"/>
            <a:ext cx="7620000" cy="830997"/>
          </a:xfrm>
          <a:prstGeom prst="rect">
            <a:avLst/>
          </a:prstGeom>
          <a:noFill/>
          <a:ln>
            <a:solidFill>
              <a:schemeClr val="tx2">
                <a:lumMod val="40000"/>
                <a:lumOff val="60000"/>
              </a:schemeClr>
            </a:solidFill>
          </a:ln>
        </p:spPr>
        <p:txBody>
          <a:bodyPr wrap="square" rtlCol="0">
            <a:spAutoFit/>
          </a:bodyPr>
          <a:lstStyle/>
          <a:p>
            <a:r>
              <a:rPr lang="en-US" sz="2400" dirty="0" smtClean="0"/>
              <a:t>Survey – People who grow the fastest in Network Marketing utilize 3-way calling the most. </a:t>
            </a:r>
            <a:endParaRPr lang="en-US"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pruce trees.jpg"/>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763"/>
            <a:ext cx="9144000" cy="6853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74638"/>
            <a:ext cx="8229600" cy="715962"/>
          </a:xfrm>
          <a:solidFill>
            <a:schemeClr val="bg1"/>
          </a:solidFill>
          <a:ln>
            <a:solidFill>
              <a:schemeClr val="tx2">
                <a:lumMod val="40000"/>
                <a:lumOff val="60000"/>
              </a:schemeClr>
            </a:solidFill>
          </a:ln>
        </p:spPr>
        <p:txBody>
          <a:bodyPr>
            <a:normAutofit/>
          </a:bodyPr>
          <a:lstStyle/>
          <a:p>
            <a:r>
              <a:rPr lang="en-US" sz="3600" dirty="0" smtClean="0"/>
              <a:t>Build Relationships with Members</a:t>
            </a:r>
            <a:endParaRPr lang="en-US" sz="3600" dirty="0"/>
          </a:p>
        </p:txBody>
      </p:sp>
      <p:sp>
        <p:nvSpPr>
          <p:cNvPr id="3" name="Content Placeholder 2"/>
          <p:cNvSpPr>
            <a:spLocks noGrp="1"/>
          </p:cNvSpPr>
          <p:nvPr>
            <p:ph idx="1"/>
          </p:nvPr>
        </p:nvSpPr>
        <p:spPr>
          <a:xfrm>
            <a:off x="457200" y="1371600"/>
            <a:ext cx="8229600" cy="5029200"/>
          </a:xfrm>
          <a:solidFill>
            <a:schemeClr val="bg1"/>
          </a:solidFill>
        </p:spPr>
        <p:txBody>
          <a:bodyPr>
            <a:normAutofit lnSpcReduction="10000"/>
          </a:bodyPr>
          <a:lstStyle/>
          <a:p>
            <a:pPr>
              <a:buNone/>
            </a:pPr>
            <a:r>
              <a:rPr lang="en-US" sz="2400" dirty="0" smtClean="0"/>
              <a:t>Periodically , she sends a free product. </a:t>
            </a:r>
          </a:p>
          <a:p>
            <a:pPr>
              <a:buNone/>
            </a:pPr>
            <a:r>
              <a:rPr lang="en-US" sz="2400" dirty="0" smtClean="0"/>
              <a:t>“ Thanks for being such a great customer and supporting my business. Choose a free product from this list and I’ll send it to you with your next order. “  ( Set up under gift fulfillment on My Shaklee.com ) </a:t>
            </a:r>
          </a:p>
          <a:p>
            <a:pPr>
              <a:buNone/>
            </a:pPr>
            <a:r>
              <a:rPr lang="en-US" sz="2400" dirty="0" smtClean="0"/>
              <a:t>Katie sends a thank you note to each customer and some information on one of the products they ordered ( recipes for Shaklee 180 .. Or list of uses for Basic H, etc )</a:t>
            </a:r>
          </a:p>
          <a:p>
            <a:pPr>
              <a:buNone/>
            </a:pPr>
            <a:r>
              <a:rPr lang="en-US" sz="2400" dirty="0" smtClean="0"/>
              <a:t>Insert a Dream Plan brochure with a note only to people she would really like to work with and feels they have the ability to develop a successful business. … </a:t>
            </a:r>
          </a:p>
          <a:p>
            <a:pPr>
              <a:buNone/>
            </a:pPr>
            <a:r>
              <a:rPr lang="en-US" sz="2400" dirty="0" smtClean="0"/>
              <a:t>“ Shaklee has been a wonderful opportunity for me. If you would ever like to know more about a home business, I’ll be happy to send you some information. “			</a:t>
            </a:r>
            <a:r>
              <a:rPr lang="en-US" sz="2400" dirty="0" err="1" smtClean="0"/>
              <a:t>katie</a:t>
            </a:r>
            <a:endParaRPr lang="en-US"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pruce trees.jpg"/>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763"/>
            <a:ext cx="9144000" cy="6853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381000"/>
            <a:ext cx="7391400" cy="639762"/>
          </a:xfrm>
          <a:solidFill>
            <a:schemeClr val="bg1"/>
          </a:solidFill>
          <a:ln>
            <a:solidFill>
              <a:schemeClr val="tx2">
                <a:lumMod val="60000"/>
                <a:lumOff val="40000"/>
              </a:schemeClr>
            </a:solidFill>
          </a:ln>
        </p:spPr>
        <p:txBody>
          <a:bodyPr>
            <a:normAutofit/>
          </a:bodyPr>
          <a:lstStyle/>
          <a:p>
            <a:r>
              <a:rPr lang="en-US" sz="3200" dirty="0" smtClean="0"/>
              <a:t>Conversations About Home Businesses</a:t>
            </a:r>
            <a:endParaRPr lang="en-US" sz="3200" dirty="0"/>
          </a:p>
        </p:txBody>
      </p:sp>
      <p:sp>
        <p:nvSpPr>
          <p:cNvPr id="3" name="Content Placeholder 2"/>
          <p:cNvSpPr>
            <a:spLocks noGrp="1"/>
          </p:cNvSpPr>
          <p:nvPr>
            <p:ph idx="1"/>
          </p:nvPr>
        </p:nvSpPr>
        <p:spPr>
          <a:xfrm>
            <a:off x="457200" y="1295400"/>
            <a:ext cx="8458200" cy="5181600"/>
          </a:xfrm>
          <a:solidFill>
            <a:schemeClr val="bg1"/>
          </a:solidFill>
        </p:spPr>
        <p:txBody>
          <a:bodyPr>
            <a:normAutofit lnSpcReduction="10000"/>
          </a:bodyPr>
          <a:lstStyle/>
          <a:p>
            <a:pPr>
              <a:buNone/>
            </a:pPr>
            <a:r>
              <a:rPr lang="en-US" sz="2400" dirty="0" smtClean="0"/>
              <a:t>Example # 1 Neighbor Invited to Play Date</a:t>
            </a:r>
          </a:p>
          <a:p>
            <a:pPr>
              <a:buNone/>
            </a:pPr>
            <a:r>
              <a:rPr lang="en-US" sz="2400" dirty="0" smtClean="0"/>
              <a:t>	“ Your husband told me you are leaving your job.. </a:t>
            </a:r>
            <a:r>
              <a:rPr lang="en-US" sz="2400" b="1" dirty="0" smtClean="0"/>
              <a:t>Tell me about </a:t>
            </a:r>
            <a:r>
              <a:rPr lang="en-US" sz="2400" dirty="0" smtClean="0"/>
              <a:t>that… how do you feel about that?”</a:t>
            </a:r>
          </a:p>
          <a:p>
            <a:pPr>
              <a:buNone/>
            </a:pPr>
            <a:r>
              <a:rPr lang="en-US" sz="2400" dirty="0" smtClean="0"/>
              <a:t>Days later –</a:t>
            </a:r>
          </a:p>
          <a:p>
            <a:pPr>
              <a:buNone/>
            </a:pPr>
            <a:r>
              <a:rPr lang="en-US" sz="2400" dirty="0" smtClean="0"/>
              <a:t>“ </a:t>
            </a:r>
            <a:r>
              <a:rPr lang="en-US" sz="2400" b="1" dirty="0" smtClean="0"/>
              <a:t>I was thinking about our conversation </a:t>
            </a:r>
            <a:r>
              <a:rPr lang="en-US" sz="2400" dirty="0" smtClean="0"/>
              <a:t>last week. I just received notice about a special meeting on starting a home business ( in Spanish ) … and wanted to ask you if you have ever thought of doing something from your home ? </a:t>
            </a:r>
          </a:p>
          <a:p>
            <a:pPr>
              <a:buNone/>
            </a:pPr>
            <a:r>
              <a:rPr lang="en-US" sz="2400" dirty="0" smtClean="0"/>
              <a:t>Would you like me to send you some information ? “</a:t>
            </a:r>
          </a:p>
          <a:p>
            <a:pPr>
              <a:buNone/>
            </a:pPr>
            <a:r>
              <a:rPr lang="en-US" sz="2400" dirty="0" smtClean="0"/>
              <a:t>( acknowledging …. Your reason …. Using third party information )</a:t>
            </a:r>
          </a:p>
          <a:p>
            <a:pPr>
              <a:buNone/>
            </a:pPr>
            <a:r>
              <a:rPr lang="en-US" sz="2400" b="1" u="sng" dirty="0" smtClean="0"/>
              <a:t>Action Step </a:t>
            </a:r>
            <a:r>
              <a:rPr lang="en-US" sz="2400" u="sng" dirty="0" smtClean="0"/>
              <a:t>–</a:t>
            </a:r>
          </a:p>
          <a:p>
            <a:pPr>
              <a:buNone/>
            </a:pPr>
            <a:r>
              <a:rPr lang="en-US" sz="2400" dirty="0" smtClean="0"/>
              <a:t>	Sent her information to evaluate ( see list next slide )</a:t>
            </a:r>
          </a:p>
          <a:p>
            <a:pPr>
              <a:buNone/>
            </a:pPr>
            <a:r>
              <a:rPr lang="en-US" sz="2400" dirty="0" smtClean="0"/>
              <a:t>	Invited her to a 3-way call  				Harper</a:t>
            </a:r>
            <a:endParaRPr lang="en-US" sz="24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pruce trees.jpg"/>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763"/>
            <a:ext cx="9144000" cy="6853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solidFill>
            <a:schemeClr val="bg1"/>
          </a:solidFill>
        </p:spPr>
        <p:txBody>
          <a:bodyPr>
            <a:normAutofit/>
          </a:bodyPr>
          <a:lstStyle/>
          <a:p>
            <a:r>
              <a:rPr lang="en-US" sz="3200" dirty="0" smtClean="0"/>
              <a:t> “ Always let people know there is a business opportunity “      </a:t>
            </a:r>
            <a:r>
              <a:rPr lang="en-US" sz="2400" dirty="0" smtClean="0"/>
              <a:t>Lisa Anderson</a:t>
            </a:r>
            <a:endParaRPr lang="en-US" sz="2400" dirty="0"/>
          </a:p>
        </p:txBody>
      </p:sp>
      <p:sp>
        <p:nvSpPr>
          <p:cNvPr id="3" name="Content Placeholder 2"/>
          <p:cNvSpPr>
            <a:spLocks noGrp="1"/>
          </p:cNvSpPr>
          <p:nvPr>
            <p:ph idx="1"/>
          </p:nvPr>
        </p:nvSpPr>
        <p:spPr>
          <a:xfrm>
            <a:off x="457200" y="1600200"/>
            <a:ext cx="8229600" cy="4953000"/>
          </a:xfrm>
          <a:solidFill>
            <a:schemeClr val="bg1"/>
          </a:solidFill>
        </p:spPr>
        <p:txBody>
          <a:bodyPr>
            <a:normAutofit lnSpcReduction="10000"/>
          </a:bodyPr>
          <a:lstStyle/>
          <a:p>
            <a:pPr>
              <a:buNone/>
            </a:pPr>
            <a:r>
              <a:rPr lang="en-US" sz="2400" dirty="0" smtClean="0"/>
              <a:t>Example #2 – High School Acquaintance – Harper reconnected with on </a:t>
            </a:r>
            <a:r>
              <a:rPr lang="en-US" sz="2400" dirty="0" err="1" smtClean="0"/>
              <a:t>FaceBook</a:t>
            </a:r>
            <a:endParaRPr lang="en-US" sz="2400" dirty="0" smtClean="0"/>
          </a:p>
          <a:p>
            <a:pPr>
              <a:buNone/>
            </a:pPr>
            <a:r>
              <a:rPr lang="en-US" sz="2400" dirty="0" smtClean="0"/>
              <a:t>Harper  -- “ Do you miss working?</a:t>
            </a:r>
          </a:p>
          <a:p>
            <a:pPr>
              <a:buNone/>
            </a:pPr>
            <a:r>
              <a:rPr lang="en-US" sz="2400" dirty="0" smtClean="0"/>
              <a:t>Stephanie -- Yes .. But want to be home with the kids</a:t>
            </a:r>
          </a:p>
          <a:p>
            <a:pPr>
              <a:buNone/>
            </a:pPr>
            <a:r>
              <a:rPr lang="en-US" sz="2400" dirty="0" smtClean="0"/>
              <a:t>Harper  – We need to talk . I just left a meeting with wonderful like-minded moms in my Shaklee business … and we were talking about how much we love the work we do . One of my business partners just got a check from Shaklee for $500.</a:t>
            </a:r>
          </a:p>
          <a:p>
            <a:pPr>
              <a:buNone/>
            </a:pPr>
            <a:r>
              <a:rPr lang="en-US" sz="2400" dirty="0" smtClean="0"/>
              <a:t>( sharing a story about your reason,   responding to a need)</a:t>
            </a:r>
          </a:p>
          <a:p>
            <a:pPr>
              <a:buNone/>
            </a:pPr>
            <a:r>
              <a:rPr lang="en-US" sz="2400" dirty="0" smtClean="0"/>
              <a:t>Action Step</a:t>
            </a:r>
          </a:p>
          <a:p>
            <a:pPr>
              <a:buNone/>
            </a:pPr>
            <a:r>
              <a:rPr lang="en-US" sz="2400" dirty="0" smtClean="0"/>
              <a:t>-- Sent links to learn more</a:t>
            </a:r>
          </a:p>
          <a:p>
            <a:pPr>
              <a:buNone/>
            </a:pPr>
            <a:r>
              <a:rPr lang="en-US" sz="2400" dirty="0" smtClean="0"/>
              <a:t>-- Followed by LIVE phone call			 harper</a:t>
            </a:r>
            <a:endParaRPr lang="en-US"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pruce trees.jpg"/>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763"/>
            <a:ext cx="9144000" cy="6853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066800" y="274638"/>
            <a:ext cx="7162800" cy="868362"/>
          </a:xfrm>
          <a:solidFill>
            <a:schemeClr val="bg1"/>
          </a:solidFill>
          <a:ln>
            <a:solidFill>
              <a:schemeClr val="tx2">
                <a:lumMod val="60000"/>
                <a:lumOff val="40000"/>
              </a:schemeClr>
            </a:solidFill>
          </a:ln>
        </p:spPr>
        <p:txBody>
          <a:bodyPr>
            <a:normAutofit fontScale="90000"/>
          </a:bodyPr>
          <a:lstStyle/>
          <a:p>
            <a:r>
              <a:rPr lang="en-US" sz="3200" dirty="0" smtClean="0"/>
              <a:t>“ I saw your </a:t>
            </a:r>
            <a:r>
              <a:rPr lang="en-US" sz="3200" dirty="0" err="1" smtClean="0"/>
              <a:t>FaceBook</a:t>
            </a:r>
            <a:r>
              <a:rPr lang="en-US" sz="3200" dirty="0" smtClean="0"/>
              <a:t> post…				Looks like your business is going well.”</a:t>
            </a:r>
            <a:endParaRPr lang="en-US" sz="3200" dirty="0"/>
          </a:p>
        </p:txBody>
      </p:sp>
      <p:sp>
        <p:nvSpPr>
          <p:cNvPr id="3" name="Content Placeholder 2"/>
          <p:cNvSpPr>
            <a:spLocks noGrp="1"/>
          </p:cNvSpPr>
          <p:nvPr>
            <p:ph idx="1"/>
          </p:nvPr>
        </p:nvSpPr>
        <p:spPr>
          <a:xfrm>
            <a:off x="457200" y="1524000"/>
            <a:ext cx="8229600" cy="5105400"/>
          </a:xfrm>
          <a:solidFill>
            <a:schemeClr val="bg1"/>
          </a:solidFill>
        </p:spPr>
        <p:txBody>
          <a:bodyPr>
            <a:normAutofit lnSpcReduction="10000"/>
          </a:bodyPr>
          <a:lstStyle/>
          <a:p>
            <a:pPr>
              <a:buNone/>
            </a:pPr>
            <a:r>
              <a:rPr lang="en-US" sz="2400" dirty="0" smtClean="0"/>
              <a:t>Example # 3  Met friend of a relative at a wedding.</a:t>
            </a:r>
          </a:p>
          <a:p>
            <a:pPr>
              <a:buNone/>
            </a:pPr>
            <a:r>
              <a:rPr lang="en-US" sz="2400" dirty="0" smtClean="0"/>
              <a:t>Harper  “ Tell me about what you are doing now.</a:t>
            </a:r>
          </a:p>
          <a:p>
            <a:pPr>
              <a:buNone/>
            </a:pPr>
            <a:r>
              <a:rPr lang="en-US" sz="2400" dirty="0" smtClean="0"/>
              <a:t>Friend   “I want to go back to school, but don’t know how to fit that in with working full-time.”</a:t>
            </a:r>
          </a:p>
          <a:p>
            <a:pPr>
              <a:buNone/>
            </a:pPr>
            <a:r>
              <a:rPr lang="en-US" sz="2400" dirty="0" smtClean="0"/>
              <a:t>Harper  -- “ Hmm .. Don’t know if this would be of interest to you or not .. But maybe you might like to look at starting a home business like I’m doing … I know people who develop home businesses and the business generates money for school, but is lots more flexible than a full-time job.</a:t>
            </a:r>
          </a:p>
          <a:p>
            <a:pPr>
              <a:buNone/>
            </a:pPr>
            <a:r>
              <a:rPr lang="en-US" sz="2400" b="1" dirty="0" smtClean="0"/>
              <a:t>Action Step</a:t>
            </a:r>
          </a:p>
          <a:p>
            <a:pPr>
              <a:buNone/>
            </a:pPr>
            <a:r>
              <a:rPr lang="en-US" sz="2400" dirty="0" smtClean="0"/>
              <a:t>-- Sent links to learn more about Shaklee and home business benefits</a:t>
            </a:r>
          </a:p>
          <a:p>
            <a:pPr>
              <a:buNone/>
            </a:pPr>
            <a:r>
              <a:rPr lang="en-US" sz="2400" dirty="0" smtClean="0"/>
              <a:t>-- Followed with a </a:t>
            </a:r>
            <a:r>
              <a:rPr lang="en-US" sz="2800" b="1" dirty="0" smtClean="0"/>
              <a:t>live</a:t>
            </a:r>
            <a:r>
              <a:rPr lang="en-US" sz="2400" dirty="0" smtClean="0"/>
              <a:t> phone call			harper</a:t>
            </a:r>
            <a:endParaRPr lang="en-US" sz="24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16824" y="154796"/>
            <a:ext cx="7772400" cy="712061"/>
          </a:xfrm>
        </p:spPr>
        <p:txBody>
          <a:bodyPr>
            <a:normAutofit fontScale="90000"/>
          </a:bodyPr>
          <a:lstStyle/>
          <a:p>
            <a:r>
              <a:rPr lang="en-US" sz="4000" dirty="0" smtClean="0"/>
              <a:t>How I found my business partners</a:t>
            </a:r>
            <a:r>
              <a:rPr lang="en-US" dirty="0" smtClean="0"/>
              <a:t>.</a:t>
            </a:r>
            <a:endParaRPr lang="en-US" dirty="0"/>
          </a:p>
        </p:txBody>
      </p:sp>
      <p:sp>
        <p:nvSpPr>
          <p:cNvPr id="3" name="Subtitle 2"/>
          <p:cNvSpPr>
            <a:spLocks noGrp="1"/>
          </p:cNvSpPr>
          <p:nvPr>
            <p:ph type="subTitle" idx="1"/>
          </p:nvPr>
        </p:nvSpPr>
        <p:spPr>
          <a:xfrm>
            <a:off x="591061" y="3089902"/>
            <a:ext cx="2029429" cy="780717"/>
          </a:xfrm>
        </p:spPr>
        <p:txBody>
          <a:bodyPr>
            <a:noAutofit/>
          </a:bodyPr>
          <a:lstStyle/>
          <a:p>
            <a:r>
              <a:rPr lang="en-US" sz="2400" dirty="0" smtClean="0">
                <a:solidFill>
                  <a:schemeClr val="tx1"/>
                </a:solidFill>
              </a:rPr>
              <a:t>Michelle Parrott</a:t>
            </a:r>
          </a:p>
          <a:p>
            <a:r>
              <a:rPr lang="en-US" sz="2400" dirty="0" smtClean="0">
                <a:solidFill>
                  <a:schemeClr val="tx1"/>
                </a:solidFill>
              </a:rPr>
              <a:t>Director</a:t>
            </a:r>
            <a:endParaRPr lang="en-US" sz="2400" dirty="0">
              <a:solidFill>
                <a:schemeClr val="tx1"/>
              </a:solidFill>
            </a:endParaRPr>
          </a:p>
        </p:txBody>
      </p:sp>
      <p:pic>
        <p:nvPicPr>
          <p:cNvPr id="4" name="Picture 3" descr="1920294_10153932080430263_853901112_n.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06983" y="917256"/>
            <a:ext cx="1747564" cy="2187303"/>
          </a:xfrm>
          <a:prstGeom prst="rect">
            <a:avLst/>
          </a:prstGeom>
        </p:spPr>
      </p:pic>
      <p:sp>
        <p:nvSpPr>
          <p:cNvPr id="5" name="TextBox 4"/>
          <p:cNvSpPr txBox="1"/>
          <p:nvPr/>
        </p:nvSpPr>
        <p:spPr>
          <a:xfrm>
            <a:off x="2620490" y="866857"/>
            <a:ext cx="6349651" cy="2308324"/>
          </a:xfrm>
          <a:prstGeom prst="rect">
            <a:avLst/>
          </a:prstGeom>
          <a:noFill/>
        </p:spPr>
        <p:txBody>
          <a:bodyPr wrap="square" rtlCol="0">
            <a:spAutoFit/>
          </a:bodyPr>
          <a:lstStyle/>
          <a:p>
            <a:pPr marL="514350" indent="-514350">
              <a:buAutoNum type="arabicPeriod"/>
            </a:pPr>
            <a:r>
              <a:rPr lang="en-US" sz="2400" dirty="0" smtClean="0"/>
              <a:t>I post my success on Social Media.</a:t>
            </a:r>
          </a:p>
          <a:p>
            <a:pPr marL="514350" indent="-514350">
              <a:buAutoNum type="arabicPeriod"/>
            </a:pPr>
            <a:r>
              <a:rPr lang="en-US" sz="2400" dirty="0" smtClean="0"/>
              <a:t>I share how Shaklee helps my family’s health &amp; income.</a:t>
            </a:r>
          </a:p>
          <a:p>
            <a:pPr marL="514350" indent="-514350">
              <a:buAutoNum type="arabicPeriod"/>
            </a:pPr>
            <a:r>
              <a:rPr lang="en-US" sz="2400" dirty="0" smtClean="0"/>
              <a:t>I am ALWAYS honest &amp; I don’t “shove” Shaklee down their throats.</a:t>
            </a:r>
          </a:p>
          <a:p>
            <a:pPr marL="514350" indent="-514350">
              <a:buAutoNum type="arabicPeriod"/>
            </a:pPr>
            <a:r>
              <a:rPr lang="en-US" sz="2400" dirty="0" smtClean="0"/>
              <a:t>I don’t only post “Shaklee stuff”.</a:t>
            </a:r>
          </a:p>
        </p:txBody>
      </p:sp>
      <p:pic>
        <p:nvPicPr>
          <p:cNvPr id="7" name="Picture 6" descr="IMG_3629.jp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456722" y="4052051"/>
            <a:ext cx="3513419" cy="2342279"/>
          </a:xfrm>
          <a:prstGeom prst="rect">
            <a:avLst/>
          </a:prstGeom>
        </p:spPr>
      </p:pic>
      <p:pic>
        <p:nvPicPr>
          <p:cNvPr id="8" name="Picture 7" descr="IMG_3964.JP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58270" y="3766439"/>
            <a:ext cx="2698452" cy="2698452"/>
          </a:xfrm>
          <a:prstGeom prst="rect">
            <a:avLst/>
          </a:prstGeom>
        </p:spPr>
      </p:pic>
      <p:pic>
        <p:nvPicPr>
          <p:cNvPr id="9" name="Picture 8" descr="IMG_3925.JP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228254" y="3870619"/>
            <a:ext cx="2530016" cy="2530016"/>
          </a:xfrm>
          <a:prstGeom prst="rect">
            <a:avLst/>
          </a:prstGeom>
        </p:spPr>
      </p:pic>
    </p:spTree>
    <p:extLst>
      <p:ext uri="{BB962C8B-B14F-4D97-AF65-F5344CB8AC3E}">
        <p14:creationId xmlns:p14="http://schemas.microsoft.com/office/powerpoint/2010/main" xmlns="" val="14421421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486400"/>
            <a:ext cx="8686800" cy="970264"/>
          </a:xfrm>
        </p:spPr>
        <p:txBody>
          <a:bodyPr>
            <a:normAutofit fontScale="90000"/>
          </a:bodyPr>
          <a:lstStyle/>
          <a:p>
            <a:r>
              <a:rPr lang="en-US" sz="3100" dirty="0" err="1" smtClean="0"/>
              <a:t>CarotoMax</a:t>
            </a:r>
            <a:r>
              <a:rPr lang="en-US" sz="3100" dirty="0" smtClean="0"/>
              <a:t>  +  Shaklee 180® Mango Energizing </a:t>
            </a:r>
            <a:r>
              <a:rPr lang="en-US" sz="3100" dirty="0" err="1" smtClean="0"/>
              <a:t>Smoothee</a:t>
            </a:r>
            <a:r>
              <a:rPr lang="en-US" sz="3600" dirty="0" smtClean="0"/>
              <a:t>			</a:t>
            </a:r>
            <a:endParaRPr lang="en-US" b="0" dirty="0"/>
          </a:p>
        </p:txBody>
      </p:sp>
      <p:sp>
        <p:nvSpPr>
          <p:cNvPr id="5" name="Title 1"/>
          <p:cNvSpPr txBox="1">
            <a:spLocks/>
          </p:cNvSpPr>
          <p:nvPr/>
        </p:nvSpPr>
        <p:spPr bwMode="auto">
          <a:xfrm>
            <a:off x="304800" y="228600"/>
            <a:ext cx="8534400" cy="1066800"/>
          </a:xfrm>
          <a:prstGeom prst="rect">
            <a:avLst/>
          </a:prstGeom>
          <a:noFill/>
          <a:ln>
            <a:solidFill>
              <a:srgbClr val="00B050"/>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bg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2000" b="1">
                <a:solidFill>
                  <a:srgbClr val="497727"/>
                </a:solidFill>
                <a:latin typeface="+mj-lt"/>
                <a:ea typeface="ＭＳ Ｐゴシック" charset="0"/>
                <a:cs typeface="ＭＳ Ｐゴシック" charset="0"/>
              </a:defRPr>
            </a:lvl1pPr>
            <a:lvl2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2pPr>
            <a:lvl3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3pPr>
            <a:lvl4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4pPr>
            <a:lvl5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5pPr>
            <a:lvl6pPr marL="457200" algn="l" rtl="0" fontAlgn="base">
              <a:spcBef>
                <a:spcPct val="0"/>
              </a:spcBef>
              <a:spcAft>
                <a:spcPct val="0"/>
              </a:spcAft>
              <a:defRPr sz="4000">
                <a:solidFill>
                  <a:srgbClr val="FFFFFF"/>
                </a:solidFill>
                <a:latin typeface="Arial" charset="0"/>
                <a:ea typeface="ＭＳ Ｐゴシック" charset="0"/>
              </a:defRPr>
            </a:lvl6pPr>
            <a:lvl7pPr marL="914400" algn="l" rtl="0" fontAlgn="base">
              <a:spcBef>
                <a:spcPct val="0"/>
              </a:spcBef>
              <a:spcAft>
                <a:spcPct val="0"/>
              </a:spcAft>
              <a:defRPr sz="4000">
                <a:solidFill>
                  <a:srgbClr val="FFFFFF"/>
                </a:solidFill>
                <a:latin typeface="Arial" charset="0"/>
                <a:ea typeface="ＭＳ Ｐゴシック" charset="0"/>
              </a:defRPr>
            </a:lvl7pPr>
            <a:lvl8pPr marL="1371600" algn="l" rtl="0" fontAlgn="base">
              <a:spcBef>
                <a:spcPct val="0"/>
              </a:spcBef>
              <a:spcAft>
                <a:spcPct val="0"/>
              </a:spcAft>
              <a:defRPr sz="4000">
                <a:solidFill>
                  <a:srgbClr val="FFFFFF"/>
                </a:solidFill>
                <a:latin typeface="Arial" charset="0"/>
                <a:ea typeface="ＭＳ Ｐゴシック" charset="0"/>
              </a:defRPr>
            </a:lvl8pPr>
            <a:lvl9pPr marL="1828800" algn="l" rtl="0" fontAlgn="base">
              <a:spcBef>
                <a:spcPct val="0"/>
              </a:spcBef>
              <a:spcAft>
                <a:spcPct val="0"/>
              </a:spcAft>
              <a:defRPr sz="4000">
                <a:solidFill>
                  <a:srgbClr val="FFFFFF"/>
                </a:solidFill>
                <a:latin typeface="Arial" charset="0"/>
                <a:ea typeface="ＭＳ Ｐゴシック" charset="0"/>
              </a:defRPr>
            </a:lvl9pPr>
          </a:lstStyle>
          <a:p>
            <a:pPr algn="ctr" eaLnBrk="1" hangingPunct="1"/>
            <a:r>
              <a:rPr lang="en-US" altLang="en-US" sz="3200" kern="0" dirty="0" smtClean="0"/>
              <a:t>New Members Receive TWO Free Products with Minimum 200 PV Join Order </a:t>
            </a:r>
          </a:p>
        </p:txBody>
      </p:sp>
      <p:pic>
        <p:nvPicPr>
          <p:cNvPr id="1026" name="Picture 2" descr="Y:\~180°\Images\Products\low JPG\Shaklee180SmootheeCanister_Mango.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t="647" b="25063"/>
          <a:stretch/>
        </p:blipFill>
        <p:spPr bwMode="auto">
          <a:xfrm>
            <a:off x="4572000" y="1447800"/>
            <a:ext cx="2825599" cy="337733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3635117" y="2815544"/>
            <a:ext cx="697043" cy="1107996"/>
          </a:xfrm>
          <a:prstGeom prst="rect">
            <a:avLst/>
          </a:prstGeom>
          <a:noFill/>
        </p:spPr>
        <p:txBody>
          <a:bodyPr wrap="square" rtlCol="0">
            <a:spAutoFit/>
          </a:bodyPr>
          <a:lstStyle/>
          <a:p>
            <a:r>
              <a:rPr lang="en-US" sz="6600" dirty="0" smtClean="0">
                <a:solidFill>
                  <a:srgbClr val="669900"/>
                </a:solidFill>
              </a:rPr>
              <a:t>+</a:t>
            </a:r>
            <a:endParaRPr lang="en-US" sz="6600" dirty="0">
              <a:solidFill>
                <a:srgbClr val="669900"/>
              </a:solidFill>
            </a:endParaRPr>
          </a:p>
        </p:txBody>
      </p:sp>
      <p:pic>
        <p:nvPicPr>
          <p:cNvPr id="8" name="Picture 2" descr="https://swansonhealthcenter.com/wp-content/uploads/2013/12/Carotomax-30-capsules-.jpg"/>
          <p:cNvPicPr>
            <a:picLocks noChangeAspect="1" noChangeArrowheads="1"/>
          </p:cNvPicPr>
          <p:nvPr/>
        </p:nvPicPr>
        <p:blipFill>
          <a:blip r:embed="rId4" cstate="print"/>
          <a:srcRect/>
          <a:stretch>
            <a:fillRect/>
          </a:stretch>
        </p:blipFill>
        <p:spPr bwMode="auto">
          <a:xfrm>
            <a:off x="762000" y="1752600"/>
            <a:ext cx="2895600" cy="2833991"/>
          </a:xfrm>
          <a:prstGeom prst="rect">
            <a:avLst/>
          </a:prstGeom>
          <a:noFill/>
        </p:spPr>
      </p:pic>
    </p:spTree>
    <p:extLst>
      <p:ext uri="{BB962C8B-B14F-4D97-AF65-F5344CB8AC3E}">
        <p14:creationId xmlns:p14="http://schemas.microsoft.com/office/powerpoint/2010/main" xmlns="" val="14771255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normAutofit/>
          </a:bodyPr>
          <a:lstStyle/>
          <a:p>
            <a:r>
              <a:rPr lang="en-US" sz="2800" dirty="0" smtClean="0"/>
              <a:t>When I asked my team WHY they approached me about the business &amp; WHAT their goal was, this was their response:</a:t>
            </a:r>
            <a:endParaRPr lang="en-US" sz="2800" dirty="0"/>
          </a:p>
        </p:txBody>
      </p:sp>
      <p:pic>
        <p:nvPicPr>
          <p:cNvPr id="4" name="Picture 3" descr="10552381_10152498779654566_4278935999774083105_n.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04800" y="1371600"/>
            <a:ext cx="1443549" cy="1604287"/>
          </a:xfrm>
          <a:prstGeom prst="rect">
            <a:avLst/>
          </a:prstGeom>
        </p:spPr>
      </p:pic>
      <p:sp>
        <p:nvSpPr>
          <p:cNvPr id="5" name="TextBox 4"/>
          <p:cNvSpPr txBox="1"/>
          <p:nvPr/>
        </p:nvSpPr>
        <p:spPr>
          <a:xfrm>
            <a:off x="1981200" y="1905000"/>
            <a:ext cx="2157642" cy="830997"/>
          </a:xfrm>
          <a:prstGeom prst="rect">
            <a:avLst/>
          </a:prstGeom>
          <a:noFill/>
        </p:spPr>
        <p:txBody>
          <a:bodyPr wrap="none" rtlCol="0">
            <a:spAutoFit/>
          </a:bodyPr>
          <a:lstStyle/>
          <a:p>
            <a:r>
              <a:rPr lang="en-US" sz="2400" dirty="0" smtClean="0"/>
              <a:t>Angie </a:t>
            </a:r>
            <a:r>
              <a:rPr lang="en-US" sz="2400" dirty="0" err="1" smtClean="0"/>
              <a:t>Struemke</a:t>
            </a:r>
            <a:endParaRPr lang="en-US" sz="2400" dirty="0" smtClean="0"/>
          </a:p>
          <a:p>
            <a:r>
              <a:rPr lang="en-US" sz="2400" dirty="0" smtClean="0"/>
              <a:t>Distributor</a:t>
            </a:r>
            <a:endParaRPr lang="en-US" sz="2400" dirty="0"/>
          </a:p>
        </p:txBody>
      </p:sp>
      <p:pic>
        <p:nvPicPr>
          <p:cNvPr id="6" name="Picture 5" descr="10401449_10152829715224186_1398743107564625257_n.jp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315200" y="1371600"/>
            <a:ext cx="1604287" cy="1604287"/>
          </a:xfrm>
          <a:prstGeom prst="rect">
            <a:avLst/>
          </a:prstGeom>
        </p:spPr>
      </p:pic>
      <p:sp>
        <p:nvSpPr>
          <p:cNvPr id="7" name="TextBox 6"/>
          <p:cNvSpPr txBox="1"/>
          <p:nvPr/>
        </p:nvSpPr>
        <p:spPr>
          <a:xfrm>
            <a:off x="5257800" y="1828800"/>
            <a:ext cx="1770123" cy="830997"/>
          </a:xfrm>
          <a:prstGeom prst="rect">
            <a:avLst/>
          </a:prstGeom>
          <a:noFill/>
        </p:spPr>
        <p:txBody>
          <a:bodyPr wrap="square" rtlCol="0">
            <a:spAutoFit/>
          </a:bodyPr>
          <a:lstStyle/>
          <a:p>
            <a:pPr algn="r"/>
            <a:r>
              <a:rPr lang="en-US" sz="2400" dirty="0" smtClean="0"/>
              <a:t>Heather Orr</a:t>
            </a:r>
          </a:p>
          <a:p>
            <a:pPr algn="r"/>
            <a:r>
              <a:rPr lang="en-US" sz="2400" dirty="0" smtClean="0"/>
              <a:t>Distributor</a:t>
            </a:r>
            <a:endParaRPr lang="en-US" sz="2400" dirty="0"/>
          </a:p>
        </p:txBody>
      </p:sp>
      <p:sp>
        <p:nvSpPr>
          <p:cNvPr id="8" name="TextBox 7"/>
          <p:cNvSpPr txBox="1"/>
          <p:nvPr/>
        </p:nvSpPr>
        <p:spPr>
          <a:xfrm>
            <a:off x="4572000" y="2971800"/>
            <a:ext cx="4143400" cy="3293209"/>
          </a:xfrm>
          <a:prstGeom prst="rect">
            <a:avLst/>
          </a:prstGeom>
          <a:noFill/>
        </p:spPr>
        <p:txBody>
          <a:bodyPr wrap="square" rtlCol="0">
            <a:spAutoFit/>
          </a:bodyPr>
          <a:lstStyle/>
          <a:p>
            <a:r>
              <a:rPr lang="en-US" sz="1600" i="1" dirty="0" smtClean="0"/>
              <a:t>Your enthusiasm and personal results helped me believe in the company enough to try it for myself and my results made me fall in love. </a:t>
            </a:r>
          </a:p>
          <a:p>
            <a:endParaRPr lang="en-US" sz="1600" i="1" dirty="0" smtClean="0"/>
          </a:p>
          <a:p>
            <a:r>
              <a:rPr lang="en-US" sz="1600" i="1" dirty="0" smtClean="0"/>
              <a:t>But your business skills and leadership skills are admirable and really encouraging in the dark side of direct sales.</a:t>
            </a:r>
          </a:p>
          <a:p>
            <a:r>
              <a:rPr lang="en-US" sz="1600" i="1" dirty="0" smtClean="0"/>
              <a:t>I wanted a way to make an income and stay at home with my toddler, but I was never interested in other direct sales businesses because I don't use or can't afford the products but Shaklee is something I believe in and use everyday and wanted to share/sell.</a:t>
            </a:r>
            <a:endParaRPr lang="en-US" sz="1600" i="1" dirty="0"/>
          </a:p>
        </p:txBody>
      </p:sp>
      <p:sp>
        <p:nvSpPr>
          <p:cNvPr id="9" name="TextBox 8"/>
          <p:cNvSpPr txBox="1"/>
          <p:nvPr/>
        </p:nvSpPr>
        <p:spPr>
          <a:xfrm>
            <a:off x="228600" y="3048000"/>
            <a:ext cx="3999211" cy="3293209"/>
          </a:xfrm>
          <a:prstGeom prst="rect">
            <a:avLst/>
          </a:prstGeom>
          <a:noFill/>
        </p:spPr>
        <p:txBody>
          <a:bodyPr wrap="square" rtlCol="0">
            <a:spAutoFit/>
          </a:bodyPr>
          <a:lstStyle/>
          <a:p>
            <a:r>
              <a:rPr lang="en-US" sz="1600" i="1" dirty="0" smtClean="0"/>
              <a:t>I saw you doing it, with 4 kids and a husband who was gone half of the time and thought “Heck, if she can do it with 4 kids, I can do it with 3!”</a:t>
            </a:r>
          </a:p>
          <a:p>
            <a:r>
              <a:rPr lang="en-US" sz="1600" i="1" dirty="0" smtClean="0"/>
              <a:t>I knew my family was sick and we needed help to become healthier. We weren't in a position to be able to afford it without me working an extra job and my husband’s work schedule doesn't allow for me to work evenings doing something like retail, which I would hate. So, this was actually PERFECT for me to work: where I want, when I want…while my family became healthy.</a:t>
            </a:r>
          </a:p>
        </p:txBody>
      </p:sp>
    </p:spTree>
    <p:extLst>
      <p:ext uri="{BB962C8B-B14F-4D97-AF65-F5344CB8AC3E}">
        <p14:creationId xmlns:p14="http://schemas.microsoft.com/office/powerpoint/2010/main" xmlns="" val="2319351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6297" y="0"/>
            <a:ext cx="2432759" cy="2335325"/>
          </a:xfrm>
        </p:spPr>
        <p:txBody>
          <a:bodyPr>
            <a:normAutofit fontScale="90000"/>
          </a:bodyPr>
          <a:lstStyle/>
          <a:p>
            <a:r>
              <a:rPr lang="en-US" sz="4000" b="1" dirty="0"/>
              <a:t>A</a:t>
            </a:r>
            <a:r>
              <a:rPr lang="en-US" sz="4000" b="1" dirty="0" smtClean="0"/>
              <a:t> Facebook Event</a:t>
            </a:r>
            <a:r>
              <a:rPr lang="en-US" b="1" dirty="0" smtClean="0"/>
              <a:t/>
            </a:r>
            <a:br>
              <a:rPr lang="en-US" b="1" dirty="0" smtClean="0"/>
            </a:br>
            <a:r>
              <a:rPr lang="en-US" sz="1800" b="1" dirty="0" smtClean="0"/>
              <a:t>an extension of Angela’s Re-Grand Opening event</a:t>
            </a:r>
            <a:endParaRPr lang="en-US" sz="1800" b="1" dirty="0"/>
          </a:p>
        </p:txBody>
      </p:sp>
      <p:sp>
        <p:nvSpPr>
          <p:cNvPr id="3" name="Subtitle 2"/>
          <p:cNvSpPr>
            <a:spLocks noGrp="1"/>
          </p:cNvSpPr>
          <p:nvPr>
            <p:ph type="subTitle" idx="1"/>
          </p:nvPr>
        </p:nvSpPr>
        <p:spPr>
          <a:xfrm>
            <a:off x="176297" y="4005206"/>
            <a:ext cx="4766653" cy="2852793"/>
          </a:xfrm>
        </p:spPr>
        <p:txBody>
          <a:bodyPr>
            <a:normAutofit lnSpcReduction="10000"/>
          </a:bodyPr>
          <a:lstStyle/>
          <a:p>
            <a:pPr algn="l"/>
            <a:r>
              <a:rPr lang="en-US" sz="2000" dirty="0" smtClean="0">
                <a:solidFill>
                  <a:schemeClr val="tx1"/>
                </a:solidFill>
              </a:rPr>
              <a:t>A two-day event that highlighted:</a:t>
            </a:r>
            <a:br>
              <a:rPr lang="en-US" sz="2000" dirty="0" smtClean="0">
                <a:solidFill>
                  <a:schemeClr val="tx1"/>
                </a:solidFill>
              </a:rPr>
            </a:br>
            <a:r>
              <a:rPr lang="en-US" sz="2000" dirty="0" smtClean="0">
                <a:solidFill>
                  <a:schemeClr val="tx1"/>
                </a:solidFill>
              </a:rPr>
              <a:t>- Products</a:t>
            </a:r>
            <a:endParaRPr lang="en-US" sz="2000" dirty="0">
              <a:solidFill>
                <a:schemeClr val="tx1"/>
              </a:solidFill>
            </a:endParaRPr>
          </a:p>
          <a:p>
            <a:pPr algn="l"/>
            <a:r>
              <a:rPr lang="en-US" sz="2000" dirty="0" smtClean="0">
                <a:solidFill>
                  <a:schemeClr val="tx1"/>
                </a:solidFill>
              </a:rPr>
              <a:t>- Shaklee Facts</a:t>
            </a:r>
          </a:p>
          <a:p>
            <a:pPr algn="l"/>
            <a:r>
              <a:rPr lang="en-US" sz="2000" dirty="0" smtClean="0">
                <a:solidFill>
                  <a:schemeClr val="tx1"/>
                </a:solidFill>
              </a:rPr>
              <a:t>- Personal Testimonies</a:t>
            </a:r>
          </a:p>
          <a:p>
            <a:pPr algn="l"/>
            <a:r>
              <a:rPr lang="en-US" sz="2000" dirty="0" smtClean="0">
                <a:solidFill>
                  <a:schemeClr val="tx1"/>
                </a:solidFill>
              </a:rPr>
              <a:t>Prizes to encourage interaction &amp; follow-up after event closed.</a:t>
            </a:r>
          </a:p>
          <a:p>
            <a:pPr algn="l"/>
            <a:r>
              <a:rPr lang="en-US" sz="2000" dirty="0" smtClean="0">
                <a:solidFill>
                  <a:schemeClr val="tx1"/>
                </a:solidFill>
              </a:rPr>
              <a:t>The event produced 3 orders &amp; 8-10 guests that asked for a follow-up for more information!</a:t>
            </a:r>
            <a:endParaRPr lang="en-US" sz="2000" dirty="0">
              <a:solidFill>
                <a:schemeClr val="tx1"/>
              </a:solidFill>
            </a:endParaRPr>
          </a:p>
        </p:txBody>
      </p:sp>
      <p:pic>
        <p:nvPicPr>
          <p:cNvPr id="4" name="Picture 3" descr="Screen Shot 2014-07-13 at 8.33.38 PM.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677974" y="0"/>
            <a:ext cx="6466026" cy="2414529"/>
          </a:xfrm>
          <a:prstGeom prst="rect">
            <a:avLst/>
          </a:prstGeom>
        </p:spPr>
      </p:pic>
      <p:pic>
        <p:nvPicPr>
          <p:cNvPr id="13" name="Picture 12" descr="Screen Shot 2014-07-13 at 8.58.03 PM.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942950" y="2402982"/>
            <a:ext cx="4201050" cy="4455018"/>
          </a:xfrm>
          <a:prstGeom prst="rect">
            <a:avLst/>
          </a:prstGeom>
        </p:spPr>
      </p:pic>
      <p:pic>
        <p:nvPicPr>
          <p:cNvPr id="15" name="Picture 14" descr="10552381_10152498779654566_4278935999774083105_n.jp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76297" y="2414529"/>
            <a:ext cx="1321427" cy="1468567"/>
          </a:xfrm>
          <a:prstGeom prst="rect">
            <a:avLst/>
          </a:prstGeom>
        </p:spPr>
      </p:pic>
      <p:pic>
        <p:nvPicPr>
          <p:cNvPr id="16" name="Picture 15" descr="1920294_10153932080430263_853901112_n.jp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622099" y="2402982"/>
            <a:ext cx="1182549" cy="1480114"/>
          </a:xfrm>
          <a:prstGeom prst="rect">
            <a:avLst/>
          </a:prstGeom>
        </p:spPr>
      </p:pic>
    </p:spTree>
    <p:extLst>
      <p:ext uri="{BB962C8B-B14F-4D97-AF65-F5344CB8AC3E}">
        <p14:creationId xmlns:p14="http://schemas.microsoft.com/office/powerpoint/2010/main" xmlns="" val="33319454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8600" y="228600"/>
            <a:ext cx="4800600" cy="578063"/>
          </a:xfrm>
          <a:ln>
            <a:solidFill>
              <a:schemeClr val="tx2">
                <a:lumMod val="60000"/>
                <a:lumOff val="40000"/>
              </a:schemeClr>
            </a:solidFill>
          </a:ln>
        </p:spPr>
        <p:txBody>
          <a:bodyPr>
            <a:normAutofit fontScale="90000"/>
          </a:bodyPr>
          <a:lstStyle/>
          <a:p>
            <a:r>
              <a:rPr lang="en-US" sz="3200" dirty="0" smtClean="0"/>
              <a:t>A Facebook Event Continued</a:t>
            </a:r>
            <a:endParaRPr lang="en-US" sz="3200" dirty="0"/>
          </a:p>
        </p:txBody>
      </p:sp>
      <p:pic>
        <p:nvPicPr>
          <p:cNvPr id="4" name="Picture 3" descr="Screen Shot 2014-07-13 at 9.04.45 PM.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762000"/>
            <a:ext cx="4110232" cy="5638800"/>
          </a:xfrm>
          <a:prstGeom prst="rect">
            <a:avLst/>
          </a:prstGeom>
        </p:spPr>
      </p:pic>
      <p:pic>
        <p:nvPicPr>
          <p:cNvPr id="8" name="Picture 7" descr="Screen Shot 2014-07-13 at 8.58.03 PM.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102100" y="1097710"/>
            <a:ext cx="5041900" cy="5346700"/>
          </a:xfrm>
          <a:prstGeom prst="rect">
            <a:avLst/>
          </a:prstGeom>
        </p:spPr>
      </p:pic>
    </p:spTree>
    <p:extLst>
      <p:ext uri="{BB962C8B-B14F-4D97-AF65-F5344CB8AC3E}">
        <p14:creationId xmlns:p14="http://schemas.microsoft.com/office/powerpoint/2010/main" xmlns="" val="22107191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90600" y="381000"/>
            <a:ext cx="4495800" cy="762000"/>
          </a:xfrm>
          <a:ln w="38100">
            <a:solidFill>
              <a:srgbClr val="92D050"/>
            </a:solidFill>
          </a:ln>
        </p:spPr>
        <p:txBody>
          <a:bodyPr>
            <a:normAutofit/>
          </a:bodyPr>
          <a:lstStyle/>
          <a:p>
            <a:r>
              <a:rPr lang="en-US" sz="3600" dirty="0" smtClean="0"/>
              <a:t>Action Steps Session 5</a:t>
            </a:r>
            <a:endParaRPr lang="en-US" sz="3600" dirty="0"/>
          </a:p>
        </p:txBody>
      </p:sp>
      <p:sp>
        <p:nvSpPr>
          <p:cNvPr id="8" name="Content Placeholder 7"/>
          <p:cNvSpPr>
            <a:spLocks noGrp="1"/>
          </p:cNvSpPr>
          <p:nvPr>
            <p:ph idx="1"/>
          </p:nvPr>
        </p:nvSpPr>
        <p:spPr>
          <a:xfrm>
            <a:off x="228600" y="1600200"/>
            <a:ext cx="8686800" cy="5029200"/>
          </a:xfrm>
        </p:spPr>
        <p:txBody>
          <a:bodyPr>
            <a:normAutofit/>
          </a:bodyPr>
          <a:lstStyle/>
          <a:p>
            <a:r>
              <a:rPr lang="en-US" sz="2400" dirty="0" smtClean="0"/>
              <a:t>Make a list of people you would like to have a conversation with regarding home businesses.</a:t>
            </a:r>
          </a:p>
          <a:p>
            <a:r>
              <a:rPr lang="en-US" sz="2400" dirty="0" smtClean="0"/>
              <a:t>Choose an idea discussed today ( posting on </a:t>
            </a:r>
            <a:r>
              <a:rPr lang="en-US" sz="2400" dirty="0" err="1" smtClean="0"/>
              <a:t>FaceBook</a:t>
            </a:r>
            <a:r>
              <a:rPr lang="en-US" sz="2400" dirty="0" smtClean="0"/>
              <a:t> , sending Dream plan brochure with a note, having a conversation about home businesses, etc )</a:t>
            </a:r>
          </a:p>
          <a:p>
            <a:r>
              <a:rPr lang="en-US" sz="2400" dirty="0" smtClean="0"/>
              <a:t>Continue to set up 3 to 5 activities a week with the goal of sponsoring 3 to 5 new members a week </a:t>
            </a:r>
          </a:p>
          <a:p>
            <a:r>
              <a:rPr lang="en-US" sz="2400" dirty="0" smtClean="0"/>
              <a:t>Consider setting up an informal half-hour Business Stories Conference Call</a:t>
            </a:r>
          </a:p>
          <a:p>
            <a:r>
              <a:rPr lang="en-US" sz="2400" dirty="0" smtClean="0"/>
              <a:t>Register for Long Beach … This will be a very special event. </a:t>
            </a:r>
          </a:p>
          <a:p>
            <a:r>
              <a:rPr lang="en-US" sz="2400" dirty="0" smtClean="0"/>
              <a:t>Keep your goals in front of you. </a:t>
            </a:r>
            <a:r>
              <a:rPr lang="en-US" sz="2800" dirty="0" smtClean="0">
                <a:solidFill>
                  <a:srgbClr val="FF0000"/>
                </a:solidFill>
              </a:rPr>
              <a:t>          </a:t>
            </a:r>
            <a:r>
              <a:rPr lang="en-US" sz="2400" dirty="0" smtClean="0"/>
              <a:t> </a:t>
            </a:r>
            <a:r>
              <a:rPr lang="en-US" sz="2400" dirty="0" err="1" smtClean="0"/>
              <a:t>lisa</a:t>
            </a:r>
            <a:endParaRPr lang="en-US" sz="2400" dirty="0" smtClean="0"/>
          </a:p>
          <a:p>
            <a:endParaRPr lang="en-US" sz="2400" dirty="0"/>
          </a:p>
        </p:txBody>
      </p:sp>
      <p:pic>
        <p:nvPicPr>
          <p:cNvPr id="43010" name="Picture 2" descr="http://filecabinet.eschoolview.com/DED6BDBD-170B-493B-A61A-A50E79987767/SummerClipArt.jpg"/>
          <p:cNvPicPr>
            <a:picLocks noChangeAspect="1" noChangeArrowheads="1"/>
          </p:cNvPicPr>
          <p:nvPr/>
        </p:nvPicPr>
        <p:blipFill>
          <a:blip r:embed="rId2" cstate="print"/>
          <a:srcRect/>
          <a:stretch>
            <a:fillRect/>
          </a:stretch>
        </p:blipFill>
        <p:spPr bwMode="auto">
          <a:xfrm>
            <a:off x="5867400" y="304800"/>
            <a:ext cx="2985361" cy="1034046"/>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pruce trees.jpg"/>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763"/>
            <a:ext cx="9144000" cy="6853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143000" y="274638"/>
            <a:ext cx="6781800" cy="1143000"/>
          </a:xfrm>
          <a:solidFill>
            <a:schemeClr val="bg1"/>
          </a:solidFill>
        </p:spPr>
        <p:txBody>
          <a:bodyPr>
            <a:normAutofit fontScale="90000"/>
          </a:bodyPr>
          <a:lstStyle/>
          <a:p>
            <a:r>
              <a:rPr lang="en-US" sz="3600" dirty="0" smtClean="0"/>
              <a:t>Invitation to Conference Call on Home Businesses</a:t>
            </a:r>
            <a:endParaRPr lang="en-US" sz="3600" dirty="0"/>
          </a:p>
        </p:txBody>
      </p:sp>
      <p:sp>
        <p:nvSpPr>
          <p:cNvPr id="3" name="Content Placeholder 2"/>
          <p:cNvSpPr>
            <a:spLocks noGrp="1"/>
          </p:cNvSpPr>
          <p:nvPr>
            <p:ph idx="1"/>
          </p:nvPr>
        </p:nvSpPr>
        <p:spPr>
          <a:xfrm>
            <a:off x="457200" y="2209800"/>
            <a:ext cx="8229600" cy="4343400"/>
          </a:xfrm>
          <a:solidFill>
            <a:schemeClr val="bg1"/>
          </a:solidFill>
        </p:spPr>
        <p:txBody>
          <a:bodyPr>
            <a:normAutofit fontScale="77500" lnSpcReduction="20000"/>
          </a:bodyPr>
          <a:lstStyle/>
          <a:p>
            <a:pPr>
              <a:buNone/>
            </a:pPr>
            <a:r>
              <a:rPr lang="en-US" sz="2000" dirty="0" smtClean="0"/>
              <a:t/>
            </a:r>
            <a:br>
              <a:rPr lang="en-US" sz="2000" dirty="0" smtClean="0"/>
            </a:br>
            <a:r>
              <a:rPr lang="en-US" sz="2600" dirty="0" smtClean="0"/>
              <a:t>"Hi Joy,  this is Lisa Anderson.   I remember you mentioning that you are working on saving for your retirement, and I thought of you and wondered how that is going … Tell me about that. </a:t>
            </a:r>
          </a:p>
          <a:p>
            <a:pPr>
              <a:buNone/>
            </a:pPr>
            <a:r>
              <a:rPr lang="en-US" sz="2600" dirty="0" smtClean="0"/>
              <a:t>	We have a conference call coming up  that might be of interest to  you. We will be discussing options for retirement including home businesses I have a feeling you might find the information of value.  The call is about 30 minutes. Would you like me to send you some information on the call.?”</a:t>
            </a:r>
            <a:br>
              <a:rPr lang="en-US" sz="2600" dirty="0" smtClean="0"/>
            </a:br>
            <a:r>
              <a:rPr lang="en-US" sz="2600" dirty="0" smtClean="0"/>
              <a:t/>
            </a:r>
            <a:br>
              <a:rPr lang="en-US" sz="2600" dirty="0" smtClean="0"/>
            </a:br>
            <a:r>
              <a:rPr lang="en-US" sz="2600" dirty="0" smtClean="0"/>
              <a:t> "Hi Brenda,  this is Lisa Anderson.  I was thinking about you the other day because I have been working with a number of young moms(or I have been listening to a number of young moms talk about ) who have found that a home business is the perfect fit for them .. They are working with other moms, they are at home with their kids .. And they are bringing in some nice income. So that’s why I was thinking about you, Brenda, because it occurred tome that you might want to hear about this .. And you might have friends who might want to hear about this …    </a:t>
            </a:r>
            <a:r>
              <a:rPr lang="en-US" sz="2600" dirty="0" err="1" smtClean="0"/>
              <a:t>lisa</a:t>
            </a:r>
            <a:endParaRPr lang="en-US" sz="20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pruce trees.jpg"/>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763"/>
            <a:ext cx="9144000" cy="6853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74638"/>
            <a:ext cx="8229600" cy="792162"/>
          </a:xfrm>
          <a:solidFill>
            <a:schemeClr val="bg1"/>
          </a:solidFill>
        </p:spPr>
        <p:txBody>
          <a:bodyPr>
            <a:normAutofit/>
          </a:bodyPr>
          <a:lstStyle/>
          <a:p>
            <a:r>
              <a:rPr lang="en-US" sz="3200" dirty="0" smtClean="0"/>
              <a:t>Outline for Business Stories Conference Call</a:t>
            </a:r>
            <a:endParaRPr lang="en-US" sz="3200" dirty="0"/>
          </a:p>
        </p:txBody>
      </p:sp>
      <p:sp>
        <p:nvSpPr>
          <p:cNvPr id="3" name="Content Placeholder 2"/>
          <p:cNvSpPr>
            <a:spLocks noGrp="1"/>
          </p:cNvSpPr>
          <p:nvPr>
            <p:ph idx="1"/>
          </p:nvPr>
        </p:nvSpPr>
        <p:spPr>
          <a:xfrm>
            <a:off x="1295400" y="2133600"/>
            <a:ext cx="7162800" cy="4267200"/>
          </a:xfrm>
          <a:solidFill>
            <a:schemeClr val="bg1"/>
          </a:solidFill>
        </p:spPr>
        <p:txBody>
          <a:bodyPr>
            <a:normAutofit lnSpcReduction="10000"/>
          </a:bodyPr>
          <a:lstStyle/>
          <a:p>
            <a:pPr>
              <a:buNone/>
            </a:pPr>
            <a:r>
              <a:rPr lang="en-US" sz="2400" dirty="0" smtClean="0"/>
              <a:t>Facilitator welcomes everyone , introduces themselves and the first speaker.</a:t>
            </a:r>
          </a:p>
          <a:p>
            <a:pPr>
              <a:buNone/>
            </a:pPr>
            <a:r>
              <a:rPr lang="en-US" sz="2400" dirty="0" smtClean="0"/>
              <a:t>First Business Leader shares their story of what attracted them to Shaklee and a Shaklee home business.</a:t>
            </a:r>
          </a:p>
          <a:p>
            <a:pPr>
              <a:buNone/>
            </a:pPr>
            <a:r>
              <a:rPr lang="en-US" sz="2400" dirty="0" smtClean="0"/>
              <a:t>Then 2 or 3 additional speakers talk about specific benefits of the Shaklee business that were important to them.</a:t>
            </a:r>
          </a:p>
          <a:p>
            <a:pPr>
              <a:buNone/>
            </a:pPr>
            <a:r>
              <a:rPr lang="en-US" sz="2400" dirty="0" smtClean="0"/>
              <a:t>Close with directing guests to contact the person who invited them to answer their questions , to review additional materials  and to learn about next steps.    </a:t>
            </a:r>
            <a:r>
              <a:rPr lang="en-US" sz="2400" dirty="0" err="1" smtClean="0"/>
              <a:t>lisa</a:t>
            </a:r>
            <a:endParaRPr lang="en-US" sz="24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3" descr="spruce trees.jpg"/>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763"/>
            <a:ext cx="9144000" cy="6853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676400" y="762000"/>
            <a:ext cx="6324600" cy="3505200"/>
          </a:xfrm>
          <a:solidFill>
            <a:schemeClr val="bg1"/>
          </a:solidFill>
        </p:spPr>
        <p:txBody>
          <a:bodyPr>
            <a:normAutofit/>
          </a:bodyPr>
          <a:lstStyle/>
          <a:p>
            <a:pPr algn="l">
              <a:defRPr/>
            </a:pPr>
            <a:r>
              <a:rPr lang="en-US" sz="3200" dirty="0" smtClean="0"/>
              <a:t>“People may forget what you said,</a:t>
            </a:r>
            <a:br>
              <a:rPr lang="en-US" sz="3200" dirty="0" smtClean="0"/>
            </a:br>
            <a:r>
              <a:rPr lang="en-US" sz="3200" dirty="0" smtClean="0"/>
              <a:t>And they may forget what you did,</a:t>
            </a:r>
            <a:br>
              <a:rPr lang="en-US" sz="3200" dirty="0" smtClean="0"/>
            </a:br>
            <a:r>
              <a:rPr lang="en-US" sz="3200" dirty="0" smtClean="0"/>
              <a:t>	 But they will never forget 	                      	How you made them feel.” 	</a:t>
            </a:r>
            <a:r>
              <a:rPr lang="en-US" sz="3600" dirty="0" smtClean="0"/>
              <a:t> 		</a:t>
            </a:r>
            <a:r>
              <a:rPr lang="en-US" sz="2400" dirty="0" smtClean="0"/>
              <a:t>Maya Angelou</a:t>
            </a:r>
            <a:endParaRPr lang="en-US" sz="2800" dirty="0" smtClean="0"/>
          </a:p>
        </p:txBody>
      </p:sp>
    </p:spTree>
    <p:extLst>
      <p:ext uri="{BB962C8B-B14F-4D97-AF65-F5344CB8AC3E}">
        <p14:creationId xmlns="" xmlns:p14="http://schemas.microsoft.com/office/powerpoint/2010/main" val="2110234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 descr="spruce trees.jp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350" y="0"/>
            <a:ext cx="915035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7410" name="AutoShape 2"/>
          <p:cNvSpPr>
            <a:spLocks noGrp="1" noChangeArrowheads="1"/>
          </p:cNvSpPr>
          <p:nvPr>
            <p:ph type="title"/>
          </p:nvPr>
        </p:nvSpPr>
        <p:spPr>
          <a:xfrm>
            <a:off x="762000" y="762000"/>
            <a:ext cx="7543800" cy="762000"/>
          </a:xfrm>
          <a:solidFill>
            <a:schemeClr val="bg1"/>
          </a:solidFill>
        </p:spPr>
        <p:txBody>
          <a:bodyPr/>
          <a:lstStyle/>
          <a:p>
            <a:pPr>
              <a:defRPr/>
            </a:pPr>
            <a:r>
              <a:rPr lang="en-US" sz="2800" dirty="0" smtClean="0"/>
              <a:t>Phrases to Make Your Guest  Comfortable </a:t>
            </a:r>
            <a:endParaRPr lang="en-US" sz="2800" dirty="0"/>
          </a:p>
        </p:txBody>
      </p:sp>
      <p:sp>
        <p:nvSpPr>
          <p:cNvPr id="17411" name="Rectangle 3"/>
          <p:cNvSpPr>
            <a:spLocks noGrp="1" noChangeArrowheads="1"/>
          </p:cNvSpPr>
          <p:nvPr>
            <p:ph type="body" idx="1"/>
          </p:nvPr>
        </p:nvSpPr>
        <p:spPr>
          <a:xfrm>
            <a:off x="609600" y="2133600"/>
            <a:ext cx="7921625" cy="3952875"/>
          </a:xfrm>
          <a:solidFill>
            <a:schemeClr val="bg1"/>
          </a:solidFill>
        </p:spPr>
        <p:txBody>
          <a:bodyPr/>
          <a:lstStyle/>
          <a:p>
            <a:pPr>
              <a:lnSpc>
                <a:spcPct val="90000"/>
              </a:lnSpc>
              <a:defRPr/>
            </a:pPr>
            <a:r>
              <a:rPr lang="en-US" sz="2400" dirty="0" smtClean="0"/>
              <a:t>This might be a match for the things you want</a:t>
            </a:r>
          </a:p>
          <a:p>
            <a:pPr>
              <a:lnSpc>
                <a:spcPct val="90000"/>
              </a:lnSpc>
              <a:defRPr/>
            </a:pPr>
            <a:r>
              <a:rPr lang="en-US" sz="2400" dirty="0" smtClean="0"/>
              <a:t>I don’t know  if this will be a fit for you or not, but I’d love to get your feedback</a:t>
            </a:r>
          </a:p>
          <a:p>
            <a:pPr>
              <a:lnSpc>
                <a:spcPct val="90000"/>
              </a:lnSpc>
              <a:defRPr/>
            </a:pPr>
            <a:r>
              <a:rPr lang="en-US" sz="2400" dirty="0" smtClean="0"/>
              <a:t>I’d like to see what you think</a:t>
            </a:r>
          </a:p>
          <a:p>
            <a:pPr>
              <a:lnSpc>
                <a:spcPct val="90000"/>
              </a:lnSpc>
              <a:defRPr/>
            </a:pPr>
            <a:r>
              <a:rPr lang="en-US" sz="2400" dirty="0" smtClean="0"/>
              <a:t>I’d love to share some of my favorite products with you. Maybe you will fall in love with them, too.</a:t>
            </a:r>
          </a:p>
          <a:p>
            <a:pPr>
              <a:lnSpc>
                <a:spcPct val="90000"/>
              </a:lnSpc>
              <a:defRPr/>
            </a:pPr>
            <a:r>
              <a:rPr lang="en-US" sz="2400" dirty="0" smtClean="0"/>
              <a:t>I’m Ok with “no”,…however, in your case.. I really want a yes! ( smile)</a:t>
            </a:r>
          </a:p>
          <a:p>
            <a:pPr>
              <a:lnSpc>
                <a:spcPct val="90000"/>
              </a:lnSpc>
              <a:defRPr/>
            </a:pPr>
            <a:r>
              <a:rPr lang="en-US" sz="2400" dirty="0" smtClean="0"/>
              <a:t>I’d love to show you what I do</a:t>
            </a:r>
          </a:p>
          <a:p>
            <a:pPr>
              <a:lnSpc>
                <a:spcPct val="90000"/>
              </a:lnSpc>
              <a:defRPr/>
            </a:pPr>
            <a:r>
              <a:rPr lang="en-US" sz="2400" dirty="0" smtClean="0"/>
              <a:t>It might be something for you to think about</a:t>
            </a:r>
          </a:p>
          <a:p>
            <a:pPr>
              <a:lnSpc>
                <a:spcPct val="90000"/>
              </a:lnSpc>
              <a:defRPr/>
            </a:pPr>
            <a:endParaRPr lang="en-US" dirty="0"/>
          </a:p>
        </p:txBody>
      </p:sp>
    </p:spTree>
    <p:extLst>
      <p:ext uri="{BB962C8B-B14F-4D97-AF65-F5344CB8AC3E}">
        <p14:creationId xmlns:p14="http://schemas.microsoft.com/office/powerpoint/2010/main" xmlns="" val="30196601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3" descr="spruce trees.jpg"/>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0" y="0"/>
            <a:ext cx="9150350" cy="6853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194" name="AutoShape 2"/>
          <p:cNvSpPr>
            <a:spLocks noGrp="1" noChangeArrowheads="1"/>
          </p:cNvSpPr>
          <p:nvPr>
            <p:ph type="title"/>
          </p:nvPr>
        </p:nvSpPr>
        <p:spPr>
          <a:xfrm>
            <a:off x="1066800" y="274638"/>
            <a:ext cx="6629400" cy="1143000"/>
          </a:xfrm>
          <a:solidFill>
            <a:schemeClr val="bg1"/>
          </a:solidFill>
        </p:spPr>
        <p:txBody>
          <a:bodyPr/>
          <a:lstStyle/>
          <a:p>
            <a:pPr>
              <a:defRPr/>
            </a:pPr>
            <a:r>
              <a:rPr lang="en-US" sz="3200" dirty="0" smtClean="0"/>
              <a:t>Your Tone of Voice Will Reflect Your </a:t>
            </a:r>
            <a:br>
              <a:rPr lang="en-US" sz="3200" dirty="0" smtClean="0"/>
            </a:br>
            <a:r>
              <a:rPr lang="en-US" sz="3200" dirty="0" smtClean="0"/>
              <a:t>Confidence and Belief</a:t>
            </a:r>
            <a:endParaRPr lang="en-US" sz="3200" dirty="0"/>
          </a:p>
        </p:txBody>
      </p:sp>
      <p:sp>
        <p:nvSpPr>
          <p:cNvPr id="8195" name="Rectangle 3"/>
          <p:cNvSpPr>
            <a:spLocks noGrp="1" noChangeArrowheads="1"/>
          </p:cNvSpPr>
          <p:nvPr>
            <p:ph type="body" idx="1"/>
          </p:nvPr>
        </p:nvSpPr>
        <p:spPr>
          <a:xfrm>
            <a:off x="725487" y="2057400"/>
            <a:ext cx="7693025" cy="4267200"/>
          </a:xfrm>
          <a:solidFill>
            <a:schemeClr val="bg1"/>
          </a:solidFill>
        </p:spPr>
        <p:txBody>
          <a:bodyPr/>
          <a:lstStyle/>
          <a:p>
            <a:pPr>
              <a:lnSpc>
                <a:spcPct val="90000"/>
              </a:lnSpc>
              <a:buFont typeface="Wingdings" pitchFamily="2" charset="2"/>
              <a:buNone/>
              <a:defRPr/>
            </a:pPr>
            <a:r>
              <a:rPr lang="en-US" sz="2400" dirty="0" smtClean="0"/>
              <a:t>Check your intonation …</a:t>
            </a:r>
          </a:p>
          <a:p>
            <a:pPr>
              <a:lnSpc>
                <a:spcPct val="90000"/>
              </a:lnSpc>
              <a:buFont typeface="Wingdings" pitchFamily="2" charset="2"/>
              <a:buNone/>
              <a:defRPr/>
            </a:pPr>
            <a:r>
              <a:rPr lang="en-US" sz="2400" dirty="0" smtClean="0"/>
              <a:t>Apologetic </a:t>
            </a:r>
            <a:r>
              <a:rPr lang="en-US" sz="2400" i="1" dirty="0" smtClean="0"/>
              <a:t>(Could I maybe show it to you .. I don’t know .. Might be of interest to you….I’d just like your opinion … won’t take too long.. Don’t want to bother you, etc )</a:t>
            </a:r>
          </a:p>
          <a:p>
            <a:pPr>
              <a:lnSpc>
                <a:spcPct val="90000"/>
              </a:lnSpc>
              <a:buFont typeface="Wingdings" pitchFamily="2" charset="2"/>
              <a:buNone/>
              <a:defRPr/>
            </a:pPr>
            <a:r>
              <a:rPr lang="en-US" sz="2400" dirty="0" smtClean="0"/>
              <a:t>                             Or</a:t>
            </a:r>
          </a:p>
          <a:p>
            <a:pPr>
              <a:lnSpc>
                <a:spcPct val="90000"/>
              </a:lnSpc>
              <a:buFont typeface="Wingdings" pitchFamily="2" charset="2"/>
              <a:buNone/>
              <a:defRPr/>
            </a:pPr>
            <a:r>
              <a:rPr lang="en-US" sz="2400" dirty="0" smtClean="0"/>
              <a:t>Confident know they will want to see this, even if the timing may not be quite right yet…  YET</a:t>
            </a:r>
          </a:p>
          <a:p>
            <a:pPr>
              <a:lnSpc>
                <a:spcPct val="90000"/>
              </a:lnSpc>
              <a:buFont typeface="Wingdings" pitchFamily="2" charset="2"/>
              <a:buNone/>
              <a:defRPr/>
            </a:pPr>
            <a:r>
              <a:rPr lang="en-US" sz="2400" i="1" dirty="0" smtClean="0"/>
              <a:t>(“I’ve been with Shaklee long enough to know that if the timing is right  for you, people like you tend to be very successful.”)			</a:t>
            </a:r>
            <a:r>
              <a:rPr lang="en-US" sz="2400" dirty="0" err="1" smtClean="0"/>
              <a:t>lisa</a:t>
            </a:r>
            <a:r>
              <a:rPr lang="en-US" sz="2400" i="1" dirty="0" smtClean="0"/>
              <a:t>	</a:t>
            </a:r>
            <a:r>
              <a:rPr lang="en-US" sz="2400" dirty="0" smtClean="0"/>
              <a:t>			</a:t>
            </a:r>
            <a:endParaRPr lang="en-US" sz="2400" dirty="0"/>
          </a:p>
        </p:txBody>
      </p:sp>
    </p:spTree>
    <p:extLst>
      <p:ext uri="{BB962C8B-B14F-4D97-AF65-F5344CB8AC3E}">
        <p14:creationId xmlns="" xmlns:p14="http://schemas.microsoft.com/office/powerpoint/2010/main" val="237621410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3" descr="spruce trees.jpg"/>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763"/>
            <a:ext cx="9144000" cy="6853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381000"/>
            <a:ext cx="7924800" cy="1524000"/>
          </a:xfrm>
          <a:solidFill>
            <a:schemeClr val="bg1"/>
          </a:solidFill>
        </p:spPr>
        <p:txBody>
          <a:bodyPr/>
          <a:lstStyle/>
          <a:p>
            <a:pPr>
              <a:defRPr/>
            </a:pPr>
            <a:r>
              <a:rPr lang="en-US" sz="2400" dirty="0" smtClean="0"/>
              <a:t>	Examples of Phrases that Reflect Your Confidence and Belief in the Importance of the Work You Do  And How Much You Love Your Association with Shaklee.</a:t>
            </a:r>
            <a:endParaRPr lang="en-US" sz="2800" dirty="0" smtClean="0"/>
          </a:p>
        </p:txBody>
      </p:sp>
      <p:sp>
        <p:nvSpPr>
          <p:cNvPr id="12291" name="Content Placeholder 2"/>
          <p:cNvSpPr>
            <a:spLocks noGrp="1"/>
          </p:cNvSpPr>
          <p:nvPr>
            <p:ph idx="1"/>
          </p:nvPr>
        </p:nvSpPr>
        <p:spPr>
          <a:xfrm>
            <a:off x="457200" y="2362200"/>
            <a:ext cx="8229600" cy="4038600"/>
          </a:xfrm>
          <a:solidFill>
            <a:schemeClr val="bg1"/>
          </a:solidFill>
        </p:spPr>
        <p:txBody>
          <a:bodyPr>
            <a:normAutofit lnSpcReduction="10000"/>
          </a:bodyPr>
          <a:lstStyle/>
          <a:p>
            <a:pPr>
              <a:defRPr/>
            </a:pPr>
            <a:endParaRPr lang="en-US" sz="2000" dirty="0" smtClean="0"/>
          </a:p>
          <a:p>
            <a:pPr>
              <a:defRPr/>
            </a:pPr>
            <a:r>
              <a:rPr lang="en-US" sz="2400" dirty="0" smtClean="0"/>
              <a:t>People like you appreciate companies like Shaklee because of their commitment to science ( or quality standards, or the environment, or teaching people about health, etc) “ Did you know Shaklee made the first biodegradable cleaner Basic H? “</a:t>
            </a:r>
          </a:p>
          <a:p>
            <a:pPr>
              <a:defRPr/>
            </a:pPr>
            <a:r>
              <a:rPr lang="en-US" sz="2400" dirty="0" smtClean="0"/>
              <a:t>Acknowledge them – Why you think THEY in particular would want to know about Shaklee</a:t>
            </a:r>
          </a:p>
          <a:p>
            <a:pPr>
              <a:defRPr/>
            </a:pPr>
            <a:r>
              <a:rPr lang="en-US" sz="2400" dirty="0" smtClean="0"/>
              <a:t>Why we know from experience that people with their personalities, or energy, or commitment to natural living, etc tend to do very well in the Shaklee business… If that were ever to interest you.</a:t>
            </a:r>
          </a:p>
        </p:txBody>
      </p:sp>
    </p:spTree>
    <p:extLst>
      <p:ext uri="{BB962C8B-B14F-4D97-AF65-F5344CB8AC3E}">
        <p14:creationId xmlns="" xmlns:p14="http://schemas.microsoft.com/office/powerpoint/2010/main" val="2110234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26"/>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1000" y="3657600"/>
            <a:ext cx="4411665" cy="2211388"/>
          </a:xfrm>
          <a:prstGeom prst="rect">
            <a:avLst/>
          </a:prstGeom>
          <a:noFill/>
          <a:ln>
            <a:solidFill>
              <a:schemeClr val="accent3">
                <a:lumMod val="60000"/>
                <a:lumOff val="40000"/>
              </a:schemeClr>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2770" name="Picture 23"/>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562600" y="3429000"/>
            <a:ext cx="2819399" cy="2305050"/>
          </a:xfrm>
          <a:prstGeom prst="rect">
            <a:avLst/>
          </a:prstGeom>
          <a:noFill/>
          <a:ln>
            <a:solidFill>
              <a:schemeClr val="accent3">
                <a:lumMod val="60000"/>
                <a:lumOff val="40000"/>
              </a:schemeClr>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2771" name="TextBox 30"/>
          <p:cNvSpPr txBox="1">
            <a:spLocks noChangeArrowheads="1"/>
          </p:cNvSpPr>
          <p:nvPr/>
        </p:nvSpPr>
        <p:spPr bwMode="auto">
          <a:xfrm>
            <a:off x="1219200" y="6019800"/>
            <a:ext cx="259128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altLang="en-US" sz="1800" dirty="0">
                <a:solidFill>
                  <a:srgbClr val="262626"/>
                </a:solidFill>
              </a:rPr>
              <a:t>Gold Plus PAKS—$599</a:t>
            </a:r>
          </a:p>
        </p:txBody>
      </p:sp>
      <p:sp>
        <p:nvSpPr>
          <p:cNvPr id="32772" name="TextBox 31"/>
          <p:cNvSpPr txBox="1">
            <a:spLocks noChangeArrowheads="1"/>
          </p:cNvSpPr>
          <p:nvPr/>
        </p:nvSpPr>
        <p:spPr bwMode="auto">
          <a:xfrm>
            <a:off x="5715000" y="6019800"/>
            <a:ext cx="207832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altLang="en-US" sz="1800" dirty="0">
                <a:solidFill>
                  <a:srgbClr val="262626"/>
                </a:solidFill>
              </a:rPr>
              <a:t>Gold PAKS—$299</a:t>
            </a:r>
          </a:p>
        </p:txBody>
      </p:sp>
      <p:sp>
        <p:nvSpPr>
          <p:cNvPr id="32773" name="TextBox 3"/>
          <p:cNvSpPr txBox="1">
            <a:spLocks noChangeArrowheads="1"/>
          </p:cNvSpPr>
          <p:nvPr/>
        </p:nvSpPr>
        <p:spPr bwMode="auto">
          <a:xfrm>
            <a:off x="287338" y="1419227"/>
            <a:ext cx="8775700" cy="22775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9050">
                <a:solidFill>
                  <a:srgbClr val="000000"/>
                </a:solidFill>
                <a:miter lim="800000"/>
                <a:headEnd/>
                <a:tailEnd/>
              </a14:hiddenLine>
            </a:ext>
          </a:extLst>
        </p:spPr>
        <p:txBody>
          <a:bodyPr>
            <a:spAutoFit/>
          </a:bodyPr>
          <a:lstStyle>
            <a:lvl1pPr eaLnBrk="0" hangingPunct="0">
              <a:tabLst>
                <a:tab pos="1028700" algn="l"/>
              </a:tabLst>
              <a:defRPr sz="2400">
                <a:solidFill>
                  <a:schemeClr val="tx1"/>
                </a:solidFill>
                <a:latin typeface="Arial" pitchFamily="34" charset="0"/>
                <a:ea typeface="ＭＳ Ｐゴシック" pitchFamily="34" charset="-128"/>
              </a:defRPr>
            </a:lvl1pPr>
            <a:lvl2pPr marL="742950" indent="-285750" eaLnBrk="0" hangingPunct="0">
              <a:tabLst>
                <a:tab pos="1028700" algn="l"/>
              </a:tabLst>
              <a:defRPr sz="2400">
                <a:solidFill>
                  <a:schemeClr val="tx1"/>
                </a:solidFill>
                <a:latin typeface="Arial" pitchFamily="34" charset="0"/>
                <a:ea typeface="ＭＳ Ｐゴシック" pitchFamily="34" charset="-128"/>
              </a:defRPr>
            </a:lvl2pPr>
            <a:lvl3pPr marL="1143000" indent="-228600" eaLnBrk="0" hangingPunct="0">
              <a:tabLst>
                <a:tab pos="1028700" algn="l"/>
              </a:tabLst>
              <a:defRPr sz="2400">
                <a:solidFill>
                  <a:schemeClr val="tx1"/>
                </a:solidFill>
                <a:latin typeface="Arial" pitchFamily="34" charset="0"/>
                <a:ea typeface="ＭＳ Ｐゴシック" pitchFamily="34" charset="-128"/>
              </a:defRPr>
            </a:lvl3pPr>
            <a:lvl4pPr marL="1600200" indent="-228600" eaLnBrk="0" hangingPunct="0">
              <a:tabLst>
                <a:tab pos="1028700" algn="l"/>
              </a:tabLst>
              <a:defRPr sz="2400">
                <a:solidFill>
                  <a:schemeClr val="tx1"/>
                </a:solidFill>
                <a:latin typeface="Arial" pitchFamily="34" charset="0"/>
                <a:ea typeface="ＭＳ Ｐゴシック" pitchFamily="34" charset="-128"/>
              </a:defRPr>
            </a:lvl4pPr>
            <a:lvl5pPr marL="2057400" indent="-228600" eaLnBrk="0" hangingPunct="0">
              <a:tabLst>
                <a:tab pos="1028700" algn="l"/>
              </a:tabLst>
              <a:defRPr sz="2400">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tabLst>
                <a:tab pos="1028700" algn="l"/>
              </a:tabLst>
              <a:defRPr sz="2400">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tabLst>
                <a:tab pos="1028700" algn="l"/>
              </a:tabLst>
              <a:defRPr sz="2400">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tabLst>
                <a:tab pos="1028700" algn="l"/>
              </a:tabLst>
              <a:defRPr sz="2400">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tabLst>
                <a:tab pos="1028700" algn="l"/>
              </a:tabLst>
              <a:defRPr sz="2400">
                <a:solidFill>
                  <a:schemeClr val="tx1"/>
                </a:solidFill>
                <a:latin typeface="Arial" pitchFamily="34" charset="0"/>
                <a:ea typeface="ＭＳ Ｐゴシック" pitchFamily="34" charset="-128"/>
              </a:defRPr>
            </a:lvl9pPr>
          </a:lstStyle>
          <a:p>
            <a:pPr algn="l" eaLnBrk="1" hangingPunct="1">
              <a:buClr>
                <a:srgbClr val="4F5043"/>
              </a:buClr>
            </a:pPr>
            <a:r>
              <a:rPr lang="en-US" altLang="en-US" b="1" dirty="0">
                <a:solidFill>
                  <a:srgbClr val="262626"/>
                </a:solidFill>
              </a:rPr>
              <a:t>Gold PAK—</a:t>
            </a:r>
          </a:p>
          <a:p>
            <a:pPr algn="l" eaLnBrk="1" hangingPunct="1">
              <a:buClr>
                <a:srgbClr val="4F5043"/>
              </a:buClr>
            </a:pPr>
            <a:r>
              <a:rPr lang="en-US" altLang="en-US" b="1" dirty="0">
                <a:solidFill>
                  <a:srgbClr val="497727"/>
                </a:solidFill>
              </a:rPr>
              <a:t>Receive 1 FREE Shaklee LIVE 2014 Registration </a:t>
            </a:r>
            <a:r>
              <a:rPr lang="en-US" altLang="en-US" sz="1800" dirty="0">
                <a:solidFill>
                  <a:srgbClr val="262626"/>
                </a:solidFill>
              </a:rPr>
              <a:t>($249 value)</a:t>
            </a:r>
          </a:p>
          <a:p>
            <a:pPr algn="l" eaLnBrk="1" hangingPunct="1">
              <a:spcBef>
                <a:spcPts val="1200"/>
              </a:spcBef>
              <a:buClr>
                <a:srgbClr val="4F5043"/>
              </a:buClr>
            </a:pPr>
            <a:r>
              <a:rPr lang="en-US" altLang="en-US" b="1" dirty="0">
                <a:solidFill>
                  <a:srgbClr val="262626"/>
                </a:solidFill>
              </a:rPr>
              <a:t>Gold Plus PAK—</a:t>
            </a:r>
          </a:p>
          <a:p>
            <a:pPr algn="l" eaLnBrk="1" hangingPunct="1">
              <a:buClr>
                <a:srgbClr val="4F5043"/>
              </a:buClr>
            </a:pPr>
            <a:r>
              <a:rPr lang="en-US" altLang="en-US" b="1" dirty="0">
                <a:solidFill>
                  <a:srgbClr val="497727"/>
                </a:solidFill>
              </a:rPr>
              <a:t>Receive 2 FREE Shaklee LIVE 2014 Registrations </a:t>
            </a:r>
            <a:r>
              <a:rPr lang="en-US" altLang="en-US" sz="1800" dirty="0">
                <a:solidFill>
                  <a:srgbClr val="262626"/>
                </a:solidFill>
              </a:rPr>
              <a:t>($498 value</a:t>
            </a:r>
            <a:r>
              <a:rPr lang="en-US" altLang="en-US" sz="1800" dirty="0" smtClean="0">
                <a:solidFill>
                  <a:srgbClr val="262626"/>
                </a:solidFill>
              </a:rPr>
              <a:t>)</a:t>
            </a:r>
          </a:p>
          <a:p>
            <a:pPr algn="l" eaLnBrk="1" hangingPunct="1">
              <a:buClr>
                <a:srgbClr val="4F5043"/>
              </a:buClr>
            </a:pPr>
            <a:endParaRPr lang="en-US" altLang="en-US" sz="1800" dirty="0" smtClean="0">
              <a:solidFill>
                <a:srgbClr val="262626"/>
              </a:solidFill>
            </a:endParaRPr>
          </a:p>
          <a:p>
            <a:pPr algn="l" eaLnBrk="1" hangingPunct="1">
              <a:buClr>
                <a:srgbClr val="4F5043"/>
              </a:buClr>
            </a:pPr>
            <a:r>
              <a:rPr lang="en-US" altLang="en-US" sz="1800" dirty="0" err="1" smtClean="0">
                <a:solidFill>
                  <a:srgbClr val="262626"/>
                </a:solidFill>
              </a:rPr>
              <a:t>lisa</a:t>
            </a:r>
            <a:endParaRPr lang="en-US" altLang="en-US" sz="1800" dirty="0">
              <a:solidFill>
                <a:srgbClr val="262626"/>
              </a:solidFill>
            </a:endParaRPr>
          </a:p>
        </p:txBody>
      </p:sp>
      <p:sp>
        <p:nvSpPr>
          <p:cNvPr id="4" name="Title 3"/>
          <p:cNvSpPr>
            <a:spLocks noGrp="1"/>
          </p:cNvSpPr>
          <p:nvPr>
            <p:ph type="title"/>
          </p:nvPr>
        </p:nvSpPr>
        <p:spPr>
          <a:xfrm>
            <a:off x="495300" y="228600"/>
            <a:ext cx="8153400" cy="1039811"/>
          </a:xfrm>
          <a:ln>
            <a:solidFill>
              <a:schemeClr val="accent3">
                <a:lumMod val="75000"/>
              </a:schemeClr>
            </a:solidFill>
          </a:ln>
        </p:spPr>
        <p:txBody>
          <a:bodyPr>
            <a:noAutofit/>
          </a:bodyPr>
          <a:lstStyle/>
          <a:p>
            <a:pPr algn="l">
              <a:defRPr/>
            </a:pPr>
            <a:r>
              <a:rPr lang="en-US" altLang="en-US" sz="3200" b="1" dirty="0" smtClean="0">
                <a:ea typeface="ＭＳ Ｐゴシック" pitchFamily="34" charset="-128"/>
              </a:rPr>
              <a:t>Join Now -							 Receive FREE Registration to Shaklee Live 2014</a:t>
            </a:r>
          </a:p>
        </p:txBody>
      </p:sp>
    </p:spTree>
    <p:extLst>
      <p:ext uri="{BB962C8B-B14F-4D97-AF65-F5344CB8AC3E}">
        <p14:creationId xmlns:p14="http://schemas.microsoft.com/office/powerpoint/2010/main" xmlns="" val="2179822359"/>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a:ln>
            <a:solidFill>
              <a:schemeClr val="tx2">
                <a:lumMod val="60000"/>
                <a:lumOff val="40000"/>
              </a:schemeClr>
            </a:solidFill>
          </a:ln>
        </p:spPr>
        <p:txBody>
          <a:bodyPr>
            <a:normAutofit fontScale="90000"/>
          </a:bodyPr>
          <a:lstStyle/>
          <a:p>
            <a:r>
              <a:rPr lang="en-US" sz="3600" dirty="0" smtClean="0"/>
              <a:t>Monday Wellness Webinars Schedule</a:t>
            </a:r>
            <a:endParaRPr lang="en-US" sz="3600" dirty="0"/>
          </a:p>
        </p:txBody>
      </p:sp>
      <p:sp>
        <p:nvSpPr>
          <p:cNvPr id="3" name="Content Placeholder 2"/>
          <p:cNvSpPr>
            <a:spLocks noGrp="1"/>
          </p:cNvSpPr>
          <p:nvPr>
            <p:ph idx="1"/>
          </p:nvPr>
        </p:nvSpPr>
        <p:spPr>
          <a:xfrm>
            <a:off x="457200" y="1371600"/>
            <a:ext cx="8229600" cy="5105400"/>
          </a:xfrm>
        </p:spPr>
        <p:txBody>
          <a:bodyPr>
            <a:normAutofit/>
          </a:bodyPr>
          <a:lstStyle/>
          <a:p>
            <a:pPr>
              <a:buNone/>
            </a:pPr>
            <a:r>
              <a:rPr lang="en-US" sz="2400" dirty="0" smtClean="0"/>
              <a:t>July 7 -- Presidential Master Coordinator Gary Burke shares his story and overview of benefits of home businesses. </a:t>
            </a:r>
          </a:p>
          <a:p>
            <a:pPr>
              <a:buNone/>
            </a:pPr>
            <a:r>
              <a:rPr lang="en-US" sz="2400" dirty="0" smtClean="0"/>
              <a:t>July 14—Hormonal Imbalance in Women -- natural approaches</a:t>
            </a:r>
          </a:p>
          <a:p>
            <a:pPr>
              <a:buNone/>
            </a:pPr>
            <a:r>
              <a:rPr lang="en-US" sz="2400" dirty="0" smtClean="0"/>
              <a:t>July 21 – Nutritional Support for Cancer Patients – Cancer 	Researcher Dr Steve Chaney</a:t>
            </a:r>
          </a:p>
          <a:p>
            <a:pPr>
              <a:buNone/>
            </a:pPr>
            <a:r>
              <a:rPr lang="en-US" sz="2400" dirty="0" smtClean="0"/>
              <a:t>July 28 – Inside the World of Shaklee a review of Shaklee’s history, philosophy and products, benefits of membership and home business advantages. </a:t>
            </a:r>
          </a:p>
          <a:p>
            <a:pPr>
              <a:buNone/>
            </a:pPr>
            <a:r>
              <a:rPr lang="en-US" sz="2400" dirty="0" smtClean="0"/>
              <a:t> </a:t>
            </a:r>
          </a:p>
          <a:p>
            <a:pPr>
              <a:buNone/>
            </a:pPr>
            <a:r>
              <a:rPr lang="en-US" sz="2400" dirty="0" smtClean="0"/>
              <a:t>Archived at </a:t>
            </a:r>
            <a:r>
              <a:rPr lang="en-US" sz="2400" dirty="0" smtClean="0">
                <a:hlinkClick r:id="rId2"/>
              </a:rPr>
              <a:t>www.BetterHealthin31Days.com</a:t>
            </a:r>
            <a:endParaRPr lang="en-US" sz="2400" dirty="0" smtClean="0"/>
          </a:p>
          <a:p>
            <a:pPr>
              <a:buNone/>
            </a:pPr>
            <a:r>
              <a:rPr lang="en-US" sz="2400" dirty="0" smtClean="0"/>
              <a:t>Click here to attend </a:t>
            </a:r>
            <a:r>
              <a:rPr lang="en-US" sz="2400" u="sng" dirty="0" smtClean="0">
                <a:hlinkClick r:id="rId3" tooltip="https://www2.gotomeeting.com/register/168936498"/>
              </a:rPr>
              <a:t>https://www2.gotomeeting.com/register/168936498</a:t>
            </a:r>
            <a:endParaRPr lang="en-US" sz="2400" dirty="0" smtClean="0"/>
          </a:p>
          <a:p>
            <a:pPr>
              <a:buNone/>
            </a:pPr>
            <a:endParaRPr lang="en-US" sz="2400" dirty="0" smtClean="0"/>
          </a:p>
          <a:p>
            <a:pPr>
              <a:buNone/>
            </a:pPr>
            <a:endParaRPr lang="en-US" sz="24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media1.santabanta.com/full5/outdoors/summer/summer-1a.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2" name="Title 1"/>
          <p:cNvSpPr>
            <a:spLocks noGrp="1"/>
          </p:cNvSpPr>
          <p:nvPr>
            <p:ph type="title"/>
          </p:nvPr>
        </p:nvSpPr>
        <p:spPr>
          <a:xfrm>
            <a:off x="1219200" y="533400"/>
            <a:ext cx="6629400" cy="1981200"/>
          </a:xfrm>
          <a:ln>
            <a:solidFill>
              <a:schemeClr val="bg1"/>
            </a:solidFill>
          </a:ln>
        </p:spPr>
        <p:txBody>
          <a:bodyPr>
            <a:normAutofit fontScale="90000"/>
          </a:bodyPr>
          <a:lstStyle/>
          <a:p>
            <a:r>
              <a:rPr lang="en-US" sz="3600" b="1" dirty="0" smtClean="0">
                <a:solidFill>
                  <a:schemeClr val="bg1"/>
                </a:solidFill>
              </a:rPr>
              <a:t>Next Session #6 –</a:t>
            </a:r>
            <a:br>
              <a:rPr lang="en-US" sz="3600" b="1" dirty="0" smtClean="0">
                <a:solidFill>
                  <a:schemeClr val="bg1"/>
                </a:solidFill>
              </a:rPr>
            </a:br>
            <a:r>
              <a:rPr lang="en-US" sz="3600" b="1" dirty="0" smtClean="0">
                <a:solidFill>
                  <a:schemeClr val="bg1"/>
                </a:solidFill>
              </a:rPr>
              <a:t> Presenting Business Information</a:t>
            </a:r>
            <a:br>
              <a:rPr lang="en-US" sz="3600" b="1" dirty="0" smtClean="0">
                <a:solidFill>
                  <a:schemeClr val="bg1"/>
                </a:solidFill>
              </a:rPr>
            </a:br>
            <a:r>
              <a:rPr lang="en-US" sz="3600" b="1" dirty="0" smtClean="0">
                <a:solidFill>
                  <a:schemeClr val="bg1"/>
                </a:solidFill>
              </a:rPr>
              <a:t> And  Resources Available To Help Us</a:t>
            </a:r>
            <a:endParaRPr lang="en-US" sz="3600" b="1" dirty="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684" y="5369701"/>
            <a:ext cx="7597515" cy="970264"/>
          </a:xfrm>
          <a:ln>
            <a:solidFill>
              <a:schemeClr val="accent6">
                <a:lumMod val="50000"/>
              </a:schemeClr>
            </a:solidFill>
          </a:ln>
        </p:spPr>
        <p:txBody>
          <a:bodyPr>
            <a:noAutofit/>
          </a:bodyPr>
          <a:lstStyle/>
          <a:p>
            <a:pPr algn="ctr"/>
            <a:r>
              <a:rPr lang="en-US" sz="2800" b="0" dirty="0" smtClean="0"/>
              <a:t>For New Distributors with a Gold or Gold Plus PAK AND Existing Members who Upgrade to Gold</a:t>
            </a:r>
            <a:endParaRPr lang="en-US" sz="2800" b="0" dirty="0"/>
          </a:p>
        </p:txBody>
      </p:sp>
      <p:sp>
        <p:nvSpPr>
          <p:cNvPr id="5" name="Title 1"/>
          <p:cNvSpPr txBox="1">
            <a:spLocks/>
          </p:cNvSpPr>
          <p:nvPr/>
        </p:nvSpPr>
        <p:spPr bwMode="auto">
          <a:xfrm>
            <a:off x="304800" y="457200"/>
            <a:ext cx="8534400" cy="1219200"/>
          </a:xfrm>
          <a:prstGeom prst="rect">
            <a:avLst/>
          </a:prstGeom>
          <a:noFill/>
          <a:ln>
            <a:solidFill>
              <a:schemeClr val="accent6">
                <a:lumMod val="75000"/>
              </a:schemeClr>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bg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2000" b="1">
                <a:solidFill>
                  <a:srgbClr val="497727"/>
                </a:solidFill>
                <a:latin typeface="+mj-lt"/>
                <a:ea typeface="ＭＳ Ｐゴシック" charset="0"/>
                <a:cs typeface="ＭＳ Ｐゴシック" charset="0"/>
              </a:defRPr>
            </a:lvl1pPr>
            <a:lvl2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2pPr>
            <a:lvl3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3pPr>
            <a:lvl4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4pPr>
            <a:lvl5pPr algn="l" rtl="0" eaLnBrk="0" fontAlgn="base" hangingPunct="0">
              <a:spcBef>
                <a:spcPct val="0"/>
              </a:spcBef>
              <a:spcAft>
                <a:spcPct val="0"/>
              </a:spcAft>
              <a:defRPr sz="3200">
                <a:solidFill>
                  <a:srgbClr val="5B9934"/>
                </a:solidFill>
                <a:latin typeface="Arial" charset="0"/>
                <a:ea typeface="ＭＳ Ｐゴシック" charset="0"/>
                <a:cs typeface="ＭＳ Ｐゴシック" charset="0"/>
              </a:defRPr>
            </a:lvl5pPr>
            <a:lvl6pPr marL="457200" algn="l" rtl="0" fontAlgn="base">
              <a:spcBef>
                <a:spcPct val="0"/>
              </a:spcBef>
              <a:spcAft>
                <a:spcPct val="0"/>
              </a:spcAft>
              <a:defRPr sz="4000">
                <a:solidFill>
                  <a:srgbClr val="FFFFFF"/>
                </a:solidFill>
                <a:latin typeface="Arial" charset="0"/>
                <a:ea typeface="ＭＳ Ｐゴシック" charset="0"/>
              </a:defRPr>
            </a:lvl6pPr>
            <a:lvl7pPr marL="914400" algn="l" rtl="0" fontAlgn="base">
              <a:spcBef>
                <a:spcPct val="0"/>
              </a:spcBef>
              <a:spcAft>
                <a:spcPct val="0"/>
              </a:spcAft>
              <a:defRPr sz="4000">
                <a:solidFill>
                  <a:srgbClr val="FFFFFF"/>
                </a:solidFill>
                <a:latin typeface="Arial" charset="0"/>
                <a:ea typeface="ＭＳ Ｐゴシック" charset="0"/>
              </a:defRPr>
            </a:lvl7pPr>
            <a:lvl8pPr marL="1371600" algn="l" rtl="0" fontAlgn="base">
              <a:spcBef>
                <a:spcPct val="0"/>
              </a:spcBef>
              <a:spcAft>
                <a:spcPct val="0"/>
              </a:spcAft>
              <a:defRPr sz="4000">
                <a:solidFill>
                  <a:srgbClr val="FFFFFF"/>
                </a:solidFill>
                <a:latin typeface="Arial" charset="0"/>
                <a:ea typeface="ＭＳ Ｐゴシック" charset="0"/>
              </a:defRPr>
            </a:lvl8pPr>
            <a:lvl9pPr marL="1828800" algn="l" rtl="0" fontAlgn="base">
              <a:spcBef>
                <a:spcPct val="0"/>
              </a:spcBef>
              <a:spcAft>
                <a:spcPct val="0"/>
              </a:spcAft>
              <a:defRPr sz="4000">
                <a:solidFill>
                  <a:srgbClr val="FFFFFF"/>
                </a:solidFill>
                <a:latin typeface="Arial" charset="0"/>
                <a:ea typeface="ＭＳ Ｐゴシック" charset="0"/>
              </a:defRPr>
            </a:lvl9pPr>
          </a:lstStyle>
          <a:p>
            <a:pPr algn="ctr" eaLnBrk="1" hangingPunct="1"/>
            <a:r>
              <a:rPr lang="en-US" altLang="en-US" sz="3200" b="0" kern="0" dirty="0" smtClean="0">
                <a:solidFill>
                  <a:schemeClr val="tx1"/>
                </a:solidFill>
              </a:rPr>
              <a:t>New Gold Distributors Receive TWO Free Products and FREE Shaklee Live 2014 Registration</a:t>
            </a:r>
          </a:p>
        </p:txBody>
      </p:sp>
      <p:pic>
        <p:nvPicPr>
          <p:cNvPr id="1026" name="Picture 2" descr="Y:\~180°\Images\Products\low JPG\Shaklee180SmootheeCanister_Mango.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t="647" b="25063"/>
          <a:stretch/>
        </p:blipFill>
        <p:spPr bwMode="auto">
          <a:xfrm>
            <a:off x="2867878" y="2133600"/>
            <a:ext cx="2161321" cy="2796181"/>
          </a:xfrm>
          <a:prstGeom prst="rect">
            <a:avLst/>
          </a:prstGeom>
          <a:noFill/>
          <a:extLst>
            <a:ext uri="{909E8E84-426E-40DD-AFC4-6F175D3DCCD1}">
              <a14:hiddenFill xmlns:a14="http://schemas.microsoft.com/office/drawing/2010/main" xmlns="">
                <a:solidFill>
                  <a:srgbClr val="FFFFFF"/>
                </a:solidFill>
              </a14:hiddenFill>
            </a:ext>
          </a:extLst>
        </p:spPr>
      </p:pic>
      <p:pic>
        <p:nvPicPr>
          <p:cNvPr id="4" name="Picture 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506370" y="1944507"/>
            <a:ext cx="3361543" cy="2985274"/>
          </a:xfrm>
          <a:prstGeom prst="rect">
            <a:avLst/>
          </a:prstGeom>
        </p:spPr>
      </p:pic>
      <p:sp>
        <p:nvSpPr>
          <p:cNvPr id="9" name="TextBox 8"/>
          <p:cNvSpPr txBox="1"/>
          <p:nvPr/>
        </p:nvSpPr>
        <p:spPr>
          <a:xfrm>
            <a:off x="2290758" y="2883020"/>
            <a:ext cx="697043" cy="1107996"/>
          </a:xfrm>
          <a:prstGeom prst="rect">
            <a:avLst/>
          </a:prstGeom>
          <a:noFill/>
        </p:spPr>
        <p:txBody>
          <a:bodyPr wrap="square" rtlCol="0">
            <a:spAutoFit/>
          </a:bodyPr>
          <a:lstStyle/>
          <a:p>
            <a:r>
              <a:rPr lang="en-US" sz="6600" dirty="0" smtClean="0">
                <a:solidFill>
                  <a:srgbClr val="669900"/>
                </a:solidFill>
              </a:rPr>
              <a:t>+</a:t>
            </a:r>
            <a:endParaRPr lang="en-US" sz="6600" dirty="0">
              <a:solidFill>
                <a:srgbClr val="669900"/>
              </a:solidFill>
            </a:endParaRPr>
          </a:p>
        </p:txBody>
      </p:sp>
      <p:sp>
        <p:nvSpPr>
          <p:cNvPr id="10" name="TextBox 9"/>
          <p:cNvSpPr txBox="1"/>
          <p:nvPr/>
        </p:nvSpPr>
        <p:spPr>
          <a:xfrm>
            <a:off x="4706915" y="2883020"/>
            <a:ext cx="697043" cy="1107996"/>
          </a:xfrm>
          <a:prstGeom prst="rect">
            <a:avLst/>
          </a:prstGeom>
          <a:noFill/>
        </p:spPr>
        <p:txBody>
          <a:bodyPr wrap="square" rtlCol="0">
            <a:spAutoFit/>
          </a:bodyPr>
          <a:lstStyle/>
          <a:p>
            <a:r>
              <a:rPr lang="en-US" sz="6600" dirty="0" smtClean="0">
                <a:solidFill>
                  <a:srgbClr val="669900"/>
                </a:solidFill>
              </a:rPr>
              <a:t>+</a:t>
            </a:r>
            <a:endParaRPr lang="en-US" sz="6600" dirty="0">
              <a:solidFill>
                <a:srgbClr val="669900"/>
              </a:solidFill>
            </a:endParaRPr>
          </a:p>
        </p:txBody>
      </p:sp>
      <p:pic>
        <p:nvPicPr>
          <p:cNvPr id="12" name="Picture 2" descr="https://swansonhealthcenter.com/wp-content/uploads/2013/12/Carotomax-30-capsules-.jpg"/>
          <p:cNvPicPr>
            <a:picLocks noChangeAspect="1" noChangeArrowheads="1"/>
          </p:cNvPicPr>
          <p:nvPr/>
        </p:nvPicPr>
        <p:blipFill>
          <a:blip r:embed="rId5" cstate="print"/>
          <a:srcRect/>
          <a:stretch>
            <a:fillRect/>
          </a:stretch>
        </p:blipFill>
        <p:spPr bwMode="auto">
          <a:xfrm>
            <a:off x="0" y="2590800"/>
            <a:ext cx="2304221" cy="2255195"/>
          </a:xfrm>
          <a:prstGeom prst="rect">
            <a:avLst/>
          </a:prstGeom>
          <a:noFill/>
        </p:spPr>
      </p:pic>
    </p:spTree>
    <p:extLst>
      <p:ext uri="{BB962C8B-B14F-4D97-AF65-F5344CB8AC3E}">
        <p14:creationId xmlns:p14="http://schemas.microsoft.com/office/powerpoint/2010/main" xmlns="" val="8000035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3.bp.blogspot.com/_Isy8JlFabYM/SoTOvMoMTzI/AAAAAAAAAGQ/oMy8WYVERvA/s400/calmingComplex.gif"/>
          <p:cNvPicPr>
            <a:picLocks noChangeAspect="1" noChangeArrowheads="1"/>
          </p:cNvPicPr>
          <p:nvPr/>
        </p:nvPicPr>
        <p:blipFill>
          <a:blip r:embed="rId2" cstate="print"/>
          <a:srcRect/>
          <a:stretch>
            <a:fillRect/>
          </a:stretch>
        </p:blipFill>
        <p:spPr bwMode="auto">
          <a:xfrm>
            <a:off x="7315200" y="0"/>
            <a:ext cx="1828800" cy="1828801"/>
          </a:xfrm>
          <a:prstGeom prst="rect">
            <a:avLst/>
          </a:prstGeom>
          <a:noFill/>
        </p:spPr>
      </p:pic>
      <p:pic>
        <p:nvPicPr>
          <p:cNvPr id="1032" name="Picture 8" descr="http://ecx.images-amazon.com/images/I/216KB0Z20SL.jpg"/>
          <p:cNvPicPr>
            <a:picLocks noChangeAspect="1" noChangeArrowheads="1"/>
          </p:cNvPicPr>
          <p:nvPr/>
        </p:nvPicPr>
        <p:blipFill>
          <a:blip r:embed="rId3" cstate="print"/>
          <a:srcRect/>
          <a:stretch>
            <a:fillRect/>
          </a:stretch>
        </p:blipFill>
        <p:spPr bwMode="auto">
          <a:xfrm>
            <a:off x="0" y="0"/>
            <a:ext cx="1905000" cy="1905000"/>
          </a:xfrm>
          <a:prstGeom prst="rect">
            <a:avLst/>
          </a:prstGeom>
          <a:noFill/>
        </p:spPr>
      </p:pic>
      <p:sp>
        <p:nvSpPr>
          <p:cNvPr id="4" name="Title 3"/>
          <p:cNvSpPr>
            <a:spLocks noGrp="1"/>
          </p:cNvSpPr>
          <p:nvPr>
            <p:ph type="title"/>
          </p:nvPr>
        </p:nvSpPr>
        <p:spPr>
          <a:xfrm>
            <a:off x="1866900" y="457200"/>
            <a:ext cx="5410200" cy="792162"/>
          </a:xfrm>
          <a:solidFill>
            <a:schemeClr val="bg1"/>
          </a:solidFill>
          <a:ln>
            <a:solidFill>
              <a:schemeClr val="tx2">
                <a:lumMod val="60000"/>
                <a:lumOff val="40000"/>
              </a:schemeClr>
            </a:solidFill>
          </a:ln>
        </p:spPr>
        <p:txBody>
          <a:bodyPr>
            <a:normAutofit fontScale="90000"/>
          </a:bodyPr>
          <a:lstStyle/>
          <a:p>
            <a:r>
              <a:rPr lang="en-US" sz="3600" dirty="0" err="1" smtClean="0"/>
              <a:t>Enfuselle</a:t>
            </a:r>
            <a:r>
              <a:rPr lang="en-US" sz="3600" dirty="0" smtClean="0"/>
              <a:t> Skin Care Products</a:t>
            </a:r>
            <a:endParaRPr lang="en-US" sz="3600" dirty="0"/>
          </a:p>
        </p:txBody>
      </p:sp>
      <p:sp>
        <p:nvSpPr>
          <p:cNvPr id="5" name="Text Placeholder 4"/>
          <p:cNvSpPr>
            <a:spLocks noGrp="1"/>
          </p:cNvSpPr>
          <p:nvPr>
            <p:ph type="body" idx="1"/>
          </p:nvPr>
        </p:nvSpPr>
        <p:spPr>
          <a:xfrm>
            <a:off x="685800" y="1828800"/>
            <a:ext cx="3354388" cy="639762"/>
          </a:xfrm>
          <a:solidFill>
            <a:schemeClr val="accent1">
              <a:lumMod val="20000"/>
              <a:lumOff val="80000"/>
            </a:schemeClr>
          </a:solidFill>
        </p:spPr>
        <p:txBody>
          <a:bodyPr/>
          <a:lstStyle/>
          <a:p>
            <a:r>
              <a:rPr lang="en-US" dirty="0" smtClean="0"/>
              <a:t>Time Repair A.M. SPF 15</a:t>
            </a:r>
          </a:p>
        </p:txBody>
      </p:sp>
      <p:sp>
        <p:nvSpPr>
          <p:cNvPr id="6" name="Content Placeholder 5"/>
          <p:cNvSpPr>
            <a:spLocks noGrp="1"/>
          </p:cNvSpPr>
          <p:nvPr>
            <p:ph sz="half" idx="2"/>
          </p:nvPr>
        </p:nvSpPr>
        <p:spPr>
          <a:xfrm>
            <a:off x="531812" y="2514600"/>
            <a:ext cx="4040188" cy="3951288"/>
          </a:xfrm>
        </p:spPr>
        <p:txBody>
          <a:bodyPr>
            <a:normAutofit fontScale="92500"/>
          </a:bodyPr>
          <a:lstStyle/>
          <a:p>
            <a:r>
              <a:rPr lang="en-US" dirty="0" smtClean="0"/>
              <a:t>Nourishes and protects with antioxidant vitamins</a:t>
            </a:r>
          </a:p>
          <a:p>
            <a:r>
              <a:rPr lang="en-US" dirty="0" smtClean="0"/>
              <a:t>Non-irritating SPF 15 sunscreen</a:t>
            </a:r>
          </a:p>
          <a:p>
            <a:r>
              <a:rPr lang="en-US" dirty="0" smtClean="0"/>
              <a:t>Works great alone or under make up in all seasons</a:t>
            </a:r>
          </a:p>
          <a:p>
            <a:r>
              <a:rPr lang="en-US" dirty="0" smtClean="0"/>
              <a:t>Improvements in just 28 days</a:t>
            </a:r>
          </a:p>
          <a:p>
            <a:pPr lvl="1"/>
            <a:r>
              <a:rPr lang="en-US" dirty="0" smtClean="0"/>
              <a:t>421% decrease in appearance of lines and wrinkles</a:t>
            </a:r>
          </a:p>
          <a:p>
            <a:pPr lvl="1"/>
            <a:r>
              <a:rPr lang="en-US" dirty="0" smtClean="0"/>
              <a:t>245% increase in skin resiliency and firmness</a:t>
            </a:r>
          </a:p>
          <a:p>
            <a:endParaRPr lang="en-US" dirty="0" smtClean="0"/>
          </a:p>
          <a:p>
            <a:endParaRPr lang="en-US" dirty="0"/>
          </a:p>
        </p:txBody>
      </p:sp>
      <p:sp>
        <p:nvSpPr>
          <p:cNvPr id="7" name="Text Placeholder 6"/>
          <p:cNvSpPr>
            <a:spLocks noGrp="1"/>
          </p:cNvSpPr>
          <p:nvPr>
            <p:ph type="body" sz="quarter" idx="3"/>
          </p:nvPr>
        </p:nvSpPr>
        <p:spPr>
          <a:xfrm>
            <a:off x="5181600" y="1828800"/>
            <a:ext cx="2514600" cy="639762"/>
          </a:xfrm>
          <a:solidFill>
            <a:schemeClr val="accent1">
              <a:lumMod val="20000"/>
              <a:lumOff val="80000"/>
            </a:schemeClr>
          </a:solidFill>
        </p:spPr>
        <p:txBody>
          <a:bodyPr/>
          <a:lstStyle/>
          <a:p>
            <a:r>
              <a:rPr lang="en-US" dirty="0" smtClean="0"/>
              <a:t>Calming Complex</a:t>
            </a:r>
            <a:endParaRPr lang="en-US" dirty="0"/>
          </a:p>
        </p:txBody>
      </p:sp>
      <p:sp>
        <p:nvSpPr>
          <p:cNvPr id="8" name="Content Placeholder 7"/>
          <p:cNvSpPr>
            <a:spLocks noGrp="1"/>
          </p:cNvSpPr>
          <p:nvPr>
            <p:ph sz="quarter" idx="4"/>
          </p:nvPr>
        </p:nvSpPr>
        <p:spPr>
          <a:xfrm>
            <a:off x="4572000" y="2667000"/>
            <a:ext cx="4041775" cy="3951288"/>
          </a:xfrm>
        </p:spPr>
        <p:txBody>
          <a:bodyPr>
            <a:normAutofit lnSpcReduction="10000"/>
          </a:bodyPr>
          <a:lstStyle/>
          <a:p>
            <a:r>
              <a:rPr lang="en-US" dirty="0" smtClean="0"/>
              <a:t>Skin-smoothing moisture</a:t>
            </a:r>
          </a:p>
          <a:p>
            <a:r>
              <a:rPr lang="en-US" dirty="0" smtClean="0"/>
              <a:t>Quick recovery from environmental stress—sunburn, airplane travel, wind burn, etc.</a:t>
            </a:r>
          </a:p>
          <a:p>
            <a:r>
              <a:rPr lang="en-US" dirty="0" smtClean="0"/>
              <a:t>Provides comfort and skin-smoothing moisture</a:t>
            </a:r>
          </a:p>
          <a:p>
            <a:r>
              <a:rPr lang="en-US" dirty="0" err="1" smtClean="0"/>
              <a:t>Hypollergenic</a:t>
            </a:r>
            <a:endParaRPr lang="en-US" dirty="0" smtClean="0"/>
          </a:p>
          <a:p>
            <a:r>
              <a:rPr lang="en-US" dirty="0" smtClean="0"/>
              <a:t>Significantly improves skin’s ability to retain moisture</a:t>
            </a:r>
            <a:endParaRPr lang="en-US" dirty="0"/>
          </a:p>
        </p:txBody>
      </p:sp>
      <p:sp>
        <p:nvSpPr>
          <p:cNvPr id="1026" name="AutoShape 2" descr="data:image/jpeg;base64,/9j/4AAQSkZJRgABAQAAAQABAAD/2wCEAAkGBhIQEBQUEBQSFRASFRcQDw8VGBAQFBAUFBAWFRQQEhIXGyYeFxkjGRQVHy8gJCcpLCwsFR4xNTAqNiYrLDUBCQoKDgwOGA8PFyocHBwsKSkpKikpLCkpKSkqKSkpKSwpKSksKSksKSwpKSwsKSkqKTUpKSkpKSwpLCwsLCkpKf/AABEIAMAAwAMBIgACEQEDEQH/xAAbAAACAwEBAQAAAAAAAAAAAAAAAgEDBAUGB//EAEAQAAEDAQQFCQYEBQQDAAAAAAEAAhEDBBIhMSJBUXGxBTJhcoGRkrLRExUjU6HBJEJScxQzQ7PSYqLw8YKTwv/EABkBAAIDAQAAAAAAAAAAAAAAAAACAQMEBf/EACQRAQEAAgEDBAMBAQAAAAAAAAABAhEDBDIzEiFRYSMxcUET/9oADAMBAAIRAxEAPwD6AxggYDIahsU3BsHcEMyG4cEy7LEW4Ng7gi4Ng7gmQgFuDYO4IuDYO4JkIBbg2DuCLg2DuCZCAW4Ng7gi4Ng7gmWW01XCpSaDDXl1/bDQCADqz+iTPOYY+qmxx9V1Gi4Ng7glLmDO7/tXVtNjY0iGjLpM75KR7RdOAy2BZL1fxF3/AB+3NDmHK7/tTmkNn0XOsVJrjpAOx1ida9VS5EolgNwAkZtvNPZBUTq7/sTeD7cW4Ng7gi4Ng7gq3uu1zTEltwvE4lsPaInWNLXjhmrlr485nNxRljcbqluDYO4IuDYO4JkKwpbg2DuCLg2DuCZCAW4Ng7gi4Ng7gmQgFuDYO4KHsEHAZHUNidK/I7jwQAzIbhwTKKeQ3DgpQAhCEAIQhACEIQAslYTaKHRfP0YtaouzaKXQHfW76LP1Pjq3i7noLdm3cslU6J3fZa7dmNyxV+adx4Lltbh8m5he2oH4Y3LxPJpxC9rQ/ljcogrydpP4s/tu/uU1es9Y/ij+2frUZ6LQun0vjZebuCEIWpSEIQgBCEIASvyO48EyV+R3HggJp5DcOCZLTyG4cEyAEIQgBQpQgIQpQgIVVMfiKe48QroVdEfiGdU+YeizdT46t4u53LdmNyw2nmu3Hgt1tz7FhtZ0HbiuY1uFybmF7WgfhjcvE8n5he0on4Q3KE15Nxm1O/b4vHotaxtM2l/UHnK2Qup0vjY+buCEQiFpVBCIRCAEIhEIASvyO48E0JamR3HggHp80bhwTQikNEbhwTQk2ksIhNCIUgsIhNCIQCwiE0IhALCSzD8Q3q//AEitaGsgGbxya0Fzj0ho1dKrq2Su43mMc0xE+0bTdtwAlY+p5MfTcd+6/iwu9/471sGPZ91gtrD7N2ByK57bFaNbZ61a0P8ApKH8m1o5lI9F6ufoSuZ678Nno+2CwDEL2NN3wexeUdYa4ypWfvqt7jOadjLZkGxqgWioO4OBAUTk+k3D7LZ8bRU6rfMVuhYqNmqUiXVadS84BpcHU6sgEkHRAjPZqWulWa7I5ZjEEbwcQut0vJj6Zjv3+GHmwu969jQiFKFr2oRCIUoRsIhEKUI2EQoqDA7jwTJamR3HggLaI0W7hwTXUUBot6o4BWQq9nV3UXVZCIRsK7qLqshEI2Fd1F1WQiEbBG09Ju48Qus0YLn024t3Hiuk3Jcjm8lbMO2ELUjmq1IVTTxnc1NTClwQxLsxbUMFzGsxK6doyXPjEq7g8uJeTsohEKULtueiEQpQgIhEKUICIS1RonceCdJV5p3HggL7MNBvVb5QrIS2Vugzqt8oVt1U7OSEQnuouqdoJCIT3UXUbBIRCe6i6jYQwaTdx4roNyWFvOG48VubkuVy99bMe2FKqqPjVJ1DAT2lWqq0Njfn9+CrSo/iSCA9pbeN1rpD2k6mkgC6TqkR0q1qrtQvMI/UIA6SQR69it1qunJWyWRgxK1VsljvQcFbweXFGfZUvppYTXilc1dyOcIUIQEBMIhSiEBEJKo0XbjwVsJKw0XbjwKjaWmyD4bOo3yhWwlsY+GzqN8oV0KjZ1cIhWQiFOwrhEKyEj3huZhARCIVFS3D8onpOCzVLU4646BgrJhlS3KN/wCYbjxW4ZLlWLV28V1WjBcrmms8o14dsKQlqieHaBh3hDqgvBs6RBcBrgEAnoxKS02ZtRpa9oc05tOvHoyVJ1LHQ2XYRhJwjox4JgezoWey2JjHENBMYtJLqhE6wXEq5zwCBOLpujWYEmNwxVeX7NEVSshC0OeCMIIxEjHEGCOwrMM1Z09/NiOTx0wCYBATALu2ucreyFCvhVPZCJRpACmEKUBCStzXdU8CrElbmu6p4FQG2xD4TOo3yBXwq7CPhU+ozyBTUtAHSVmm6tNCpqWlo6T0eqoq1S7PLYqSFdjh8kuR6lrcegdHqszgrCFBCump+ldVkKCE8JSE6Guxau3zKypyO17HscXEVKhqk4yCRgMSRhqwGQwS2LV2+ZbK1/C5d13p6uj2Xs9cZLh81/Jl/W/DtiP4Ue0NT8xp+yOXNvl2eeZ+iyU+SGto1KRc5wqC6XGAQPZNpgANjJrRvOKf8TH9EHGTpQTAulkapvYGNSGmveF72ZZeM3MDcnRLg7XEghuZgyAVTdnVWyxe0puplzwHUwwvBh+EY4RnGOUyQinYw32UZUQ4NGMG+2DiSSANWJ2SqibTeE+z13jhHP0Yxm7d/wDKc4CUPtIkuFGYhrW3jpXHS4uJGjfuiInNV08RUsBBpkPcAx9So5uQf7STBg4wSc8DJTtT03PIN8AG8Q2NbcLpOOBzkKKTSTgm6e/mxHJPx04CcBWMsrteCubZQu3c458lUAKXMkLSKI2Jrqr9ZvS5haiFstNHCRqzWWFbMtks0iElcaLuqfKVZCSvzHdU+UqQvs7z7Jg1XGjfoBQWprK34bOo3yBOWqvGw1UFqUhXFqQtTyl0qISEK4hKWp5UKSFEKwhKQm2WtFj1dvFdILnWXV28VqtFlvgaRG7XiDj3QuNzeTL+t2HbFygj/rasR5Lxn2tYkG8286Q0iNQiRgcDhpFI/kqf6lQYkkTIPx/a4id7OqYVNPGkjHh/ztSPWetyeS4kVHtvPL8IxlhaKbjOLBJgCIw2Kp9gfM+2q/kN0XQ3RaQWgZgOLiTjMhuOiFTVkXVE/Jo0ju+4WWhZiwYve84C87M3WxJAwk64iStfJfPdu+4RxeSGz7K6EIhPCIXV2w6JCITwiEbGiQsFeldPRqXShVWijeb0jEJ8ctUtjnKuvzHdU+UqyElfmO6p8pWhW2WNvwqfUZ5AncxTYG/Bp/ts/thWFqzyrbGYtSFq0OakLVZKTSgtSFqvLUhanlRpSQkIVxalITyl0ezZjt4roNWGzDHs+63Bcjm8mTZh2xCVylQ5U08VOCrerCqnqmrIoqlXck893V+4VFQrRyPz3bvuEcXkh8+yupCITQiF09sRYRCaEQjYLCITQiEbDmWyldd0HH1WSvzHdU+UrsWujeadoxC49fmO6p8pWrjy3FOU1XT5OHwaX7bP7YVxaq+TB8Cl+2zyBaC1ZpVumctSOatBaq3NTylsZy1IWrQ5qrLVZKXSgtVtmsl8483j0BXULNeOOXHoW8NAyS58mvaJmO3OtDAHgDK791YElrPxOwJxkufl+60z9M/8bT0tIaDgx+ei4mADhlOvJWuCx1LAXCpec2XPa9rgHS1rCC1hBMYY4jaSqK/JrzVv3m3TUFQtPtr0NyALXRImIiCAJS1MX1LdTBgvbJd7MDHF2GiOnEdGIGZRUeJAnEzA1mM4HQsR5Klxc5wALy5zKYcxr24EseDOLnNa5xEc3DMqG2FwqmpfJBc8lhvmA9saMmARh0YlUZaW4tFRaORee7q/cLJUK18ifzD1T5go4vJD59ldiEQnhELpbYiQiE8IhGwSEQnhEI2CQuJyhSu3x/pdG66V3oXN5bpaBd/pcD4TCt4stZaJnPZdyX/Ipfts8gWghc/k3lKiKFIGrTBFNgIL2AghgwIlaPelH5tLxs9VUdcQkIVfvOj82l42eqU8o0fm0vGz1TSoM4Ip0bx6NarPKFH5tLx0/VWs5ToAfzaXjZ6prlpGmtrYwClZPe1D5tLxs9Ue9qHzaXjZ6qoyi2tIeTqgcEorDaPotJ5VofNpeNnqq/42zfroeKl6qu4W32PMlPtBtCqfU6VrNtsx/qUfHT9Uhr2X9dLxt/ySXjy+TTOMDqnSqy9dE1LJ+uj42/5JR/B/qo/+xv8Akq7wZU85cY5b10eQ6JvF35YuztMg4dytbUsgMh9HxsP3WkcqUBlVpR16fqp4+C45eq1GfLuajWhZPe1D5tLxs9Ue9qHzaXjZ6rUoa0LJ72ofNpeNnqj3tQ+bS8bPVAa0LJ72ofNpeNnqj3tQ+bS8bPVAa1l5TA9jUnUxx7mkqPe1D5tLxs9Vm5T5TomhVAq0yTTeAA9hJJYcAJUz2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data:image/jpeg;base64,/9j/4AAQSkZJRgABAQAAAQABAAD/2wCEAAkGBhIQEBQUEBQSFRASFRcQDw8VGBAQFBAUFBAWFRQQEhIXGyYeFxkjGRQVHy8gJCcpLCwsFR4xNTAqNiYrLDUBCQoKDgwOGA8PFyocHBwsKSkpKikpLCkpKSkqKSkpKSwpKSksKSksKSwpKSwsKSkqKTUpKSkpKSwpLCwsLCkpKf/AABEIAMAAwAMBIgACEQEDEQH/xAAbAAACAwEBAQAAAAAAAAAAAAAAAgEDBAUGB//EAEAQAAEDAQQFCQYEBQQDAAAAAAEAAhEDBBIhMSJBUXGxBTJhcoGRkrLRExUjU6HBJEJScxQzQ7PSYqLw8YKTwv/EABkBAAIDAQAAAAAAAAAAAAAAAAACAQMEBf/EACQRAQEAAgEDBAMBAQAAAAAAAAABAhEDBDIzEiFRYSMxcUET/9oADAMBAAIRAxEAPwD6AxggYDIahsU3BsHcEMyG4cEy7LEW4Ng7gi4Ng7gmQgFuDYO4IuDYO4JkIBbg2DuCLg2DuCZCAW4Ng7gi4Ng7gmWW01XCpSaDDXl1/bDQCADqz+iTPOYY+qmxx9V1Gi4Ng7glLmDO7/tXVtNjY0iGjLpM75KR7RdOAy2BZL1fxF3/AB+3NDmHK7/tTmkNn0XOsVJrjpAOx1ida9VS5EolgNwAkZtvNPZBUTq7/sTeD7cW4Ng7gi4Ng7gq3uu1zTEltwvE4lsPaInWNLXjhmrlr485nNxRljcbqluDYO4IuDYO4JkKwpbg2DuCLg2DuCZCAW4Ng7gi4Ng7gmQgFuDYO4KHsEHAZHUNidK/I7jwQAzIbhwTKKeQ3DgpQAhCEAIQhACEIQAslYTaKHRfP0YtaouzaKXQHfW76LP1Pjq3i7noLdm3cslU6J3fZa7dmNyxV+adx4Lltbh8m5he2oH4Y3LxPJpxC9rQ/ljcogrydpP4s/tu/uU1es9Y/ij+2frUZ6LQun0vjZebuCEIWpSEIQgBCEIASvyO48EyV+R3HggJp5DcOCZLTyG4cEyAEIQgBQpQgIQpQgIVVMfiKe48QroVdEfiGdU+YeizdT46t4u53LdmNyw2nmu3Hgt1tz7FhtZ0HbiuY1uFybmF7WgfhjcvE8n5he0on4Q3KE15Nxm1O/b4vHotaxtM2l/UHnK2Qup0vjY+buCEQiFpVBCIRCAEIhEIASvyO48E0JamR3HggHp80bhwTQikNEbhwTQk2ksIhNCIUgsIhNCIQCwiE0IhALCSzD8Q3q//AEitaGsgGbxya0Fzj0ho1dKrq2Su43mMc0xE+0bTdtwAlY+p5MfTcd+6/iwu9/471sGPZ91gtrD7N2ByK57bFaNbZ61a0P8ApKH8m1o5lI9F6ufoSuZ678Nno+2CwDEL2NN3wexeUdYa4ypWfvqt7jOadjLZkGxqgWioO4OBAUTk+k3D7LZ8bRU6rfMVuhYqNmqUiXVadS84BpcHU6sgEkHRAjPZqWulWa7I5ZjEEbwcQut0vJj6Zjv3+GHmwu969jQiFKFr2oRCIUoRsIhEKUI2EQoqDA7jwTJamR3HggLaI0W7hwTXUUBot6o4BWQq9nV3UXVZCIRsK7qLqshEI2Fd1F1WQiEbBG09Ju48Qus0YLn024t3Hiuk3Jcjm8lbMO2ELUjmq1IVTTxnc1NTClwQxLsxbUMFzGsxK6doyXPjEq7g8uJeTsohEKULtueiEQpQgIhEKUICIS1RonceCdJV5p3HggL7MNBvVb5QrIS2Vugzqt8oVt1U7OSEQnuouqdoJCIT3UXUbBIRCe6i6jYQwaTdx4roNyWFvOG48VubkuVy99bMe2FKqqPjVJ1DAT2lWqq0Njfn9+CrSo/iSCA9pbeN1rpD2k6mkgC6TqkR0q1qrtQvMI/UIA6SQR69it1qunJWyWRgxK1VsljvQcFbweXFGfZUvppYTXilc1dyOcIUIQEBMIhSiEBEJKo0XbjwVsJKw0XbjwKjaWmyD4bOo3yhWwlsY+GzqN8oV0KjZ1cIhWQiFOwrhEKyEj3huZhARCIVFS3D8onpOCzVLU4646BgrJhlS3KN/wCYbjxW4ZLlWLV28V1WjBcrmms8o14dsKQlqieHaBh3hDqgvBs6RBcBrgEAnoxKS02ZtRpa9oc05tOvHoyVJ1LHQ2XYRhJwjox4JgezoWey2JjHENBMYtJLqhE6wXEq5zwCBOLpujWYEmNwxVeX7NEVSshC0OeCMIIxEjHEGCOwrMM1Z09/NiOTx0wCYBATALu2ucreyFCvhVPZCJRpACmEKUBCStzXdU8CrElbmu6p4FQG2xD4TOo3yBXwq7CPhU+ozyBTUtAHSVmm6tNCpqWlo6T0eqoq1S7PLYqSFdjh8kuR6lrcegdHqszgrCFBCump+ldVkKCE8JSE6Guxau3zKypyO17HscXEVKhqk4yCRgMSRhqwGQwS2LV2+ZbK1/C5d13p6uj2Xs9cZLh81/Jl/W/DtiP4Ue0NT8xp+yOXNvl2eeZ+iyU+SGto1KRc5wqC6XGAQPZNpgANjJrRvOKf8TH9EHGTpQTAulkapvYGNSGmveF72ZZeM3MDcnRLg7XEghuZgyAVTdnVWyxe0puplzwHUwwvBh+EY4RnGOUyQinYw32UZUQ4NGMG+2DiSSANWJ2SqibTeE+z13jhHP0Yxm7d/wDKc4CUPtIkuFGYhrW3jpXHS4uJGjfuiInNV08RUsBBpkPcAx9So5uQf7STBg4wSc8DJTtT03PIN8AG8Q2NbcLpOOBzkKKTSTgm6e/mxHJPx04CcBWMsrteCubZQu3c458lUAKXMkLSKI2Jrqr9ZvS5haiFstNHCRqzWWFbMtks0iElcaLuqfKVZCSvzHdU+UqQvs7z7Jg1XGjfoBQWprK34bOo3yBOWqvGw1UFqUhXFqQtTyl0qISEK4hKWp5UKSFEKwhKQm2WtFj1dvFdILnWXV28VqtFlvgaRG7XiDj3QuNzeTL+t2HbFygj/rasR5Lxn2tYkG8286Q0iNQiRgcDhpFI/kqf6lQYkkTIPx/a4id7OqYVNPGkjHh/ztSPWetyeS4kVHtvPL8IxlhaKbjOLBJgCIw2Kp9gfM+2q/kN0XQ3RaQWgZgOLiTjMhuOiFTVkXVE/Jo0ju+4WWhZiwYve84C87M3WxJAwk64iStfJfPdu+4RxeSGz7K6EIhPCIXV2w6JCITwiEbGiQsFeldPRqXShVWijeb0jEJ8ctUtjnKuvzHdU+UqyElfmO6p8pWhW2WNvwqfUZ5AncxTYG/Bp/ts/thWFqzyrbGYtSFq0OakLVZKTSgtSFqvLUhanlRpSQkIVxalITyl0ezZjt4roNWGzDHs+63Bcjm8mTZh2xCVylQ5U08VOCrerCqnqmrIoqlXck893V+4VFQrRyPz3bvuEcXkh8+yupCITQiF09sRYRCaEQjYLCITQiEbDmWyldd0HH1WSvzHdU+UrsWujeadoxC49fmO6p8pWrjy3FOU1XT5OHwaX7bP7YVxaq+TB8Cl+2zyBaC1ZpVumctSOatBaq3NTylsZy1IWrQ5qrLVZKXSgtVtmsl8483j0BXULNeOOXHoW8NAyS58mvaJmO3OtDAHgDK791YElrPxOwJxkufl+60z9M/8bT0tIaDgx+ei4mADhlOvJWuCx1LAXCpec2XPa9rgHS1rCC1hBMYY4jaSqK/JrzVv3m3TUFQtPtr0NyALXRImIiCAJS1MX1LdTBgvbJd7MDHF2GiOnEdGIGZRUeJAnEzA1mM4HQsR5Klxc5wALy5zKYcxr24EseDOLnNa5xEc3DMqG2FwqmpfJBc8lhvmA9saMmARh0YlUZaW4tFRaORee7q/cLJUK18ifzD1T5go4vJD59ldiEQnhELpbYiQiE8IhGwSEQnhEI2CQuJyhSu3x/pdG66V3oXN5bpaBd/pcD4TCt4stZaJnPZdyX/Ipfts8gWghc/k3lKiKFIGrTBFNgIL2AghgwIlaPelH5tLxs9VUdcQkIVfvOj82l42eqU8o0fm0vGz1TSoM4Ip0bx6NarPKFH5tLx0/VWs5ToAfzaXjZ6prlpGmtrYwClZPe1D5tLxs9Ue9qHzaXjZ6qoyi2tIeTqgcEorDaPotJ5VofNpeNnqq/42zfroeKl6qu4W32PMlPtBtCqfU6VrNtsx/qUfHT9Uhr2X9dLxt/ySXjy+TTOMDqnSqy9dE1LJ+uj42/5JR/B/qo/+xv8Akq7wZU85cY5b10eQ6JvF35YuztMg4dytbUsgMh9HxsP3WkcqUBlVpR16fqp4+C45eq1GfLuajWhZPe1D5tLxs9Ue9qHzaXjZ6rUoa0LJ72ofNpeNnqj3tQ+bS8bPVAa0LJ72ofNpeNnqj3tQ+bS8bPVAa1l5TA9jUnUxx7mkqPe1D5tLxs9Vm5T5TomhVAq0yTTeAA9hJJYcAJUz2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xmlns="" val="41676252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71800" y="457200"/>
            <a:ext cx="5334000" cy="2667000"/>
          </a:xfrm>
          <a:ln w="28575">
            <a:solidFill>
              <a:srgbClr val="FF0000"/>
            </a:solidFill>
          </a:ln>
        </p:spPr>
        <p:txBody>
          <a:bodyPr>
            <a:normAutofit/>
          </a:bodyPr>
          <a:lstStyle/>
          <a:p>
            <a:r>
              <a:rPr lang="en-US" sz="3200" dirty="0" smtClean="0"/>
              <a:t>Shaklee Summer School 2014</a:t>
            </a:r>
            <a:br>
              <a:rPr lang="en-US" sz="3200" dirty="0" smtClean="0"/>
            </a:br>
            <a:r>
              <a:rPr lang="en-US" sz="3200" dirty="0" smtClean="0"/>
              <a:t>8 Weeks to Director</a:t>
            </a:r>
            <a:br>
              <a:rPr lang="en-US" sz="3200" dirty="0" smtClean="0"/>
            </a:br>
            <a:r>
              <a:rPr lang="en-US" sz="2700" dirty="0" smtClean="0"/>
              <a:t>Session #5    July  15, 2014</a:t>
            </a:r>
            <a:br>
              <a:rPr lang="en-US" sz="2700" dirty="0" smtClean="0"/>
            </a:br>
            <a:r>
              <a:rPr lang="en-US" sz="2700" dirty="0" smtClean="0"/>
              <a:t>Identifying Business Partners </a:t>
            </a:r>
            <a:endParaRPr lang="en-US" sz="4000" dirty="0"/>
          </a:p>
        </p:txBody>
      </p:sp>
      <p:sp>
        <p:nvSpPr>
          <p:cNvPr id="3" name="Subtitle 2"/>
          <p:cNvSpPr>
            <a:spLocks noGrp="1"/>
          </p:cNvSpPr>
          <p:nvPr>
            <p:ph type="subTitle" idx="1"/>
          </p:nvPr>
        </p:nvSpPr>
        <p:spPr>
          <a:xfrm>
            <a:off x="3810000" y="4191000"/>
            <a:ext cx="5105400" cy="2133600"/>
          </a:xfrm>
          <a:ln>
            <a:solidFill>
              <a:srgbClr val="FF0000"/>
            </a:solidFill>
          </a:ln>
        </p:spPr>
        <p:txBody>
          <a:bodyPr>
            <a:normAutofit/>
          </a:bodyPr>
          <a:lstStyle/>
          <a:p>
            <a:r>
              <a:rPr lang="en-US" sz="2400" dirty="0" err="1" smtClean="0">
                <a:solidFill>
                  <a:schemeClr val="tx1"/>
                </a:solidFill>
              </a:rPr>
              <a:t>Sn</a:t>
            </a:r>
            <a:r>
              <a:rPr lang="en-US" sz="2400" dirty="0" smtClean="0">
                <a:solidFill>
                  <a:schemeClr val="tx1"/>
                </a:solidFill>
              </a:rPr>
              <a:t> Executive Coordinator Lisa Anderson</a:t>
            </a:r>
          </a:p>
          <a:p>
            <a:r>
              <a:rPr lang="en-US" sz="2400" dirty="0" smtClean="0">
                <a:solidFill>
                  <a:schemeClr val="tx1"/>
                </a:solidFill>
              </a:rPr>
              <a:t>Executive Coordinator Harper Guerra</a:t>
            </a:r>
          </a:p>
          <a:p>
            <a:r>
              <a:rPr lang="en-US" sz="2400" dirty="0" smtClean="0">
                <a:solidFill>
                  <a:schemeClr val="tx1"/>
                </a:solidFill>
              </a:rPr>
              <a:t>Senior Coordinator Katie Odom</a:t>
            </a:r>
          </a:p>
          <a:p>
            <a:r>
              <a:rPr lang="en-US" sz="2400" dirty="0" smtClean="0">
                <a:solidFill>
                  <a:schemeClr val="tx1"/>
                </a:solidFill>
              </a:rPr>
              <a:t>Special Guest Director Michelle Parrott</a:t>
            </a:r>
            <a:endParaRPr lang="en-US" sz="2400" dirty="0">
              <a:solidFill>
                <a:schemeClr val="tx1"/>
              </a:solidFill>
            </a:endParaRPr>
          </a:p>
        </p:txBody>
      </p:sp>
      <p:pic>
        <p:nvPicPr>
          <p:cNvPr id="4" name="Picture 3" descr="HarperHeadshots 2014.jpg"/>
          <p:cNvPicPr>
            <a:picLocks noChangeAspect="1"/>
          </p:cNvPicPr>
          <p:nvPr/>
        </p:nvPicPr>
        <p:blipFill>
          <a:blip r:embed="rId2" cstate="print"/>
          <a:stretch>
            <a:fillRect/>
          </a:stretch>
        </p:blipFill>
        <p:spPr>
          <a:xfrm>
            <a:off x="304800" y="533400"/>
            <a:ext cx="1703047" cy="2466472"/>
          </a:xfrm>
          <a:prstGeom prst="rect">
            <a:avLst/>
          </a:prstGeom>
        </p:spPr>
      </p:pic>
      <p:pic>
        <p:nvPicPr>
          <p:cNvPr id="5" name="Picture 4" descr="Katie Odom.jpg"/>
          <p:cNvPicPr>
            <a:picLocks noChangeAspect="1"/>
          </p:cNvPicPr>
          <p:nvPr/>
        </p:nvPicPr>
        <p:blipFill>
          <a:blip r:embed="rId3" cstate="print"/>
          <a:stretch>
            <a:fillRect/>
          </a:stretch>
        </p:blipFill>
        <p:spPr>
          <a:xfrm>
            <a:off x="2057400" y="4191000"/>
            <a:ext cx="1524000" cy="2286000"/>
          </a:xfrm>
          <a:prstGeom prst="rect">
            <a:avLst/>
          </a:prstGeom>
        </p:spPr>
      </p:pic>
      <p:pic>
        <p:nvPicPr>
          <p:cNvPr id="6" name="Picture 5" descr="Lisa Anderson 2013.jpg"/>
          <p:cNvPicPr>
            <a:picLocks noChangeAspect="1"/>
          </p:cNvPicPr>
          <p:nvPr/>
        </p:nvPicPr>
        <p:blipFill>
          <a:blip r:embed="rId4" cstate="print"/>
          <a:stretch>
            <a:fillRect/>
          </a:stretch>
        </p:blipFill>
        <p:spPr>
          <a:xfrm>
            <a:off x="228600" y="3429000"/>
            <a:ext cx="1649520" cy="247660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spruce trees.jpg"/>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763"/>
            <a:ext cx="9144000" cy="6853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8200" y="228600"/>
            <a:ext cx="5410200" cy="1066800"/>
          </a:xfrm>
          <a:solidFill>
            <a:schemeClr val="bg1"/>
          </a:solidFill>
          <a:ln>
            <a:solidFill>
              <a:schemeClr val="tx1">
                <a:lumMod val="65000"/>
                <a:lumOff val="35000"/>
              </a:schemeClr>
            </a:solidFill>
          </a:ln>
        </p:spPr>
        <p:txBody>
          <a:bodyPr>
            <a:normAutofit/>
          </a:bodyPr>
          <a:lstStyle/>
          <a:p>
            <a:r>
              <a:rPr lang="en-US" sz="2800" dirty="0" smtClean="0"/>
              <a:t>Objectives for Session #5 –</a:t>
            </a:r>
            <a:r>
              <a:rPr lang="en-US" sz="3200" dirty="0" smtClean="0"/>
              <a:t/>
            </a:r>
            <a:br>
              <a:rPr lang="en-US" sz="3200" dirty="0" smtClean="0"/>
            </a:br>
            <a:r>
              <a:rPr lang="en-US" sz="3200" dirty="0" smtClean="0"/>
              <a:t>Identifying Business Partners </a:t>
            </a:r>
            <a:endParaRPr lang="en-US" sz="3200" dirty="0"/>
          </a:p>
        </p:txBody>
      </p:sp>
      <p:sp>
        <p:nvSpPr>
          <p:cNvPr id="3" name="Content Placeholder 2"/>
          <p:cNvSpPr>
            <a:spLocks noGrp="1"/>
          </p:cNvSpPr>
          <p:nvPr>
            <p:ph idx="1"/>
          </p:nvPr>
        </p:nvSpPr>
        <p:spPr>
          <a:xfrm>
            <a:off x="571500" y="1524000"/>
            <a:ext cx="8001000" cy="1600200"/>
          </a:xfrm>
          <a:solidFill>
            <a:schemeClr val="bg1"/>
          </a:solidFill>
        </p:spPr>
        <p:txBody>
          <a:bodyPr>
            <a:normAutofit lnSpcReduction="10000"/>
          </a:bodyPr>
          <a:lstStyle/>
          <a:p>
            <a:pPr>
              <a:buNone/>
            </a:pPr>
            <a:r>
              <a:rPr lang="en-US" sz="2400" dirty="0" smtClean="0"/>
              <a:t>There are 2 specific goals we want to achieve in developing a solid Shaklee business. We have been discussing </a:t>
            </a:r>
          </a:p>
          <a:p>
            <a:pPr marL="457200" indent="-457200">
              <a:buAutoNum type="arabicPeriod"/>
            </a:pPr>
            <a:r>
              <a:rPr lang="en-US" sz="2400" dirty="0" smtClean="0"/>
              <a:t>To develop a customer base of 20 to 30 members </a:t>
            </a:r>
          </a:p>
          <a:p>
            <a:pPr marL="457200" indent="-457200">
              <a:buAutoNum type="arabicPeriod"/>
            </a:pPr>
            <a:r>
              <a:rPr lang="en-US" sz="2400" dirty="0" smtClean="0"/>
              <a:t>To identify potential business partners</a:t>
            </a:r>
          </a:p>
          <a:p>
            <a:pPr marL="457200" indent="-457200">
              <a:buNone/>
            </a:pPr>
            <a:endParaRPr lang="en-US" sz="2400" dirty="0"/>
          </a:p>
        </p:txBody>
      </p:sp>
      <p:sp>
        <p:nvSpPr>
          <p:cNvPr id="4" name="Rectangle 3"/>
          <p:cNvSpPr/>
          <p:nvPr/>
        </p:nvSpPr>
        <p:spPr>
          <a:xfrm>
            <a:off x="381000" y="3429000"/>
            <a:ext cx="8115300" cy="3046988"/>
          </a:xfrm>
          <a:prstGeom prst="rect">
            <a:avLst/>
          </a:prstGeom>
          <a:solidFill>
            <a:schemeClr val="bg1"/>
          </a:solidFill>
          <a:ln>
            <a:solidFill>
              <a:schemeClr val="tx1">
                <a:lumMod val="50000"/>
                <a:lumOff val="50000"/>
              </a:schemeClr>
            </a:solidFill>
          </a:ln>
        </p:spPr>
        <p:txBody>
          <a:bodyPr wrap="square">
            <a:spAutoFit/>
          </a:bodyPr>
          <a:lstStyle/>
          <a:p>
            <a:pPr algn="ctr"/>
            <a:r>
              <a:rPr lang="en-US" sz="2400" b="1" dirty="0" smtClean="0"/>
              <a:t>This week, we zero in on identifying those special people we would like to invite to be a part of our business teams …</a:t>
            </a:r>
          </a:p>
          <a:p>
            <a:pPr marL="457200" indent="-457200">
              <a:buAutoNum type="arabicPeriod"/>
            </a:pPr>
            <a:r>
              <a:rPr lang="en-US" sz="2400" dirty="0" smtClean="0"/>
              <a:t>Specifically to understand what are the characteristics that make people particularly well-suited for a home business</a:t>
            </a:r>
          </a:p>
          <a:p>
            <a:pPr marL="457200" indent="-457200">
              <a:buAutoNum type="arabicPeriod" startAt="2"/>
            </a:pPr>
            <a:r>
              <a:rPr lang="en-US" sz="2400" dirty="0" smtClean="0"/>
              <a:t>To learn how to expose others to business information</a:t>
            </a:r>
          </a:p>
          <a:p>
            <a:pPr marL="457200" indent="-457200">
              <a:buAutoNum type="arabicPeriod" startAt="2"/>
            </a:pPr>
            <a:r>
              <a:rPr lang="en-US" sz="2400" dirty="0" smtClean="0"/>
              <a:t>How to discuss the benefits. </a:t>
            </a:r>
          </a:p>
          <a:p>
            <a:pPr marL="457200" indent="-457200"/>
            <a:r>
              <a:rPr lang="en-US" sz="2400" dirty="0" smtClean="0"/>
              <a:t>3.   To understand the best resources to offer people when evaluating the idea of starting a home business         </a:t>
            </a:r>
            <a:r>
              <a:rPr lang="en-US" sz="2400" dirty="0" err="1" smtClean="0"/>
              <a:t>lisa</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additive="base">
                                        <p:cTn id="1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 calcmode="lin" valueType="num">
                                      <p:cBhvr additive="base">
                                        <p:cTn id="2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calcmode="lin" valueType="num">
                                      <p:cBhvr additive="base">
                                        <p:cTn id="2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C:\Users\Barb\AppData\Local\Microsoft\Windows\Temporary Internet Files\Content.Outlook\91KB6DCC\photo (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6400800" y="6096000"/>
            <a:ext cx="2209800" cy="369332"/>
          </a:xfrm>
          <a:prstGeom prst="rect">
            <a:avLst/>
          </a:prstGeom>
          <a:noFill/>
        </p:spPr>
        <p:txBody>
          <a:bodyPr wrap="square" rtlCol="0">
            <a:spAutoFit/>
          </a:bodyPr>
          <a:lstStyle/>
          <a:p>
            <a:r>
              <a:rPr lang="en-US" dirty="0" err="1" smtClean="0"/>
              <a:t>katie</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4030</TotalTime>
  <Words>2699</Words>
  <Application>Microsoft Office PowerPoint</Application>
  <PresentationFormat>On-screen Show (4:3)</PresentationFormat>
  <Paragraphs>245</Paragraphs>
  <Slides>41</Slides>
  <Notes>6</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Shaklee Summer Promotions</vt:lpstr>
      <vt:lpstr>July Free Product – Carotomax      hannah</vt:lpstr>
      <vt:lpstr>CarotoMax  +  Shaklee 180® Mango Energizing Smoothee   </vt:lpstr>
      <vt:lpstr>Join Now -        Receive FREE Registration to Shaklee Live 2014</vt:lpstr>
      <vt:lpstr>For New Distributors with a Gold or Gold Plus PAK AND Existing Members who Upgrade to Gold</vt:lpstr>
      <vt:lpstr>Enfuselle Skin Care Products</vt:lpstr>
      <vt:lpstr>Shaklee Summer School 2014 8 Weeks to Director Session #5    July  15, 2014 Identifying Business Partners </vt:lpstr>
      <vt:lpstr>Objectives for Session #5 – Identifying Business Partners </vt:lpstr>
      <vt:lpstr>Slide 9</vt:lpstr>
      <vt:lpstr>The Process of Identifying Business Partners </vt:lpstr>
      <vt:lpstr>Slide 11</vt:lpstr>
      <vt:lpstr>From Katie’s blog OurTinyNest.wordpress.com</vt:lpstr>
      <vt:lpstr>Slide 13</vt:lpstr>
      <vt:lpstr>Great benefits to financially assist your family</vt:lpstr>
      <vt:lpstr>Being a part of an amazing team of women dedicated to helping others.  Our team includes a Nutritionist and Nurse who we consult with to best help our family and friends!</vt:lpstr>
      <vt:lpstr>-Helping others find natural solutions to their health or to help people lose weight</vt:lpstr>
      <vt:lpstr>Let’s  Examine Our Mind Set Intent Counts More Than Technique</vt:lpstr>
      <vt:lpstr>You Won’t be Convincing     Until You are Convinced Lisa </vt:lpstr>
      <vt:lpstr>“ So many different benefits Shaklee offers.. Somebody always wants something.” Katie</vt:lpstr>
      <vt:lpstr>“Live Your Shaklee Business Out Loud”</vt:lpstr>
      <vt:lpstr>Be Intentional About      Finding Your Business Partners  katie</vt:lpstr>
      <vt:lpstr>Qualities To Look For in a Business Partner</vt:lpstr>
      <vt:lpstr>Tuck Shaklee Business Into Conversations  Katie </vt:lpstr>
      <vt:lpstr>Using 3-Way Calls To Introduce Possible Business Partners to Your Upline       katie</vt:lpstr>
      <vt:lpstr>Build Relationships with Members</vt:lpstr>
      <vt:lpstr>Conversations About Home Businesses</vt:lpstr>
      <vt:lpstr> “ Always let people know there is a business opportunity “      Lisa Anderson</vt:lpstr>
      <vt:lpstr>“ I saw your FaceBook post…    Looks like your business is going well.”</vt:lpstr>
      <vt:lpstr>How I found my business partners.</vt:lpstr>
      <vt:lpstr>When I asked my team WHY they approached me about the business &amp; WHAT their goal was, this was their response:</vt:lpstr>
      <vt:lpstr>A Facebook Event an extension of Angela’s Re-Grand Opening event</vt:lpstr>
      <vt:lpstr>A Facebook Event Continued</vt:lpstr>
      <vt:lpstr>Action Steps Session 5</vt:lpstr>
      <vt:lpstr>Invitation to Conference Call on Home Businesses</vt:lpstr>
      <vt:lpstr>Outline for Business Stories Conference Call</vt:lpstr>
      <vt:lpstr>“People may forget what you said, And they may forget what you did,   But they will never forget                         How you made them feel.”     Maya Angelou</vt:lpstr>
      <vt:lpstr>Phrases to Make Your Guest  Comfortable </vt:lpstr>
      <vt:lpstr>Your Tone of Voice Will Reflect Your  Confidence and Belief</vt:lpstr>
      <vt:lpstr> Examples of Phrases that Reflect Your Confidence and Belief in the Importance of the Work You Do  And How Much You Love Your Association with Shaklee.</vt:lpstr>
      <vt:lpstr>Monday Wellness Webinars Schedule</vt:lpstr>
      <vt:lpstr>Next Session #6 –  Presenting Business Information  And  Resources Available To Help Us</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Shaklee Summer School 2014 8 Weeks to Director</dc:title>
  <dc:creator>Barb</dc:creator>
  <cp:lastModifiedBy>Barb</cp:lastModifiedBy>
  <cp:revision>387</cp:revision>
  <dcterms:created xsi:type="dcterms:W3CDTF">2014-05-28T21:36:36Z</dcterms:created>
  <dcterms:modified xsi:type="dcterms:W3CDTF">2014-07-15T13:47:01Z</dcterms:modified>
</cp:coreProperties>
</file>