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327" r:id="rId2"/>
    <p:sldId id="380" r:id="rId3"/>
    <p:sldId id="381" r:id="rId4"/>
    <p:sldId id="382" r:id="rId5"/>
    <p:sldId id="383" r:id="rId6"/>
    <p:sldId id="384" r:id="rId7"/>
    <p:sldId id="401" r:id="rId8"/>
    <p:sldId id="256" r:id="rId9"/>
    <p:sldId id="346" r:id="rId10"/>
    <p:sldId id="347" r:id="rId11"/>
    <p:sldId id="378" r:id="rId12"/>
    <p:sldId id="332" r:id="rId13"/>
    <p:sldId id="377" r:id="rId14"/>
    <p:sldId id="399" r:id="rId15"/>
    <p:sldId id="372" r:id="rId16"/>
    <p:sldId id="373" r:id="rId17"/>
    <p:sldId id="374" r:id="rId18"/>
    <p:sldId id="379" r:id="rId19"/>
    <p:sldId id="389" r:id="rId20"/>
    <p:sldId id="390" r:id="rId21"/>
    <p:sldId id="392" r:id="rId22"/>
    <p:sldId id="393" r:id="rId23"/>
    <p:sldId id="394" r:id="rId24"/>
    <p:sldId id="395" r:id="rId25"/>
    <p:sldId id="396" r:id="rId26"/>
    <p:sldId id="397" r:id="rId27"/>
    <p:sldId id="360" r:id="rId28"/>
    <p:sldId id="391" r:id="rId29"/>
    <p:sldId id="363" r:id="rId30"/>
    <p:sldId id="364" r:id="rId31"/>
    <p:sldId id="371" r:id="rId32"/>
    <p:sldId id="361" r:id="rId33"/>
    <p:sldId id="362" r:id="rId34"/>
    <p:sldId id="337" r:id="rId35"/>
    <p:sldId id="335" r:id="rId36"/>
    <p:sldId id="336" r:id="rId37"/>
    <p:sldId id="365" r:id="rId38"/>
    <p:sldId id="376" r:id="rId39"/>
    <p:sldId id="385" r:id="rId40"/>
    <p:sldId id="386" r:id="rId41"/>
    <p:sldId id="388"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54" d="100"/>
          <a:sy n="54" d="100"/>
        </p:scale>
        <p:origin x="-163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23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EF9939-6695-4D10-918E-ACA8990DE8EA}" type="datetimeFigureOut">
              <a:rPr lang="en-US" smtClean="0"/>
              <a:pPr/>
              <a:t>7/8/2014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B513728-CDBC-441B-8F7C-A4B97B1698F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88753F-C6EA-4D41-A71F-8730F18139BC}" type="datetimeFigureOut">
              <a:rPr lang="en-US" smtClean="0"/>
              <a:pPr/>
              <a:t>7/8/2014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490892-6098-44B3-8E8A-E90B97D9C50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5AE114-C48B-461D-8357-375157EC864D}" type="slidenum">
              <a:rPr lang="en-US" smtClean="0"/>
              <a:pPr/>
              <a:t>3</a:t>
            </a:fld>
            <a:endParaRPr lang="en-US"/>
          </a:p>
        </p:txBody>
      </p:sp>
    </p:spTree>
    <p:extLst>
      <p:ext uri="{BB962C8B-B14F-4D97-AF65-F5344CB8AC3E}">
        <p14:creationId xmlns="" xmlns:p14="http://schemas.microsoft.com/office/powerpoint/2010/main" val="3995922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5AE114-C48B-461D-8357-375157EC864D}" type="slidenum">
              <a:rPr lang="en-US" smtClean="0"/>
              <a:pPr/>
              <a:t>4</a:t>
            </a:fld>
            <a:endParaRPr lang="en-US"/>
          </a:p>
        </p:txBody>
      </p:sp>
    </p:spTree>
    <p:extLst>
      <p:ext uri="{BB962C8B-B14F-4D97-AF65-F5344CB8AC3E}">
        <p14:creationId xmlns="" xmlns:p14="http://schemas.microsoft.com/office/powerpoint/2010/main" val="39959221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xfrm>
            <a:off x="1144588" y="685800"/>
            <a:ext cx="4570412" cy="3429000"/>
          </a:xfrm>
          <a:ln/>
        </p:spPr>
      </p:sp>
      <p:sp>
        <p:nvSpPr>
          <p:cNvPr id="59395" name="Notes Placeholder 2"/>
          <p:cNvSpPr>
            <a:spLocks noGrp="1"/>
          </p:cNvSpPr>
          <p:nvPr>
            <p:ph type="body" idx="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endParaRPr lang="en-US" dirty="0">
              <a:ea typeface="MS PGothic" charset="0"/>
              <a:cs typeface="MS PGothic" charset="0"/>
            </a:endParaRPr>
          </a:p>
        </p:txBody>
      </p:sp>
      <p:sp>
        <p:nvSpPr>
          <p:cNvPr id="59396"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defTabSz="564053" eaLnBrk="0" hangingPunct="0">
              <a:defRPr sz="2400">
                <a:solidFill>
                  <a:schemeClr val="tx1"/>
                </a:solidFill>
                <a:latin typeface="Arial" pitchFamily="34" charset="0"/>
                <a:ea typeface="ＭＳ Ｐゴシック" pitchFamily="34" charset="-128"/>
              </a:defRPr>
            </a:lvl1pPr>
            <a:lvl2pPr marL="749934" indent="-288436" defTabSz="564053" eaLnBrk="0" hangingPunct="0">
              <a:defRPr sz="2400">
                <a:solidFill>
                  <a:schemeClr val="tx1"/>
                </a:solidFill>
                <a:latin typeface="Arial" pitchFamily="34" charset="0"/>
                <a:ea typeface="ＭＳ Ｐゴシック" pitchFamily="34" charset="-128"/>
              </a:defRPr>
            </a:lvl2pPr>
            <a:lvl3pPr marL="1153744" indent="-230749" defTabSz="564053" eaLnBrk="0" hangingPunct="0">
              <a:defRPr sz="2400">
                <a:solidFill>
                  <a:schemeClr val="tx1"/>
                </a:solidFill>
                <a:latin typeface="Arial" pitchFamily="34" charset="0"/>
                <a:ea typeface="ＭＳ Ｐゴシック" pitchFamily="34" charset="-128"/>
              </a:defRPr>
            </a:lvl3pPr>
            <a:lvl4pPr marL="1615242" indent="-230749" defTabSz="564053" eaLnBrk="0" hangingPunct="0">
              <a:defRPr sz="2400">
                <a:solidFill>
                  <a:schemeClr val="tx1"/>
                </a:solidFill>
                <a:latin typeface="Arial" pitchFamily="34" charset="0"/>
                <a:ea typeface="ＭＳ Ｐゴシック" pitchFamily="34" charset="-128"/>
              </a:defRPr>
            </a:lvl4pPr>
            <a:lvl5pPr marL="2076740" indent="-230749" defTabSz="564053" eaLnBrk="0" hangingPunct="0">
              <a:defRPr sz="2400">
                <a:solidFill>
                  <a:schemeClr val="tx1"/>
                </a:solidFill>
                <a:latin typeface="Arial" pitchFamily="34" charset="0"/>
                <a:ea typeface="ＭＳ Ｐゴシック" pitchFamily="34" charset="-128"/>
              </a:defRPr>
            </a:lvl5pPr>
            <a:lvl6pPr marL="2538237" indent="-230749" algn="ctr" defTabSz="56405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99735" indent="-230749" algn="ctr" defTabSz="56405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61233" indent="-230749" algn="ctr" defTabSz="56405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922730" indent="-230749" algn="ctr" defTabSz="56405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A9BCE442-9E47-42FD-8E6A-16EAB4700A5C}" type="slidenum">
              <a:rPr lang="en-US" altLang="en-US" sz="1200">
                <a:solidFill>
                  <a:srgbClr val="000000"/>
                </a:solidFill>
                <a:latin typeface="Calibri" pitchFamily="34" charset="0"/>
              </a:rPr>
              <a:pPr eaLnBrk="1" hangingPunct="1"/>
              <a:t>5</a:t>
            </a:fld>
            <a:endParaRPr lang="en-US" altLang="en-US" sz="1200">
              <a:solidFill>
                <a:srgbClr val="000000"/>
              </a:solidFill>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5AE114-C48B-461D-8357-375157EC864D}" type="slidenum">
              <a:rPr lang="en-US" smtClean="0"/>
              <a:pPr/>
              <a:t>6</a:t>
            </a:fld>
            <a:endParaRPr lang="en-US"/>
          </a:p>
        </p:txBody>
      </p:sp>
    </p:spTree>
    <p:extLst>
      <p:ext uri="{BB962C8B-B14F-4D97-AF65-F5344CB8AC3E}">
        <p14:creationId xmlns="" xmlns:p14="http://schemas.microsoft.com/office/powerpoint/2010/main" val="3995922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BB5D7B-BBBA-4AF0-A860-AFF0BFE23340}" type="datetimeFigureOut">
              <a:rPr lang="en-US" smtClean="0"/>
              <a:pPr/>
              <a:t>7/8/2014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BB5D7B-BBBA-4AF0-A860-AFF0BFE23340}" type="datetimeFigureOut">
              <a:rPr lang="en-US" smtClean="0"/>
              <a:pPr/>
              <a:t>7/8/2014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BB5D7B-BBBA-4AF0-A860-AFF0BFE23340}" type="datetimeFigureOut">
              <a:rPr lang="en-US" smtClean="0"/>
              <a:pPr/>
              <a:t>7/8/2014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9932" y="214848"/>
            <a:ext cx="8534400" cy="685800"/>
          </a:xfrm>
        </p:spPr>
        <p:txBody>
          <a:bodyPr/>
          <a:lstStyle/>
          <a:p>
            <a:r>
              <a:rPr lang="en-US" dirty="0" smtClean="0"/>
              <a:t>Click to edit Master title style</a:t>
            </a:r>
            <a:endParaRPr lang="en-US" dirty="0"/>
          </a:p>
        </p:txBody>
      </p:sp>
    </p:spTree>
    <p:extLst>
      <p:ext uri="{BB962C8B-B14F-4D97-AF65-F5344CB8AC3E}">
        <p14:creationId xmlns="" xmlns:p14="http://schemas.microsoft.com/office/powerpoint/2010/main" val="30770413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BB5D7B-BBBA-4AF0-A860-AFF0BFE23340}" type="datetimeFigureOut">
              <a:rPr lang="en-US" smtClean="0"/>
              <a:pPr/>
              <a:t>7/8/2014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BB5D7B-BBBA-4AF0-A860-AFF0BFE23340}" type="datetimeFigureOut">
              <a:rPr lang="en-US" smtClean="0"/>
              <a:pPr/>
              <a:t>7/8/2014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BB5D7B-BBBA-4AF0-A860-AFF0BFE23340}" type="datetimeFigureOut">
              <a:rPr lang="en-US" smtClean="0"/>
              <a:pPr/>
              <a:t>7/8/2014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BB5D7B-BBBA-4AF0-A860-AFF0BFE23340}" type="datetimeFigureOut">
              <a:rPr lang="en-US" smtClean="0"/>
              <a:pPr/>
              <a:t>7/8/2014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BB5D7B-BBBA-4AF0-A860-AFF0BFE23340}" type="datetimeFigureOut">
              <a:rPr lang="en-US" smtClean="0"/>
              <a:pPr/>
              <a:t>7/8/2014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BB5D7B-BBBA-4AF0-A860-AFF0BFE23340}" type="datetimeFigureOut">
              <a:rPr lang="en-US" smtClean="0"/>
              <a:pPr/>
              <a:t>7/8/2014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BB5D7B-BBBA-4AF0-A860-AFF0BFE23340}" type="datetimeFigureOut">
              <a:rPr lang="en-US" smtClean="0"/>
              <a:pPr/>
              <a:t>7/8/2014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BB5D7B-BBBA-4AF0-A860-AFF0BFE23340}" type="datetimeFigureOut">
              <a:rPr lang="en-US" smtClean="0"/>
              <a:pPr/>
              <a:t>7/8/2014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BB5D7B-BBBA-4AF0-A860-AFF0BFE23340}" type="datetimeFigureOut">
              <a:rPr lang="en-US" smtClean="0"/>
              <a:pPr/>
              <a:t>7/8/2014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4FDC58-10FA-4A32-914A-B894FE5C4A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tif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youtube.com/watch?v=yBcr_wTTQFk" TargetMode="External"/><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betterhealthin31days.com/" TargetMode="External"/><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hyperlink" Target="https://www2.gotomeeting.com/register/168936498"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www.youtube.com/watch?v=nVwPjiJZcTc"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2" Type="http://schemas.openxmlformats.org/officeDocument/2006/relationships/image" Target="../media/image44.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3.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4.bp.blogspot.com/-SprAodUOzu8/UcIPiDiFulI/AAAAAAAAAcI/BbFYKkj4hhA/s1600/Screen+Shot+2013-06-19+at+4.07.17+PM.png"/>
          <p:cNvPicPr>
            <a:picLocks noChangeAspect="1" noChangeArrowheads="1"/>
          </p:cNvPicPr>
          <p:nvPr/>
        </p:nvPicPr>
        <p:blipFill>
          <a:blip r:embed="rId2" cstate="print"/>
          <a:srcRect/>
          <a:stretch>
            <a:fillRect/>
          </a:stretch>
        </p:blipFill>
        <p:spPr bwMode="auto">
          <a:xfrm>
            <a:off x="520700" y="502920"/>
            <a:ext cx="8102600" cy="585216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encrypted-tbn1.gstatic.com/images?q=tbn:ANd9GcRnPPNGfP14U3fWGjqiESblX7NeNtJpoKDJyE9TWxJsPHljsdfO"/>
          <p:cNvPicPr>
            <a:picLocks noChangeAspect="1" noChangeArrowheads="1"/>
          </p:cNvPicPr>
          <p:nvPr/>
        </p:nvPicPr>
        <p:blipFill>
          <a:blip r:embed="rId2" cstate="print"/>
          <a:srcRect/>
          <a:stretch>
            <a:fillRect/>
          </a:stretch>
        </p:blipFill>
        <p:spPr bwMode="auto">
          <a:xfrm>
            <a:off x="0" y="-65100"/>
            <a:ext cx="9144000" cy="6923100"/>
          </a:xfrm>
          <a:prstGeom prst="rect">
            <a:avLst/>
          </a:prstGeom>
          <a:noFill/>
        </p:spPr>
      </p:pic>
      <p:sp>
        <p:nvSpPr>
          <p:cNvPr id="2" name="Title 1"/>
          <p:cNvSpPr>
            <a:spLocks noGrp="1"/>
          </p:cNvSpPr>
          <p:nvPr>
            <p:ph type="title"/>
          </p:nvPr>
        </p:nvSpPr>
        <p:spPr>
          <a:xfrm>
            <a:off x="457200" y="381000"/>
            <a:ext cx="8229600" cy="1096962"/>
          </a:xfrm>
          <a:solidFill>
            <a:schemeClr val="bg1"/>
          </a:solidFill>
          <a:ln>
            <a:solidFill>
              <a:schemeClr val="accent2">
                <a:lumMod val="60000"/>
                <a:lumOff val="40000"/>
              </a:schemeClr>
            </a:solidFill>
          </a:ln>
        </p:spPr>
        <p:txBody>
          <a:bodyPr>
            <a:normAutofit fontScale="90000"/>
          </a:bodyPr>
          <a:lstStyle/>
          <a:p>
            <a:r>
              <a:rPr lang="en-US" sz="3600" dirty="0" smtClean="0"/>
              <a:t>Last Week We Learned 3 Key Elements for Authentic Meaningful Conversations</a:t>
            </a:r>
            <a:endParaRPr lang="en-US" sz="3600" dirty="0"/>
          </a:p>
        </p:txBody>
      </p:sp>
      <p:sp>
        <p:nvSpPr>
          <p:cNvPr id="3" name="Content Placeholder 2"/>
          <p:cNvSpPr>
            <a:spLocks noGrp="1"/>
          </p:cNvSpPr>
          <p:nvPr>
            <p:ph idx="1"/>
          </p:nvPr>
        </p:nvSpPr>
        <p:spPr>
          <a:xfrm>
            <a:off x="457200" y="1676400"/>
            <a:ext cx="8229600" cy="4953000"/>
          </a:xfrm>
          <a:solidFill>
            <a:schemeClr val="bg1"/>
          </a:solidFill>
        </p:spPr>
        <p:txBody>
          <a:bodyPr>
            <a:normAutofit lnSpcReduction="10000"/>
          </a:bodyPr>
          <a:lstStyle/>
          <a:p>
            <a:pPr>
              <a:buNone/>
            </a:pPr>
            <a:r>
              <a:rPr lang="en-US" sz="2400" dirty="0" smtClean="0"/>
              <a:t>1.  Using the phrase … </a:t>
            </a:r>
            <a:r>
              <a:rPr lang="en-US" sz="2400" b="1" dirty="0" smtClean="0"/>
              <a:t>Tell me about </a:t>
            </a:r>
            <a:r>
              <a:rPr lang="en-US" sz="2400" dirty="0" smtClean="0"/>
              <a:t>… to open conversations and learn what is important to  the person you are speaking with. .. This is how we learn their needs, interests, concerns, etc   and then we can look for possible solutions through Shaklee. ( cannot solve problem until they acknowledge it )</a:t>
            </a:r>
          </a:p>
          <a:p>
            <a:pPr>
              <a:buNone/>
            </a:pPr>
            <a:r>
              <a:rPr lang="en-US" sz="2400" dirty="0" smtClean="0"/>
              <a:t>2. </a:t>
            </a:r>
            <a:r>
              <a:rPr lang="en-US" sz="2400" b="1" dirty="0" smtClean="0"/>
              <a:t>Acknowledge</a:t>
            </a:r>
            <a:r>
              <a:rPr lang="en-US" sz="2400" dirty="0" smtClean="0"/>
              <a:t> people  --- look for sincere honest ways to appreciate people .. Even when they are asking difficult or challenging questions ,  we can acknowledge the effort they make to be natural, to read labels , to care about the safety of their products, etc.						</a:t>
            </a:r>
            <a:r>
              <a:rPr lang="en-US" sz="2400" dirty="0" err="1" smtClean="0"/>
              <a:t>lisa</a:t>
            </a:r>
            <a:endParaRPr lang="en-US" sz="2400" dirty="0" smtClean="0"/>
          </a:p>
          <a:p>
            <a:pPr>
              <a:buNone/>
            </a:pPr>
            <a:r>
              <a:rPr lang="en-US" sz="2400" dirty="0" smtClean="0"/>
              <a:t>3	Always include </a:t>
            </a:r>
            <a:r>
              <a:rPr lang="en-US" sz="2400" b="1" dirty="0" smtClean="0"/>
              <a:t>your reason </a:t>
            </a:r>
            <a:r>
              <a:rPr lang="en-US" sz="2400" dirty="0" smtClean="0"/>
              <a:t>for the contact … why you think the conference call  may be important to them , why the information was important to you, why developing a Shaklee business is meaningful for you and might be for them , etc</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clipartbest.com/cliparts/bcy/n7E/bcyn7EBcL.jpeg"/>
          <p:cNvPicPr>
            <a:picLocks noChangeAspect="1" noChangeArrowheads="1"/>
          </p:cNvPicPr>
          <p:nvPr/>
        </p:nvPicPr>
        <p:blipFill>
          <a:blip r:embed="rId2" cstate="print"/>
          <a:srcRect/>
          <a:stretch>
            <a:fillRect/>
          </a:stretch>
        </p:blipFill>
        <p:spPr bwMode="auto">
          <a:xfrm>
            <a:off x="6934200" y="2667000"/>
            <a:ext cx="1881051" cy="1524000"/>
          </a:xfrm>
          <a:prstGeom prst="rect">
            <a:avLst/>
          </a:prstGeom>
          <a:noFill/>
        </p:spPr>
      </p:pic>
      <p:sp>
        <p:nvSpPr>
          <p:cNvPr id="2" name="Title 1"/>
          <p:cNvSpPr>
            <a:spLocks noGrp="1"/>
          </p:cNvSpPr>
          <p:nvPr>
            <p:ph type="title"/>
          </p:nvPr>
        </p:nvSpPr>
        <p:spPr>
          <a:xfrm>
            <a:off x="457200" y="274638"/>
            <a:ext cx="8229600" cy="715962"/>
          </a:xfrm>
          <a:ln w="28575">
            <a:solidFill>
              <a:schemeClr val="accent6">
                <a:lumMod val="75000"/>
              </a:schemeClr>
            </a:solidFill>
          </a:ln>
        </p:spPr>
        <p:txBody>
          <a:bodyPr>
            <a:normAutofit fontScale="90000"/>
          </a:bodyPr>
          <a:lstStyle/>
          <a:p>
            <a:r>
              <a:rPr lang="en-US" sz="3600" dirty="0" smtClean="0"/>
              <a:t>Goals for Summer … Start With The Big Ones</a:t>
            </a:r>
            <a:endParaRPr lang="en-US" sz="3600" dirty="0"/>
          </a:p>
        </p:txBody>
      </p:sp>
      <p:sp>
        <p:nvSpPr>
          <p:cNvPr id="3" name="Content Placeholder 2"/>
          <p:cNvSpPr>
            <a:spLocks noGrp="1"/>
          </p:cNvSpPr>
          <p:nvPr>
            <p:ph idx="1"/>
          </p:nvPr>
        </p:nvSpPr>
        <p:spPr>
          <a:xfrm>
            <a:off x="457200" y="1143000"/>
            <a:ext cx="8229600" cy="3352800"/>
          </a:xfrm>
        </p:spPr>
        <p:txBody>
          <a:bodyPr>
            <a:normAutofit/>
          </a:bodyPr>
          <a:lstStyle/>
          <a:p>
            <a:pPr>
              <a:buNone/>
            </a:pPr>
            <a:r>
              <a:rPr lang="en-US" sz="2400" b="1" dirty="0" smtClean="0"/>
              <a:t>Goal # 1 </a:t>
            </a:r>
            <a:r>
              <a:rPr lang="en-US" sz="2400" dirty="0" smtClean="0"/>
              <a:t>--If you are a new Director …. Aim for </a:t>
            </a:r>
            <a:r>
              <a:rPr lang="en-US" sz="2400" b="1" dirty="0" smtClean="0"/>
              <a:t>3000 PV </a:t>
            </a:r>
            <a:r>
              <a:rPr lang="en-US" sz="2400" dirty="0" smtClean="0"/>
              <a:t>so you can qualify for New Directors Conference in your first year as a Director  </a:t>
            </a:r>
            <a:r>
              <a:rPr lang="en-US" sz="2000" dirty="0" smtClean="0"/>
              <a:t>( 18,000 BGV over any 6 month period )</a:t>
            </a:r>
          </a:p>
          <a:p>
            <a:pPr>
              <a:buNone/>
            </a:pPr>
            <a:r>
              <a:rPr lang="en-US" sz="2400" b="1" dirty="0" smtClean="0"/>
              <a:t>Goal #2-</a:t>
            </a:r>
            <a:r>
              <a:rPr lang="en-US" sz="2400" dirty="0" smtClean="0"/>
              <a:t>-  3000 PV </a:t>
            </a:r>
            <a:r>
              <a:rPr lang="en-US" sz="2400" b="1" dirty="0" smtClean="0"/>
              <a:t>AND appoint a Director </a:t>
            </a:r>
            <a:r>
              <a:rPr lang="en-US" sz="2400" dirty="0" smtClean="0"/>
              <a:t>….		 Qualifies you for Shaklee CAR PAYMENT !!!</a:t>
            </a:r>
          </a:p>
          <a:p>
            <a:pPr>
              <a:buNone/>
            </a:pPr>
            <a:r>
              <a:rPr lang="en-US" sz="2400" b="1" dirty="0" smtClean="0"/>
              <a:t>Goal #3 </a:t>
            </a:r>
            <a:r>
              <a:rPr lang="en-US" sz="2400" dirty="0" smtClean="0"/>
              <a:t>--  Let’s become </a:t>
            </a:r>
            <a:r>
              <a:rPr lang="en-US" sz="2400" b="1" dirty="0" smtClean="0"/>
              <a:t>COORDINATOR</a:t>
            </a:r>
            <a:r>
              <a:rPr lang="en-US" sz="2400" dirty="0" smtClean="0"/>
              <a:t> … in fact …			 let’s do it by November 30 .. 					And qualify for MAUI !!!!			</a:t>
            </a:r>
            <a:r>
              <a:rPr lang="en-US" sz="2400" dirty="0" err="1" smtClean="0"/>
              <a:t>lisa</a:t>
            </a:r>
            <a:endParaRPr lang="en-US" sz="2400" dirty="0" smtClean="0"/>
          </a:p>
          <a:p>
            <a:pPr>
              <a:buNone/>
            </a:pPr>
            <a:endParaRPr lang="en-US" sz="2400" dirty="0"/>
          </a:p>
        </p:txBody>
      </p:sp>
      <p:sp>
        <p:nvSpPr>
          <p:cNvPr id="4" name="TextBox 3"/>
          <p:cNvSpPr txBox="1"/>
          <p:nvPr/>
        </p:nvSpPr>
        <p:spPr>
          <a:xfrm>
            <a:off x="2819400" y="4343400"/>
            <a:ext cx="5029200" cy="584775"/>
          </a:xfrm>
          <a:prstGeom prst="rect">
            <a:avLst/>
          </a:prstGeom>
          <a:noFill/>
          <a:ln>
            <a:solidFill>
              <a:schemeClr val="tx1"/>
            </a:solidFill>
          </a:ln>
        </p:spPr>
        <p:txBody>
          <a:bodyPr wrap="square" rtlCol="0">
            <a:spAutoFit/>
          </a:bodyPr>
          <a:lstStyle/>
          <a:p>
            <a:r>
              <a:rPr lang="en-US" sz="3200" dirty="0" smtClean="0"/>
              <a:t>Your Working Goals for July </a:t>
            </a:r>
            <a:endParaRPr lang="en-US" sz="3200" dirty="0"/>
          </a:p>
        </p:txBody>
      </p:sp>
      <p:sp>
        <p:nvSpPr>
          <p:cNvPr id="5" name="TextBox 4"/>
          <p:cNvSpPr txBox="1"/>
          <p:nvPr/>
        </p:nvSpPr>
        <p:spPr>
          <a:xfrm>
            <a:off x="1752600" y="5181600"/>
            <a:ext cx="7010400" cy="1569660"/>
          </a:xfrm>
          <a:prstGeom prst="rect">
            <a:avLst/>
          </a:prstGeom>
          <a:noFill/>
          <a:ln>
            <a:solidFill>
              <a:schemeClr val="tx1"/>
            </a:solidFill>
          </a:ln>
        </p:spPr>
        <p:txBody>
          <a:bodyPr wrap="square" rtlCol="0">
            <a:spAutoFit/>
          </a:bodyPr>
          <a:lstStyle/>
          <a:p>
            <a:r>
              <a:rPr lang="en-US" sz="2400" dirty="0" smtClean="0"/>
              <a:t>Sponsor  3 to 5 new members/ week</a:t>
            </a:r>
          </a:p>
          <a:p>
            <a:r>
              <a:rPr lang="en-US" sz="2400" dirty="0" smtClean="0"/>
              <a:t>Set up 3 to 5 activities/ week  ( 3-way calls, conference calls, events, invites to wellness webinars, etc ) so let’s learn the art of inviting.</a:t>
            </a:r>
            <a:endParaRPr lang="en-US" sz="2400" dirty="0"/>
          </a:p>
        </p:txBody>
      </p:sp>
      <p:pic>
        <p:nvPicPr>
          <p:cNvPr id="24578" name="Picture 2" descr="http://theohanamama.com/wp-content/uploads/2010/06/maui-hula-girl-hawaii.jpg"/>
          <p:cNvPicPr>
            <a:picLocks noChangeAspect="1" noChangeArrowheads="1"/>
          </p:cNvPicPr>
          <p:nvPr/>
        </p:nvPicPr>
        <p:blipFill>
          <a:blip r:embed="rId3" cstate="print"/>
          <a:srcRect/>
          <a:stretch>
            <a:fillRect/>
          </a:stretch>
        </p:blipFill>
        <p:spPr bwMode="auto">
          <a:xfrm>
            <a:off x="0" y="4435849"/>
            <a:ext cx="1676400" cy="24221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P spid="5" grpId="0" build="allAtOnce"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descr="http://livesafeusa.com/wp-content/uploads/2011/08/Make-a-Plan-Finished-2a.jpg"/>
          <p:cNvPicPr>
            <a:picLocks noChangeAspect="1" noChangeArrowheads="1"/>
          </p:cNvPicPr>
          <p:nvPr/>
        </p:nvPicPr>
        <p:blipFill>
          <a:blip r:embed="rId2" cstate="print"/>
          <a:srcRect/>
          <a:stretch>
            <a:fillRect/>
          </a:stretch>
        </p:blipFill>
        <p:spPr bwMode="auto">
          <a:xfrm>
            <a:off x="0" y="4114800"/>
            <a:ext cx="2503984" cy="2447925"/>
          </a:xfrm>
          <a:prstGeom prst="rect">
            <a:avLst/>
          </a:prstGeom>
          <a:noFill/>
        </p:spPr>
      </p:pic>
      <p:sp>
        <p:nvSpPr>
          <p:cNvPr id="21506" name="Title 1"/>
          <p:cNvSpPr>
            <a:spLocks noGrp="1"/>
          </p:cNvSpPr>
          <p:nvPr>
            <p:ph type="title"/>
          </p:nvPr>
        </p:nvSpPr>
        <p:spPr>
          <a:xfrm>
            <a:off x="3276600" y="304800"/>
            <a:ext cx="4495800" cy="792162"/>
          </a:xfrm>
          <a:ln w="38100">
            <a:solidFill>
              <a:schemeClr val="tx1"/>
            </a:solidFill>
          </a:ln>
        </p:spPr>
        <p:txBody>
          <a:bodyPr>
            <a:normAutofit fontScale="90000"/>
          </a:bodyPr>
          <a:lstStyle/>
          <a:p>
            <a:r>
              <a:rPr lang="en-US" sz="3600" dirty="0" smtClean="0"/>
              <a:t>Create a 3000 PV Plan	</a:t>
            </a:r>
            <a:endParaRPr lang="en-US" dirty="0" smtClean="0"/>
          </a:p>
        </p:txBody>
      </p:sp>
      <p:sp>
        <p:nvSpPr>
          <p:cNvPr id="21507" name="Content Placeholder 2"/>
          <p:cNvSpPr>
            <a:spLocks noGrp="1"/>
          </p:cNvSpPr>
          <p:nvPr>
            <p:ph idx="1"/>
          </p:nvPr>
        </p:nvSpPr>
        <p:spPr>
          <a:xfrm>
            <a:off x="2438400" y="1295400"/>
            <a:ext cx="6705600" cy="5334000"/>
          </a:xfrm>
        </p:spPr>
        <p:txBody>
          <a:bodyPr>
            <a:normAutofit/>
          </a:bodyPr>
          <a:lstStyle/>
          <a:p>
            <a:pPr>
              <a:buFont typeface="Wingdings" pitchFamily="2" charset="2"/>
              <a:buNone/>
            </a:pPr>
            <a:r>
              <a:rPr lang="en-US" sz="2400" u="sng" dirty="0" smtClean="0"/>
              <a:t>Activity</a:t>
            </a:r>
            <a:r>
              <a:rPr lang="en-US" sz="2400" dirty="0" smtClean="0"/>
              <a:t> 				</a:t>
            </a:r>
            <a:r>
              <a:rPr lang="en-US" sz="2400" u="sng" dirty="0" smtClean="0"/>
              <a:t>Estimated PV</a:t>
            </a:r>
          </a:p>
          <a:p>
            <a:pPr>
              <a:buFont typeface="Wingdings" pitchFamily="2" charset="2"/>
              <a:buNone/>
            </a:pPr>
            <a:r>
              <a:rPr lang="en-US" sz="2000" dirty="0" smtClean="0"/>
              <a:t>4 to 5 group events   				1000 PV</a:t>
            </a:r>
          </a:p>
          <a:p>
            <a:pPr>
              <a:buFont typeface="Wingdings" pitchFamily="2" charset="2"/>
              <a:buNone/>
            </a:pPr>
            <a:r>
              <a:rPr lang="en-US" sz="2400" u="sng" dirty="0" smtClean="0"/>
              <a:t>Individual Appointments </a:t>
            </a:r>
            <a:r>
              <a:rPr lang="en-US" sz="2400" dirty="0" smtClean="0"/>
              <a:t>  </a:t>
            </a:r>
          </a:p>
          <a:p>
            <a:pPr>
              <a:buFont typeface="Wingdings" pitchFamily="2" charset="2"/>
              <a:buNone/>
            </a:pPr>
            <a:r>
              <a:rPr lang="en-US" sz="2000" dirty="0" smtClean="0"/>
              <a:t>Mary   (Product Guide Presentation)		100 PV</a:t>
            </a:r>
          </a:p>
          <a:p>
            <a:pPr>
              <a:buFont typeface="Wingdings" pitchFamily="2" charset="2"/>
              <a:buNone/>
            </a:pPr>
            <a:r>
              <a:rPr lang="en-US" sz="2000" dirty="0" smtClean="0"/>
              <a:t>John    ( 3-way with </a:t>
            </a:r>
            <a:r>
              <a:rPr lang="en-US" sz="2000" dirty="0" err="1" smtClean="0"/>
              <a:t>upline</a:t>
            </a:r>
            <a:r>
              <a:rPr lang="en-US" sz="2000" dirty="0" smtClean="0"/>
              <a:t> 	)			100 PV</a:t>
            </a:r>
          </a:p>
          <a:p>
            <a:pPr>
              <a:buFont typeface="Wingdings" pitchFamily="2" charset="2"/>
              <a:buNone/>
            </a:pPr>
            <a:r>
              <a:rPr lang="en-US" sz="2000" dirty="0" smtClean="0"/>
              <a:t>Jane    ( Business Info- Gold Plus Kit)		 500 PV</a:t>
            </a:r>
          </a:p>
          <a:p>
            <a:pPr>
              <a:buFont typeface="Wingdings" pitchFamily="2" charset="2"/>
              <a:buNone/>
            </a:pPr>
            <a:r>
              <a:rPr lang="en-US" sz="2000" dirty="0" smtClean="0"/>
              <a:t>Ruth  					 	100 PV</a:t>
            </a:r>
          </a:p>
          <a:p>
            <a:pPr>
              <a:buFont typeface="Wingdings" pitchFamily="2" charset="2"/>
              <a:buNone/>
            </a:pPr>
            <a:r>
              <a:rPr lang="en-US" sz="2000" dirty="0" smtClean="0"/>
              <a:t>Jess     (3-way with </a:t>
            </a:r>
            <a:r>
              <a:rPr lang="en-US" sz="2000" dirty="0" err="1" smtClean="0"/>
              <a:t>upline</a:t>
            </a:r>
            <a:r>
              <a:rPr lang="en-US" sz="2000" dirty="0" smtClean="0"/>
              <a:t>)		 	 	250 PV</a:t>
            </a:r>
          </a:p>
          <a:p>
            <a:pPr>
              <a:buFont typeface="Wingdings" pitchFamily="2" charset="2"/>
              <a:buNone/>
            </a:pPr>
            <a:r>
              <a:rPr lang="en-US" sz="2000" dirty="0" smtClean="0"/>
              <a:t>Sally and Tom	( Business Presentation)		250 PV</a:t>
            </a:r>
          </a:p>
          <a:p>
            <a:pPr>
              <a:buFont typeface="Wingdings" pitchFamily="2" charset="2"/>
              <a:buNone/>
            </a:pPr>
            <a:r>
              <a:rPr lang="en-US" sz="2000" dirty="0" smtClean="0"/>
              <a:t> </a:t>
            </a:r>
            <a:r>
              <a:rPr lang="en-US" sz="2400" dirty="0" smtClean="0"/>
              <a:t>Pass CD’s					</a:t>
            </a:r>
            <a:r>
              <a:rPr lang="en-US" sz="2000" dirty="0" smtClean="0"/>
              <a:t>300 PV</a:t>
            </a:r>
          </a:p>
          <a:p>
            <a:pPr>
              <a:buFont typeface="Wingdings" pitchFamily="2" charset="2"/>
              <a:buNone/>
            </a:pPr>
            <a:r>
              <a:rPr lang="en-US" sz="2000" dirty="0" smtClean="0"/>
              <a:t> </a:t>
            </a:r>
            <a:r>
              <a:rPr lang="en-US" sz="2400" dirty="0" smtClean="0"/>
              <a:t>Guests Taken to Area Meeting</a:t>
            </a:r>
          </a:p>
          <a:p>
            <a:pPr>
              <a:buFont typeface="Wingdings" pitchFamily="2" charset="2"/>
              <a:buNone/>
            </a:pPr>
            <a:r>
              <a:rPr lang="en-US" sz="2400" dirty="0" smtClean="0"/>
              <a:t>8 Guests invited to Product Conference Calls or Webinars  	</a:t>
            </a:r>
            <a:r>
              <a:rPr lang="en-US" sz="2000" dirty="0" smtClean="0"/>
              <a:t>	X 50 PV each 	etc.  harper</a:t>
            </a:r>
          </a:p>
        </p:txBody>
      </p:sp>
      <p:pic>
        <p:nvPicPr>
          <p:cNvPr id="22530" name="Picture 2" descr="http://changingliz.files.wordpress.com/2013/10/goal.jpg"/>
          <p:cNvPicPr>
            <a:picLocks noChangeAspect="1" noChangeArrowheads="1"/>
          </p:cNvPicPr>
          <p:nvPr/>
        </p:nvPicPr>
        <p:blipFill>
          <a:blip r:embed="rId3" cstate="print"/>
          <a:srcRect/>
          <a:stretch>
            <a:fillRect/>
          </a:stretch>
        </p:blipFill>
        <p:spPr bwMode="auto">
          <a:xfrm>
            <a:off x="304800" y="228600"/>
            <a:ext cx="2057400" cy="2781300"/>
          </a:xfrm>
          <a:prstGeom prst="rect">
            <a:avLst/>
          </a:prstGeom>
          <a:noFill/>
        </p:spPr>
      </p:pic>
    </p:spTree>
    <p:extLst>
      <p:ext uri="{BB962C8B-B14F-4D97-AF65-F5344CB8AC3E}">
        <p14:creationId xmlns:p14="http://schemas.microsoft.com/office/powerpoint/2010/main" xmlns="" val="951887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500" fill="hold"/>
                                        <p:tgtEl>
                                          <p:spTgt spid="22530"/>
                                        </p:tgtEl>
                                        <p:attrNameLst>
                                          <p:attrName>ppt_x</p:attrName>
                                        </p:attrNameLst>
                                      </p:cBhvr>
                                      <p:tavLst>
                                        <p:tav tm="0">
                                          <p:val>
                                            <p:strVal val="#ppt_x"/>
                                          </p:val>
                                        </p:tav>
                                        <p:tav tm="100000">
                                          <p:val>
                                            <p:strVal val="#ppt_x"/>
                                          </p:val>
                                        </p:tav>
                                      </p:tavLst>
                                    </p:anim>
                                    <p:anim calcmode="lin" valueType="num">
                                      <p:cBhvr additive="base">
                                        <p:cTn id="8" dur="500" fill="hold"/>
                                        <p:tgtEl>
                                          <p:spTgt spid="225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532"/>
                                        </p:tgtEl>
                                        <p:attrNameLst>
                                          <p:attrName>style.visibility</p:attrName>
                                        </p:attrNameLst>
                                      </p:cBhvr>
                                      <p:to>
                                        <p:strVal val="visible"/>
                                      </p:to>
                                    </p:set>
                                    <p:anim calcmode="lin" valueType="num">
                                      <p:cBhvr additive="base">
                                        <p:cTn id="13" dur="500" fill="hold"/>
                                        <p:tgtEl>
                                          <p:spTgt spid="22532"/>
                                        </p:tgtEl>
                                        <p:attrNameLst>
                                          <p:attrName>ppt_x</p:attrName>
                                        </p:attrNameLst>
                                      </p:cBhvr>
                                      <p:tavLst>
                                        <p:tav tm="0">
                                          <p:val>
                                            <p:strVal val="#ppt_x"/>
                                          </p:val>
                                        </p:tav>
                                        <p:tav tm="100000">
                                          <p:val>
                                            <p:strVal val="#ppt_x"/>
                                          </p:val>
                                        </p:tav>
                                      </p:tavLst>
                                    </p:anim>
                                    <p:anim calcmode="lin" valueType="num">
                                      <p:cBhvr additive="base">
                                        <p:cTn id="14" dur="500" fill="hold"/>
                                        <p:tgtEl>
                                          <p:spTgt spid="2253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507">
                                            <p:txEl>
                                              <p:pRg st="0" end="0"/>
                                            </p:txEl>
                                          </p:spTgt>
                                        </p:tgtEl>
                                        <p:attrNameLst>
                                          <p:attrName>style.visibility</p:attrName>
                                        </p:attrNameLst>
                                      </p:cBhvr>
                                      <p:to>
                                        <p:strVal val="visible"/>
                                      </p:to>
                                    </p:set>
                                    <p:anim calcmode="lin" valueType="num">
                                      <p:cBhvr additive="base">
                                        <p:cTn id="19" dur="5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7">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507">
                                            <p:txEl>
                                              <p:pRg st="1" end="1"/>
                                            </p:txEl>
                                          </p:spTgt>
                                        </p:tgtEl>
                                        <p:attrNameLst>
                                          <p:attrName>style.visibility</p:attrName>
                                        </p:attrNameLst>
                                      </p:cBhvr>
                                      <p:to>
                                        <p:strVal val="visible"/>
                                      </p:to>
                                    </p:set>
                                    <p:anim calcmode="lin" valueType="num">
                                      <p:cBhvr additive="base">
                                        <p:cTn id="23"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1507">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1507">
                                            <p:txEl>
                                              <p:pRg st="2" end="2"/>
                                            </p:txEl>
                                          </p:spTgt>
                                        </p:tgtEl>
                                        <p:attrNameLst>
                                          <p:attrName>style.visibility</p:attrName>
                                        </p:attrNameLst>
                                      </p:cBhvr>
                                      <p:to>
                                        <p:strVal val="visible"/>
                                      </p:to>
                                    </p:set>
                                    <p:anim calcmode="lin" valueType="num">
                                      <p:cBhvr additive="base">
                                        <p:cTn id="27" dur="500" fill="hold"/>
                                        <p:tgtEl>
                                          <p:spTgt spid="21507">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1507">
                                            <p:txEl>
                                              <p:pRg st="2" end="2"/>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1507">
                                            <p:txEl>
                                              <p:pRg st="3" end="3"/>
                                            </p:txEl>
                                          </p:spTgt>
                                        </p:tgtEl>
                                        <p:attrNameLst>
                                          <p:attrName>style.visibility</p:attrName>
                                        </p:attrNameLst>
                                      </p:cBhvr>
                                      <p:to>
                                        <p:strVal val="visible"/>
                                      </p:to>
                                    </p:set>
                                    <p:anim calcmode="lin" valueType="num">
                                      <p:cBhvr additive="base">
                                        <p:cTn id="31" dur="5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1507">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507">
                                            <p:txEl>
                                              <p:pRg st="4" end="4"/>
                                            </p:txEl>
                                          </p:spTgt>
                                        </p:tgtEl>
                                        <p:attrNameLst>
                                          <p:attrName>style.visibility</p:attrName>
                                        </p:attrNameLst>
                                      </p:cBhvr>
                                      <p:to>
                                        <p:strVal val="visible"/>
                                      </p:to>
                                    </p:set>
                                    <p:anim calcmode="lin" valueType="num">
                                      <p:cBhvr additive="base">
                                        <p:cTn id="35" dur="500" fill="hold"/>
                                        <p:tgtEl>
                                          <p:spTgt spid="2150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1507">
                                            <p:txEl>
                                              <p:pRg st="4" end="4"/>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1507">
                                            <p:txEl>
                                              <p:pRg st="5" end="5"/>
                                            </p:txEl>
                                          </p:spTgt>
                                        </p:tgtEl>
                                        <p:attrNameLst>
                                          <p:attrName>style.visibility</p:attrName>
                                        </p:attrNameLst>
                                      </p:cBhvr>
                                      <p:to>
                                        <p:strVal val="visible"/>
                                      </p:to>
                                    </p:set>
                                    <p:anim calcmode="lin" valueType="num">
                                      <p:cBhvr additive="base">
                                        <p:cTn id="39" dur="500" fill="hold"/>
                                        <p:tgtEl>
                                          <p:spTgt spid="21507">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1507">
                                            <p:txEl>
                                              <p:pRg st="5" end="5"/>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1507">
                                            <p:txEl>
                                              <p:pRg st="6" end="6"/>
                                            </p:txEl>
                                          </p:spTgt>
                                        </p:tgtEl>
                                        <p:attrNameLst>
                                          <p:attrName>style.visibility</p:attrName>
                                        </p:attrNameLst>
                                      </p:cBhvr>
                                      <p:to>
                                        <p:strVal val="visible"/>
                                      </p:to>
                                    </p:set>
                                    <p:anim calcmode="lin" valueType="num">
                                      <p:cBhvr additive="base">
                                        <p:cTn id="43" dur="500" fill="hold"/>
                                        <p:tgtEl>
                                          <p:spTgt spid="2150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1507">
                                            <p:txEl>
                                              <p:pRg st="6" end="6"/>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1507">
                                            <p:txEl>
                                              <p:pRg st="7" end="7"/>
                                            </p:txEl>
                                          </p:spTgt>
                                        </p:tgtEl>
                                        <p:attrNameLst>
                                          <p:attrName>style.visibility</p:attrName>
                                        </p:attrNameLst>
                                      </p:cBhvr>
                                      <p:to>
                                        <p:strVal val="visible"/>
                                      </p:to>
                                    </p:set>
                                    <p:anim calcmode="lin" valueType="num">
                                      <p:cBhvr additive="base">
                                        <p:cTn id="47" dur="500" fill="hold"/>
                                        <p:tgtEl>
                                          <p:spTgt spid="21507">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1507">
                                            <p:txEl>
                                              <p:pRg st="7" end="7"/>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1507">
                                            <p:txEl>
                                              <p:pRg st="8" end="8"/>
                                            </p:txEl>
                                          </p:spTgt>
                                        </p:tgtEl>
                                        <p:attrNameLst>
                                          <p:attrName>style.visibility</p:attrName>
                                        </p:attrNameLst>
                                      </p:cBhvr>
                                      <p:to>
                                        <p:strVal val="visible"/>
                                      </p:to>
                                    </p:set>
                                    <p:anim calcmode="lin" valueType="num">
                                      <p:cBhvr additive="base">
                                        <p:cTn id="51" dur="500" fill="hold"/>
                                        <p:tgtEl>
                                          <p:spTgt spid="21507">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21507">
                                            <p:txEl>
                                              <p:pRg st="8" end="8"/>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1507">
                                            <p:txEl>
                                              <p:pRg st="9" end="9"/>
                                            </p:txEl>
                                          </p:spTgt>
                                        </p:tgtEl>
                                        <p:attrNameLst>
                                          <p:attrName>style.visibility</p:attrName>
                                        </p:attrNameLst>
                                      </p:cBhvr>
                                      <p:to>
                                        <p:strVal val="visible"/>
                                      </p:to>
                                    </p:set>
                                    <p:anim calcmode="lin" valueType="num">
                                      <p:cBhvr additive="base">
                                        <p:cTn id="55" dur="500" fill="hold"/>
                                        <p:tgtEl>
                                          <p:spTgt spid="21507">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1507">
                                            <p:txEl>
                                              <p:pRg st="9" end="9"/>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1507">
                                            <p:txEl>
                                              <p:pRg st="10" end="10"/>
                                            </p:txEl>
                                          </p:spTgt>
                                        </p:tgtEl>
                                        <p:attrNameLst>
                                          <p:attrName>style.visibility</p:attrName>
                                        </p:attrNameLst>
                                      </p:cBhvr>
                                      <p:to>
                                        <p:strVal val="visible"/>
                                      </p:to>
                                    </p:set>
                                    <p:anim calcmode="lin" valueType="num">
                                      <p:cBhvr additive="base">
                                        <p:cTn id="59" dur="500" fill="hold"/>
                                        <p:tgtEl>
                                          <p:spTgt spid="21507">
                                            <p:txEl>
                                              <p:pRg st="10" end="1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21507">
                                            <p:txEl>
                                              <p:pRg st="10" end="10"/>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1507">
                                            <p:txEl>
                                              <p:pRg st="11" end="11"/>
                                            </p:txEl>
                                          </p:spTgt>
                                        </p:tgtEl>
                                        <p:attrNameLst>
                                          <p:attrName>style.visibility</p:attrName>
                                        </p:attrNameLst>
                                      </p:cBhvr>
                                      <p:to>
                                        <p:strVal val="visible"/>
                                      </p:to>
                                    </p:set>
                                    <p:anim calcmode="lin" valueType="num">
                                      <p:cBhvr additive="base">
                                        <p:cTn id="63" dur="500" fill="hold"/>
                                        <p:tgtEl>
                                          <p:spTgt spid="21507">
                                            <p:txEl>
                                              <p:pRg st="11" end="1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21507">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astpfc.files.wordpress.com/2013/08/invitation.jpg"/>
          <p:cNvPicPr>
            <a:picLocks noChangeAspect="1" noChangeArrowheads="1"/>
          </p:cNvPicPr>
          <p:nvPr/>
        </p:nvPicPr>
        <p:blipFill>
          <a:blip r:embed="rId2" cstate="print"/>
          <a:srcRect/>
          <a:stretch>
            <a:fillRect/>
          </a:stretch>
        </p:blipFill>
        <p:spPr bwMode="auto">
          <a:xfrm>
            <a:off x="6901249" y="0"/>
            <a:ext cx="2242751" cy="2514600"/>
          </a:xfrm>
          <a:prstGeom prst="rect">
            <a:avLst/>
          </a:prstGeom>
          <a:noFill/>
        </p:spPr>
      </p:pic>
      <p:sp>
        <p:nvSpPr>
          <p:cNvPr id="2" name="Title 1"/>
          <p:cNvSpPr>
            <a:spLocks noGrp="1"/>
          </p:cNvSpPr>
          <p:nvPr>
            <p:ph type="title"/>
          </p:nvPr>
        </p:nvSpPr>
        <p:spPr>
          <a:xfrm>
            <a:off x="304800" y="228600"/>
            <a:ext cx="6781800" cy="715962"/>
          </a:xfrm>
          <a:ln>
            <a:solidFill>
              <a:schemeClr val="tx1">
                <a:lumMod val="50000"/>
                <a:lumOff val="50000"/>
              </a:schemeClr>
            </a:solidFill>
          </a:ln>
        </p:spPr>
        <p:txBody>
          <a:bodyPr>
            <a:normAutofit/>
          </a:bodyPr>
          <a:lstStyle/>
          <a:p>
            <a:r>
              <a:rPr lang="en-US" sz="3200" dirty="0" smtClean="0"/>
              <a:t>There are Some Skills  Around  Inviting  </a:t>
            </a:r>
            <a:endParaRPr lang="en-US" sz="3200" dirty="0"/>
          </a:p>
        </p:txBody>
      </p:sp>
      <p:sp>
        <p:nvSpPr>
          <p:cNvPr id="3" name="Content Placeholder 2"/>
          <p:cNvSpPr>
            <a:spLocks noGrp="1"/>
          </p:cNvSpPr>
          <p:nvPr>
            <p:ph idx="1"/>
          </p:nvPr>
        </p:nvSpPr>
        <p:spPr>
          <a:xfrm>
            <a:off x="457200" y="1219200"/>
            <a:ext cx="7391400" cy="5638800"/>
          </a:xfrm>
        </p:spPr>
        <p:txBody>
          <a:bodyPr>
            <a:normAutofit fontScale="92500" lnSpcReduction="10000"/>
          </a:bodyPr>
          <a:lstStyle/>
          <a:p>
            <a:pPr>
              <a:buNone/>
            </a:pPr>
            <a:r>
              <a:rPr lang="en-US" sz="2400" dirty="0" smtClean="0"/>
              <a:t>Use the 3 elements of meaningful authentic conversation so the invitation is about meeting THEIR needs not filling chairs at an event ” .. </a:t>
            </a:r>
          </a:p>
          <a:p>
            <a:r>
              <a:rPr lang="en-US" sz="2400" b="1" dirty="0" smtClean="0"/>
              <a:t>Tell me about </a:t>
            </a:r>
            <a:r>
              <a:rPr lang="en-US" sz="2400" dirty="0" smtClean="0"/>
              <a:t>--  “ Mary, I want to ask you something about allergies … Tell me about  who comes to mind whom you know who may have family members with allergies . “</a:t>
            </a:r>
          </a:p>
          <a:p>
            <a:r>
              <a:rPr lang="en-US" sz="2400" dirty="0" smtClean="0"/>
              <a:t>Include  </a:t>
            </a:r>
            <a:r>
              <a:rPr lang="en-US" sz="2400" b="1" dirty="0" smtClean="0"/>
              <a:t>why</a:t>
            </a:r>
            <a:r>
              <a:rPr lang="en-US" sz="2400" dirty="0" smtClean="0"/>
              <a:t> you  are inviting them. “ Here let me tell you the reason I’m asking” </a:t>
            </a:r>
          </a:p>
          <a:p>
            <a:pPr>
              <a:buNone/>
            </a:pPr>
            <a:r>
              <a:rPr lang="en-US" sz="2400" dirty="0" smtClean="0"/>
              <a:t>	-- Often helpful to use a </a:t>
            </a:r>
            <a:r>
              <a:rPr lang="en-US" sz="2400" b="1" dirty="0" smtClean="0"/>
              <a:t>third party reference  </a:t>
            </a:r>
            <a:r>
              <a:rPr lang="en-US" sz="2400" dirty="0" smtClean="0"/>
              <a:t>--- “ I was reading an article.. Or attending a webinar.. Or speaking with a colleague, etc “</a:t>
            </a:r>
          </a:p>
          <a:p>
            <a:r>
              <a:rPr lang="en-US" sz="2400" b="1" dirty="0" smtClean="0"/>
              <a:t>Acknowledge  -- </a:t>
            </a:r>
            <a:r>
              <a:rPr lang="en-US" sz="2400" dirty="0" smtClean="0"/>
              <a:t>“ I thought of you because… I was thinking about the conversation we had a while ago … I remember a conversation w e had last month… Knowing how important natural products are to you, I thought this might be a company you would want to know about. “		</a:t>
            </a:r>
            <a:r>
              <a:rPr lang="en-US" sz="2400" dirty="0" err="1" smtClean="0"/>
              <a:t>lisa</a:t>
            </a:r>
            <a:endParaRPr lang="en-US" sz="24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www.moneyplansos.com/wp-content/uploads/2010/09/should-not1.jpg"/>
          <p:cNvPicPr>
            <a:picLocks noChangeAspect="1" noChangeArrowheads="1"/>
          </p:cNvPicPr>
          <p:nvPr/>
        </p:nvPicPr>
        <p:blipFill>
          <a:blip r:embed="rId2" cstate="print"/>
          <a:srcRect/>
          <a:stretch>
            <a:fillRect/>
          </a:stretch>
        </p:blipFill>
        <p:spPr bwMode="auto">
          <a:xfrm>
            <a:off x="6502400" y="4343400"/>
            <a:ext cx="2641600" cy="2514600"/>
          </a:xfrm>
          <a:prstGeom prst="rect">
            <a:avLst/>
          </a:prstGeom>
          <a:noFill/>
        </p:spPr>
      </p:pic>
      <p:sp>
        <p:nvSpPr>
          <p:cNvPr id="7170" name="Title 1"/>
          <p:cNvSpPr>
            <a:spLocks noGrp="1"/>
          </p:cNvSpPr>
          <p:nvPr>
            <p:ph type="title"/>
          </p:nvPr>
        </p:nvSpPr>
        <p:spPr>
          <a:xfrm>
            <a:off x="381000" y="304800"/>
            <a:ext cx="7239000" cy="838200"/>
          </a:xfrm>
          <a:ln>
            <a:solidFill>
              <a:schemeClr val="tx2">
                <a:lumMod val="60000"/>
                <a:lumOff val="40000"/>
              </a:schemeClr>
            </a:solidFill>
          </a:ln>
        </p:spPr>
        <p:txBody>
          <a:bodyPr>
            <a:normAutofit fontScale="90000"/>
          </a:bodyPr>
          <a:lstStyle/>
          <a:p>
            <a:r>
              <a:rPr lang="en-US" altLang="en-US" sz="3600" dirty="0" smtClean="0"/>
              <a:t>Principles of Inviting </a:t>
            </a:r>
            <a:br>
              <a:rPr lang="en-US" altLang="en-US" sz="3600" dirty="0" smtClean="0"/>
            </a:br>
            <a:r>
              <a:rPr lang="en-US" altLang="en-US" sz="3600" dirty="0" smtClean="0"/>
              <a:t>Love Them Where They Are</a:t>
            </a:r>
          </a:p>
        </p:txBody>
      </p:sp>
      <p:sp>
        <p:nvSpPr>
          <p:cNvPr id="7171" name="Content Placeholder 2"/>
          <p:cNvSpPr>
            <a:spLocks noGrp="1"/>
          </p:cNvSpPr>
          <p:nvPr>
            <p:ph idx="1"/>
          </p:nvPr>
        </p:nvSpPr>
        <p:spPr>
          <a:xfrm>
            <a:off x="457200" y="1143000"/>
            <a:ext cx="8153399" cy="5486400"/>
          </a:xfrm>
        </p:spPr>
        <p:txBody>
          <a:bodyPr>
            <a:normAutofit fontScale="92500" lnSpcReduction="10000"/>
          </a:bodyPr>
          <a:lstStyle/>
          <a:p>
            <a:r>
              <a:rPr lang="en-US" altLang="en-US" sz="2400" dirty="0" smtClean="0"/>
              <a:t>Watch your language – no “ </a:t>
            </a:r>
            <a:r>
              <a:rPr lang="en-US" altLang="en-US" sz="2400" dirty="0" err="1" smtClean="0"/>
              <a:t>shoulds</a:t>
            </a:r>
            <a:r>
              <a:rPr lang="en-US" altLang="en-US" sz="2400" dirty="0" smtClean="0"/>
              <a:t> , have </a:t>
            </a:r>
            <a:r>
              <a:rPr lang="en-US" altLang="en-US" sz="2400" dirty="0" err="1" smtClean="0"/>
              <a:t>to’s</a:t>
            </a:r>
            <a:r>
              <a:rPr lang="en-US" altLang="en-US" sz="2400" dirty="0" smtClean="0"/>
              <a:t> or need </a:t>
            </a:r>
            <a:r>
              <a:rPr lang="en-US" altLang="en-US" sz="2400" dirty="0" err="1" smtClean="0"/>
              <a:t>to’s</a:t>
            </a:r>
            <a:r>
              <a:rPr lang="en-US" altLang="en-US" sz="2400" dirty="0" smtClean="0"/>
              <a:t>”		 ( judgmental )</a:t>
            </a:r>
          </a:p>
          <a:p>
            <a:pPr>
              <a:buFont typeface="Wingdings" pitchFamily="2" charset="2"/>
              <a:buNone/>
            </a:pPr>
            <a:endParaRPr lang="en-US" altLang="en-US" sz="800" dirty="0" smtClean="0"/>
          </a:p>
          <a:p>
            <a:pPr eaLnBrk="1" hangingPunct="1">
              <a:lnSpc>
                <a:spcPct val="90000"/>
              </a:lnSpc>
            </a:pPr>
            <a:r>
              <a:rPr lang="en-US" altLang="en-US" sz="2400" dirty="0" smtClean="0"/>
              <a:t>Share how you feel about what you do.. . how important this information is . Sincerity is never misinterpreted. ( your reason)</a:t>
            </a:r>
          </a:p>
          <a:p>
            <a:pPr eaLnBrk="1" hangingPunct="1">
              <a:lnSpc>
                <a:spcPct val="90000"/>
              </a:lnSpc>
              <a:buFont typeface="Wingdings" pitchFamily="2" charset="2"/>
              <a:buNone/>
            </a:pPr>
            <a:endParaRPr lang="en-US" altLang="en-US" sz="800" dirty="0" smtClean="0"/>
          </a:p>
          <a:p>
            <a:pPr eaLnBrk="1" hangingPunct="1">
              <a:lnSpc>
                <a:spcPct val="90000"/>
              </a:lnSpc>
            </a:pPr>
            <a:r>
              <a:rPr lang="en-US" altLang="en-US" sz="2400" dirty="0" smtClean="0"/>
              <a:t>Affirm, acknowledge and appreciate</a:t>
            </a:r>
          </a:p>
          <a:p>
            <a:pPr eaLnBrk="1" hangingPunct="1">
              <a:lnSpc>
                <a:spcPct val="90000"/>
              </a:lnSpc>
              <a:buFont typeface="Wingdings" pitchFamily="2" charset="2"/>
              <a:buNone/>
            </a:pPr>
            <a:endParaRPr lang="en-US" altLang="en-US" sz="800" dirty="0" smtClean="0"/>
          </a:p>
          <a:p>
            <a:pPr eaLnBrk="1" hangingPunct="1">
              <a:lnSpc>
                <a:spcPct val="90000"/>
              </a:lnSpc>
            </a:pPr>
            <a:r>
              <a:rPr lang="en-US" altLang="en-US" sz="2400" dirty="0" smtClean="0"/>
              <a:t>Give people space –”I don’t know if this would be of interest to you or not. “ “ This may be of interest to you, or someone you know.”  “ May I show it to you and you can decide.”</a:t>
            </a:r>
          </a:p>
          <a:p>
            <a:pPr>
              <a:lnSpc>
                <a:spcPct val="90000"/>
              </a:lnSpc>
            </a:pPr>
            <a:r>
              <a:rPr lang="en-US" altLang="en-US" sz="2400" dirty="0" smtClean="0"/>
              <a:t>Avoid offering a solution until a problem has been acknowledged.</a:t>
            </a:r>
          </a:p>
          <a:p>
            <a:pPr>
              <a:lnSpc>
                <a:spcPct val="90000"/>
              </a:lnSpc>
              <a:buNone/>
            </a:pPr>
            <a:endParaRPr lang="en-US" altLang="en-US" sz="800" dirty="0" smtClean="0"/>
          </a:p>
          <a:p>
            <a:pPr>
              <a:lnSpc>
                <a:spcPct val="90000"/>
              </a:lnSpc>
            </a:pPr>
            <a:r>
              <a:rPr lang="en-US" altLang="en-US" sz="2400" dirty="0" smtClean="0"/>
              <a:t>Ask permission – to share information </a:t>
            </a:r>
          </a:p>
          <a:p>
            <a:pPr>
              <a:lnSpc>
                <a:spcPct val="90000"/>
              </a:lnSpc>
            </a:pPr>
            <a:r>
              <a:rPr lang="en-US" altLang="en-US" sz="2400" dirty="0" smtClean="0"/>
              <a:t>Ask ?’s to discover needs, wants, interests, concerns.</a:t>
            </a:r>
          </a:p>
          <a:p>
            <a:pPr>
              <a:lnSpc>
                <a:spcPct val="90000"/>
              </a:lnSpc>
              <a:buNone/>
            </a:pPr>
            <a:endParaRPr lang="en-US" altLang="en-US" sz="800" dirty="0" smtClean="0"/>
          </a:p>
          <a:p>
            <a:pPr>
              <a:lnSpc>
                <a:spcPct val="90000"/>
              </a:lnSpc>
            </a:pPr>
            <a:r>
              <a:rPr lang="en-US" altLang="en-US" sz="2400" dirty="0" smtClean="0"/>
              <a:t>Practice “active” listening.</a:t>
            </a:r>
          </a:p>
          <a:p>
            <a:pPr>
              <a:lnSpc>
                <a:spcPct val="90000"/>
              </a:lnSpc>
              <a:buNone/>
            </a:pPr>
            <a:endParaRPr lang="en-US" altLang="en-US" sz="800" dirty="0" smtClean="0"/>
          </a:p>
          <a:p>
            <a:pPr>
              <a:lnSpc>
                <a:spcPct val="90000"/>
              </a:lnSpc>
            </a:pPr>
            <a:r>
              <a:rPr lang="en-US" altLang="en-US" sz="2400" dirty="0" smtClean="0"/>
              <a:t>Use 3</a:t>
            </a:r>
            <a:r>
              <a:rPr lang="en-US" altLang="en-US" sz="2400" baseline="30000" dirty="0" smtClean="0"/>
              <a:t>rd</a:t>
            </a:r>
            <a:r>
              <a:rPr lang="en-US" altLang="en-US" sz="2400" dirty="0" smtClean="0"/>
              <a:t> party resources – DVD’s, webinars</a:t>
            </a:r>
          </a:p>
          <a:p>
            <a:pPr>
              <a:lnSpc>
                <a:spcPct val="90000"/>
              </a:lnSpc>
            </a:pPr>
            <a:r>
              <a:rPr lang="en-US" sz="2400" dirty="0" smtClean="0"/>
              <a:t>Use stories </a:t>
            </a:r>
            <a:r>
              <a:rPr lang="en-US" altLang="en-US" sz="2400" dirty="0" smtClean="0"/>
              <a:t>					</a:t>
            </a:r>
            <a:r>
              <a:rPr lang="en-US" altLang="en-US" sz="2400" dirty="0" err="1" smtClean="0"/>
              <a:t>lisa</a:t>
            </a:r>
            <a:endParaRPr lang="en-US" altLang="en-US" sz="1400" dirty="0" smtClean="0"/>
          </a:p>
        </p:txBody>
      </p:sp>
    </p:spTree>
    <p:extLst>
      <p:ext uri="{BB962C8B-B14F-4D97-AF65-F5344CB8AC3E}">
        <p14:creationId xmlns:p14="http://schemas.microsoft.com/office/powerpoint/2010/main" xmlns="" val="36216300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t2.gstatic.com/images?q=tbn:ANd9GcSqGEEBK3-ReAyA5WIS7orDbw9JF09o7-iCmV1fBHfVxe7AGh0F"/>
          <p:cNvPicPr>
            <a:picLocks noChangeAspect="1" noChangeArrowheads="1"/>
          </p:cNvPicPr>
          <p:nvPr/>
        </p:nvPicPr>
        <p:blipFill>
          <a:blip r:embed="rId2" cstate="print"/>
          <a:srcRect/>
          <a:stretch>
            <a:fillRect/>
          </a:stretch>
        </p:blipFill>
        <p:spPr bwMode="auto">
          <a:xfrm>
            <a:off x="579782" y="228600"/>
            <a:ext cx="2087217" cy="1600200"/>
          </a:xfrm>
          <a:prstGeom prst="rect">
            <a:avLst/>
          </a:prstGeom>
          <a:noFill/>
        </p:spPr>
      </p:pic>
      <p:sp>
        <p:nvSpPr>
          <p:cNvPr id="2" name="Title 1"/>
          <p:cNvSpPr>
            <a:spLocks noGrp="1"/>
          </p:cNvSpPr>
          <p:nvPr>
            <p:ph type="title"/>
          </p:nvPr>
        </p:nvSpPr>
        <p:spPr>
          <a:xfrm>
            <a:off x="3124200" y="274638"/>
            <a:ext cx="5562600" cy="1143000"/>
          </a:xfrm>
          <a:ln>
            <a:solidFill>
              <a:schemeClr val="accent2">
                <a:lumMod val="50000"/>
              </a:schemeClr>
            </a:solidFill>
          </a:ln>
        </p:spPr>
        <p:txBody>
          <a:bodyPr>
            <a:normAutofit fontScale="90000"/>
          </a:bodyPr>
          <a:lstStyle/>
          <a:p>
            <a:r>
              <a:rPr lang="en-US" sz="3600" dirty="0" smtClean="0"/>
              <a:t>Invitation To Home Events – 		Lisa Anderson</a:t>
            </a:r>
            <a:endParaRPr lang="en-US" sz="3600" dirty="0"/>
          </a:p>
        </p:txBody>
      </p:sp>
      <p:sp>
        <p:nvSpPr>
          <p:cNvPr id="3" name="Content Placeholder 2"/>
          <p:cNvSpPr>
            <a:spLocks noGrp="1"/>
          </p:cNvSpPr>
          <p:nvPr>
            <p:ph idx="1"/>
          </p:nvPr>
        </p:nvSpPr>
        <p:spPr>
          <a:xfrm>
            <a:off x="457200" y="1447800"/>
            <a:ext cx="8229600" cy="5181600"/>
          </a:xfrm>
        </p:spPr>
        <p:txBody>
          <a:bodyPr>
            <a:normAutofit/>
          </a:bodyPr>
          <a:lstStyle/>
          <a:p>
            <a:pPr lvl="0"/>
            <a:r>
              <a:rPr lang="en-US" sz="2400" dirty="0" smtClean="0"/>
              <a:t>Call to let them know that you are sending an invite, sometimes it’s appropriate to ask permission</a:t>
            </a:r>
          </a:p>
          <a:p>
            <a:pPr lvl="0"/>
            <a:r>
              <a:rPr lang="en-US" sz="2400" dirty="0" smtClean="0"/>
              <a:t>Send invite…. Mail or e-mail..can do both</a:t>
            </a:r>
          </a:p>
          <a:p>
            <a:pPr lvl="0"/>
            <a:r>
              <a:rPr lang="en-US" sz="2400" dirty="0" smtClean="0"/>
              <a:t> Follow up 1 week after to see if they can make it and answer any questions. This conversation is crucial…  “I thought of you because…”, “we have been using these products for a while now and we just love them.”</a:t>
            </a:r>
          </a:p>
          <a:p>
            <a:pPr lvl="0"/>
            <a:r>
              <a:rPr lang="en-US" sz="2400" dirty="0" smtClean="0"/>
              <a:t>Call all confirmations on night before to get final count</a:t>
            </a:r>
          </a:p>
          <a:p>
            <a:r>
              <a:rPr lang="en-US" sz="2400" dirty="0" smtClean="0"/>
              <a:t>Avoid maybes---“If you are not sure you can make it, that’s ok. It might be best for you to just plan on coming next time because I only have space for a limited number of people. Or maybe you and I can get together at another time that might work better for you.</a:t>
            </a:r>
            <a:r>
              <a:rPr lang="en-US" sz="2000" dirty="0" smtClean="0"/>
              <a:t> </a:t>
            </a:r>
          </a:p>
          <a:p>
            <a:endParaRPr lang="en-US"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3429000" cy="639762"/>
          </a:xfrm>
          <a:ln>
            <a:solidFill>
              <a:schemeClr val="tx1"/>
            </a:solidFill>
          </a:ln>
        </p:spPr>
        <p:txBody>
          <a:bodyPr>
            <a:normAutofit/>
          </a:bodyPr>
          <a:lstStyle/>
          <a:p>
            <a:r>
              <a:rPr lang="en-US" sz="2400" dirty="0" smtClean="0"/>
              <a:t>Invitation Tips continued</a:t>
            </a:r>
            <a:endParaRPr lang="en-US" sz="2400" dirty="0"/>
          </a:p>
        </p:txBody>
      </p:sp>
      <p:sp>
        <p:nvSpPr>
          <p:cNvPr id="3" name="Content Placeholder 2"/>
          <p:cNvSpPr>
            <a:spLocks noGrp="1"/>
          </p:cNvSpPr>
          <p:nvPr>
            <p:ph idx="1"/>
          </p:nvPr>
        </p:nvSpPr>
        <p:spPr>
          <a:xfrm>
            <a:off x="457200" y="1600200"/>
            <a:ext cx="8229600" cy="4876800"/>
          </a:xfrm>
        </p:spPr>
        <p:txBody>
          <a:bodyPr>
            <a:normAutofit/>
          </a:bodyPr>
          <a:lstStyle/>
          <a:p>
            <a:pPr>
              <a:buNone/>
            </a:pPr>
            <a:r>
              <a:rPr lang="en-US" sz="2400" b="1" dirty="0" smtClean="0"/>
              <a:t>Let your guests know what to expect</a:t>
            </a:r>
            <a:endParaRPr lang="en-US" sz="2400" dirty="0" smtClean="0"/>
          </a:p>
          <a:p>
            <a:pPr lvl="0"/>
            <a:r>
              <a:rPr lang="en-US" sz="2400" dirty="0" smtClean="0"/>
              <a:t>It works well to have a conversation about the meeting and why you are inviting. </a:t>
            </a:r>
            <a:r>
              <a:rPr lang="en-US" sz="2400" b="1" dirty="0" smtClean="0"/>
              <a:t>Keep it real &amp; genuine.</a:t>
            </a:r>
            <a:endParaRPr lang="en-US" sz="2400" dirty="0" smtClean="0"/>
          </a:p>
          <a:p>
            <a:pPr lvl="0"/>
            <a:r>
              <a:rPr lang="en-US" sz="2400" dirty="0" smtClean="0"/>
              <a:t>Let them know that the focus is on education and that you think they are really going to want to hear this information.</a:t>
            </a:r>
          </a:p>
          <a:p>
            <a:pPr lvl="0"/>
            <a:r>
              <a:rPr lang="en-US" sz="2400" dirty="0" smtClean="0"/>
              <a:t>“ This is  not a typical “sales” party.  We will be discussing information that made such a difference in the health of  our family.”</a:t>
            </a:r>
          </a:p>
          <a:p>
            <a:pPr lvl="0"/>
            <a:r>
              <a:rPr lang="en-US" sz="2400" dirty="0" smtClean="0"/>
              <a:t>The meeting will start on time and will only be about an hour</a:t>
            </a:r>
          </a:p>
          <a:p>
            <a:pPr>
              <a:buNone/>
            </a:pPr>
            <a:r>
              <a:rPr lang="en-US" sz="2400" dirty="0" smtClean="0"/>
              <a:t> ( That means allowing at least 10 minutes to close and offer action steps )				</a:t>
            </a:r>
            <a:r>
              <a:rPr lang="en-US" sz="2400" dirty="0" err="1" smtClean="0"/>
              <a:t>lisa</a:t>
            </a:r>
            <a:endParaRPr lang="en-US" sz="2400" dirty="0" smtClean="0"/>
          </a:p>
          <a:p>
            <a:endParaRPr lang="en-US" sz="2400" dirty="0"/>
          </a:p>
        </p:txBody>
      </p:sp>
      <p:pic>
        <p:nvPicPr>
          <p:cNvPr id="53250" name="Picture 2" descr="http://2.bp.blogspot.com/-9Lra9oH7eao/UEDiV-HpXZI/AAAAAAAAAiE/HmVQurlDD7o/s320/Invitation+artwork-you+are+invited.gif"/>
          <p:cNvPicPr>
            <a:picLocks noChangeAspect="1" noChangeArrowheads="1"/>
          </p:cNvPicPr>
          <p:nvPr/>
        </p:nvPicPr>
        <p:blipFill>
          <a:blip r:embed="rId2" cstate="print"/>
          <a:srcRect/>
          <a:stretch>
            <a:fillRect/>
          </a:stretch>
        </p:blipFill>
        <p:spPr bwMode="auto">
          <a:xfrm>
            <a:off x="6172200" y="0"/>
            <a:ext cx="2667000" cy="20574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7086600" cy="639762"/>
          </a:xfrm>
          <a:ln w="28575">
            <a:solidFill>
              <a:schemeClr val="accent1">
                <a:lumMod val="60000"/>
                <a:lumOff val="40000"/>
              </a:schemeClr>
            </a:solidFill>
          </a:ln>
        </p:spPr>
        <p:txBody>
          <a:bodyPr>
            <a:noAutofit/>
          </a:bodyPr>
          <a:lstStyle/>
          <a:p>
            <a:r>
              <a:rPr lang="en-US" sz="3600" dirty="0" smtClean="0"/>
              <a:t> Written Invitation to Wellness Hour </a:t>
            </a:r>
            <a:endParaRPr lang="en-US" sz="3600" dirty="0"/>
          </a:p>
        </p:txBody>
      </p:sp>
      <p:sp>
        <p:nvSpPr>
          <p:cNvPr id="3" name="Content Placeholder 2"/>
          <p:cNvSpPr>
            <a:spLocks noGrp="1"/>
          </p:cNvSpPr>
          <p:nvPr>
            <p:ph idx="1"/>
          </p:nvPr>
        </p:nvSpPr>
        <p:spPr>
          <a:xfrm>
            <a:off x="457200" y="2743200"/>
            <a:ext cx="8458200" cy="3886200"/>
          </a:xfrm>
        </p:spPr>
        <p:txBody>
          <a:bodyPr>
            <a:normAutofit fontScale="92500"/>
          </a:bodyPr>
          <a:lstStyle/>
          <a:p>
            <a:pPr>
              <a:buNone/>
            </a:pPr>
            <a:r>
              <a:rPr lang="en-US" sz="2400" dirty="0" smtClean="0"/>
              <a:t> Topics discussed will include:</a:t>
            </a:r>
          </a:p>
          <a:p>
            <a:pPr>
              <a:buNone/>
            </a:pPr>
            <a:r>
              <a:rPr lang="en-US" sz="2400" dirty="0" smtClean="0"/>
              <a:t>Natural ways to boost the immune system</a:t>
            </a:r>
          </a:p>
          <a:p>
            <a:pPr>
              <a:buNone/>
            </a:pPr>
            <a:r>
              <a:rPr lang="en-US" sz="2400" dirty="0" smtClean="0"/>
              <a:t>Ways to improve focus, attention, and energy</a:t>
            </a:r>
          </a:p>
          <a:p>
            <a:pPr>
              <a:buNone/>
            </a:pPr>
            <a:r>
              <a:rPr lang="en-US" sz="2400" dirty="0" smtClean="0"/>
              <a:t>Healthy snack ideas for children with tips from the very own LAUREN BREEDEN (Talented cook and baker extraordinaire) For those who have tasted anything she has made you know its always good!</a:t>
            </a:r>
          </a:p>
          <a:p>
            <a:pPr>
              <a:buNone/>
            </a:pPr>
            <a:r>
              <a:rPr lang="en-US" sz="2400" dirty="0" smtClean="0"/>
              <a:t>Safe, Non-toxic and Green Cleaners (That save you lots of money, too!!) </a:t>
            </a:r>
          </a:p>
          <a:p>
            <a:pPr>
              <a:buNone/>
            </a:pPr>
            <a:r>
              <a:rPr lang="en-US" sz="2400" dirty="0" smtClean="0"/>
              <a:t>Healthy snacks will be provided!</a:t>
            </a:r>
          </a:p>
          <a:p>
            <a:pPr>
              <a:buNone/>
            </a:pPr>
            <a:r>
              <a:rPr lang="en-US" sz="2400" dirty="0" smtClean="0"/>
              <a:t>CHILDREN ARE WELCOME TO ATTEND !!    			harper</a:t>
            </a:r>
          </a:p>
          <a:p>
            <a:pPr lvl="5"/>
            <a:endParaRPr lang="en-US" sz="1200" dirty="0"/>
          </a:p>
        </p:txBody>
      </p:sp>
      <p:pic>
        <p:nvPicPr>
          <p:cNvPr id="18434" name="Picture 2" descr="http://www.moringahealthyweightlossbusiness.org/wp-content/uploads/2013/11/healthandwellnessdistributor.png"/>
          <p:cNvPicPr>
            <a:picLocks noChangeAspect="1" noChangeArrowheads="1"/>
          </p:cNvPicPr>
          <p:nvPr/>
        </p:nvPicPr>
        <p:blipFill>
          <a:blip r:embed="rId2" cstate="print"/>
          <a:srcRect/>
          <a:stretch>
            <a:fillRect/>
          </a:stretch>
        </p:blipFill>
        <p:spPr bwMode="auto">
          <a:xfrm>
            <a:off x="0" y="457200"/>
            <a:ext cx="3810000" cy="2286000"/>
          </a:xfrm>
          <a:prstGeom prst="rect">
            <a:avLst/>
          </a:prstGeom>
          <a:noFill/>
        </p:spPr>
      </p:pic>
      <p:sp>
        <p:nvSpPr>
          <p:cNvPr id="5" name="Rectangle 4"/>
          <p:cNvSpPr/>
          <p:nvPr/>
        </p:nvSpPr>
        <p:spPr>
          <a:xfrm>
            <a:off x="3962400" y="990600"/>
            <a:ext cx="4876800" cy="1938992"/>
          </a:xfrm>
          <a:prstGeom prst="rect">
            <a:avLst/>
          </a:prstGeom>
          <a:ln>
            <a:solidFill>
              <a:schemeClr val="accent1">
                <a:lumMod val="60000"/>
                <a:lumOff val="40000"/>
              </a:schemeClr>
            </a:solidFill>
          </a:ln>
        </p:spPr>
        <p:txBody>
          <a:bodyPr wrap="square">
            <a:spAutoFit/>
          </a:bodyPr>
          <a:lstStyle/>
          <a:p>
            <a:pPr>
              <a:buNone/>
            </a:pPr>
            <a:r>
              <a:rPr lang="en-US" sz="2400" dirty="0" smtClean="0"/>
              <a:t>Join us (Mary and Katie) for a wellness hour once a month on Tuesdays!  This month our focus will be on Children's Health- Helping your child have the best year yet!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6019800" cy="990600"/>
          </a:xfrm>
          <a:ln>
            <a:solidFill>
              <a:schemeClr val="bg2">
                <a:lumMod val="50000"/>
              </a:schemeClr>
            </a:solidFill>
          </a:ln>
        </p:spPr>
        <p:txBody>
          <a:bodyPr>
            <a:normAutofit fontScale="90000"/>
          </a:bodyPr>
          <a:lstStyle/>
          <a:p>
            <a:r>
              <a:rPr lang="en-US" sz="3200" dirty="0" smtClean="0"/>
              <a:t>Angie Thomas/ </a:t>
            </a:r>
            <a:r>
              <a:rPr lang="en-US" sz="3200" dirty="0" err="1" smtClean="0"/>
              <a:t>Cristy</a:t>
            </a:r>
            <a:r>
              <a:rPr lang="en-US" sz="3200" dirty="0" smtClean="0"/>
              <a:t> </a:t>
            </a:r>
            <a:r>
              <a:rPr lang="en-US" sz="3200" dirty="0" err="1" smtClean="0"/>
              <a:t>Kuyath</a:t>
            </a:r>
            <a:r>
              <a:rPr lang="en-US" sz="3200" dirty="0" smtClean="0"/>
              <a:t>				 Face Book Grand Opening </a:t>
            </a:r>
            <a:endParaRPr lang="en-US" sz="3200" dirty="0"/>
          </a:p>
        </p:txBody>
      </p:sp>
      <p:sp>
        <p:nvSpPr>
          <p:cNvPr id="3" name="Content Placeholder 2"/>
          <p:cNvSpPr>
            <a:spLocks noGrp="1"/>
          </p:cNvSpPr>
          <p:nvPr>
            <p:ph idx="1"/>
          </p:nvPr>
        </p:nvSpPr>
        <p:spPr>
          <a:xfrm>
            <a:off x="457200" y="1524000"/>
            <a:ext cx="6096000" cy="5029200"/>
          </a:xfrm>
        </p:spPr>
        <p:txBody>
          <a:bodyPr>
            <a:normAutofit/>
          </a:bodyPr>
          <a:lstStyle/>
          <a:p>
            <a:r>
              <a:rPr lang="en-US" sz="2400" dirty="0" smtClean="0"/>
              <a:t>Results</a:t>
            </a:r>
          </a:p>
          <a:p>
            <a:pPr>
              <a:buNone/>
            </a:pPr>
            <a:r>
              <a:rPr lang="en-US" sz="2400" dirty="0" smtClean="0"/>
              <a:t>15 attended, 8 engaged in FB conversation, 6 orders, 4 new members so far…. And over 500 PV!</a:t>
            </a:r>
          </a:p>
          <a:p>
            <a:r>
              <a:rPr lang="en-US" sz="2400" dirty="0" smtClean="0"/>
              <a:t>Play date … created 1000 PV Plan</a:t>
            </a:r>
          </a:p>
          <a:p>
            <a:r>
              <a:rPr lang="en-US" sz="2400" dirty="0" smtClean="0"/>
              <a:t>One member took Shaklee up on the free upgrade to distributor and is really excited.  </a:t>
            </a:r>
          </a:p>
          <a:p>
            <a:r>
              <a:rPr lang="en-US" sz="2400" dirty="0" smtClean="0"/>
              <a:t>Setting up FB launch party for her. </a:t>
            </a:r>
          </a:p>
          <a:p>
            <a:r>
              <a:rPr lang="en-US" sz="2400" dirty="0" smtClean="0"/>
              <a:t> We are doing another FB party for </a:t>
            </a:r>
            <a:r>
              <a:rPr lang="en-US" sz="2400" dirty="0" err="1" smtClean="0"/>
              <a:t>Cristy</a:t>
            </a:r>
            <a:r>
              <a:rPr lang="en-US" sz="2400" dirty="0" smtClean="0"/>
              <a:t> and me next week and she is going to do a lot of follow up.   </a:t>
            </a:r>
          </a:p>
          <a:p>
            <a:pPr>
              <a:buNone/>
            </a:pPr>
            <a:r>
              <a:rPr lang="en-US" sz="2400" dirty="0" smtClean="0"/>
              <a:t>Invitation and Outline attached</a:t>
            </a:r>
            <a:endParaRPr lang="en-US" sz="2400" dirty="0"/>
          </a:p>
        </p:txBody>
      </p:sp>
      <p:pic>
        <p:nvPicPr>
          <p:cNvPr id="13313" name="Picture 1"/>
          <p:cNvPicPr>
            <a:picLocks noChangeAspect="1" noChangeArrowheads="1"/>
          </p:cNvPicPr>
          <p:nvPr/>
        </p:nvPicPr>
        <p:blipFill>
          <a:blip r:embed="rId2" cstate="print"/>
          <a:srcRect/>
          <a:stretch>
            <a:fillRect/>
          </a:stretch>
        </p:blipFill>
        <p:spPr bwMode="auto">
          <a:xfrm>
            <a:off x="6781800" y="3429000"/>
            <a:ext cx="1897017" cy="2667000"/>
          </a:xfrm>
          <a:prstGeom prst="rect">
            <a:avLst/>
          </a:prstGeom>
          <a:noFill/>
          <a:ln w="9525">
            <a:noFill/>
            <a:miter lim="800000"/>
            <a:headEnd/>
            <a:tailEnd/>
          </a:ln>
          <a:effectLst/>
        </p:spPr>
      </p:pic>
      <p:pic>
        <p:nvPicPr>
          <p:cNvPr id="13315" name="Picture 3" descr="C:\Users\Barb\Pictures\My Pictures\Cristy Kuyath FamilyPic.png"/>
          <p:cNvPicPr>
            <a:picLocks noChangeAspect="1" noChangeArrowheads="1"/>
          </p:cNvPicPr>
          <p:nvPr/>
        </p:nvPicPr>
        <p:blipFill>
          <a:blip r:embed="rId3" cstate="print"/>
          <a:srcRect/>
          <a:stretch>
            <a:fillRect/>
          </a:stretch>
        </p:blipFill>
        <p:spPr bwMode="auto">
          <a:xfrm>
            <a:off x="6477000" y="533400"/>
            <a:ext cx="2667000" cy="2067943"/>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thumbs.dreamstime.com/z/grand-opening-balloons-eps-2272744.jpg"/>
          <p:cNvPicPr>
            <a:picLocks noChangeAspect="1" noChangeArrowheads="1"/>
          </p:cNvPicPr>
          <p:nvPr/>
        </p:nvPicPr>
        <p:blipFill>
          <a:blip r:embed="rId2" cstate="print"/>
          <a:srcRect/>
          <a:stretch>
            <a:fillRect/>
          </a:stretch>
        </p:blipFill>
        <p:spPr bwMode="auto">
          <a:xfrm>
            <a:off x="1066800" y="304800"/>
            <a:ext cx="6934200" cy="2521298"/>
          </a:xfrm>
          <a:prstGeom prst="rect">
            <a:avLst/>
          </a:prstGeom>
          <a:noFill/>
        </p:spPr>
      </p:pic>
      <p:sp>
        <p:nvSpPr>
          <p:cNvPr id="3" name="Content Placeholder 2"/>
          <p:cNvSpPr>
            <a:spLocks noGrp="1"/>
          </p:cNvSpPr>
          <p:nvPr>
            <p:ph idx="1"/>
          </p:nvPr>
        </p:nvSpPr>
        <p:spPr>
          <a:xfrm>
            <a:off x="457200" y="2286000"/>
            <a:ext cx="8229600" cy="4343400"/>
          </a:xfrm>
          <a:solidFill>
            <a:schemeClr val="bg1"/>
          </a:solidFill>
        </p:spPr>
        <p:txBody>
          <a:bodyPr>
            <a:normAutofit/>
          </a:bodyPr>
          <a:lstStyle/>
          <a:p>
            <a:r>
              <a:rPr lang="en-US" sz="2400" dirty="0" smtClean="0"/>
              <a:t>Sent invites through </a:t>
            </a:r>
            <a:r>
              <a:rPr lang="en-US" sz="2400" dirty="0" err="1" smtClean="0"/>
              <a:t>FaceBook</a:t>
            </a:r>
            <a:r>
              <a:rPr lang="en-US" sz="2400" dirty="0" smtClean="0"/>
              <a:t> </a:t>
            </a:r>
          </a:p>
          <a:p>
            <a:r>
              <a:rPr lang="en-US" sz="2400" dirty="0" smtClean="0"/>
              <a:t>Sent a </a:t>
            </a:r>
            <a:r>
              <a:rPr lang="en-US" sz="2400" dirty="0" err="1" smtClean="0"/>
              <a:t>FaceBook</a:t>
            </a:r>
            <a:r>
              <a:rPr lang="en-US" sz="2400" dirty="0" smtClean="0"/>
              <a:t> message about her story and WHY she was inviting everyone to her Grand Opening of her Shaklee business.</a:t>
            </a:r>
          </a:p>
          <a:p>
            <a:r>
              <a:rPr lang="en-US" sz="2400" dirty="0" smtClean="0"/>
              <a:t>2 days before  the event, she posted on personal </a:t>
            </a:r>
            <a:r>
              <a:rPr lang="en-US" sz="2400" dirty="0" err="1" smtClean="0"/>
              <a:t>FaceBook</a:t>
            </a:r>
            <a:r>
              <a:rPr lang="en-US" sz="2400" dirty="0" smtClean="0"/>
              <a:t> Page .. “I’m having a Grand Opening for my Shaklee business. If anyone would like to learn about non-toxic cleaning products and how to live healthier, let me know and I’ll add you to the invite list.   ( resulted in even more attending and at least one new member from an old sorority sister she didn’t even remember ! )</a:t>
            </a:r>
          </a:p>
          <a:p>
            <a:endParaRPr lang="en-US" sz="2400" dirty="0"/>
          </a:p>
        </p:txBody>
      </p:sp>
      <p:sp>
        <p:nvSpPr>
          <p:cNvPr id="2" name="Title 1"/>
          <p:cNvSpPr>
            <a:spLocks noGrp="1"/>
          </p:cNvSpPr>
          <p:nvPr>
            <p:ph type="title"/>
          </p:nvPr>
        </p:nvSpPr>
        <p:spPr>
          <a:xfrm>
            <a:off x="1181100" y="1524000"/>
            <a:ext cx="6781800" cy="762000"/>
          </a:xfrm>
          <a:solidFill>
            <a:schemeClr val="bg1"/>
          </a:solidFill>
          <a:ln>
            <a:solidFill>
              <a:schemeClr val="tx2">
                <a:lumMod val="60000"/>
                <a:lumOff val="40000"/>
              </a:schemeClr>
            </a:solidFill>
          </a:ln>
        </p:spPr>
        <p:txBody>
          <a:bodyPr>
            <a:normAutofit/>
          </a:bodyPr>
          <a:lstStyle/>
          <a:p>
            <a:r>
              <a:rPr lang="en-US" sz="3200" dirty="0" smtClean="0"/>
              <a:t>Invitation to </a:t>
            </a:r>
            <a:r>
              <a:rPr lang="en-US" sz="3200" dirty="0" err="1" smtClean="0"/>
              <a:t>FaceBook</a:t>
            </a:r>
            <a:r>
              <a:rPr lang="en-US" sz="3200" dirty="0" smtClean="0"/>
              <a:t> Grand Opening </a:t>
            </a:r>
            <a:endParaRPr lang="en-US"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800600"/>
            <a:ext cx="5867400" cy="566738"/>
          </a:xfrm>
        </p:spPr>
        <p:txBody>
          <a:bodyPr>
            <a:noAutofit/>
          </a:bodyPr>
          <a:lstStyle/>
          <a:p>
            <a:r>
              <a:rPr lang="en-US" sz="3600" dirty="0" smtClean="0"/>
              <a:t>Shaklee Summer Promotions</a:t>
            </a:r>
            <a:endParaRPr lang="en-US" sz="3600" dirty="0"/>
          </a:p>
        </p:txBody>
      </p:sp>
      <p:sp>
        <p:nvSpPr>
          <p:cNvPr id="3" name="Picture Placeholder 2"/>
          <p:cNvSpPr>
            <a:spLocks noGrp="1"/>
          </p:cNvSpPr>
          <p:nvPr>
            <p:ph type="pic" idx="1"/>
          </p:nvPr>
        </p:nvSpPr>
        <p:spPr/>
      </p:sp>
      <p:sp>
        <p:nvSpPr>
          <p:cNvPr id="4" name="Text Placeholder 3"/>
          <p:cNvSpPr>
            <a:spLocks noGrp="1"/>
          </p:cNvSpPr>
          <p:nvPr>
            <p:ph type="body" sz="half" idx="2"/>
          </p:nvPr>
        </p:nvSpPr>
        <p:spPr>
          <a:xfrm>
            <a:off x="838200" y="5562600"/>
            <a:ext cx="7467600" cy="804862"/>
          </a:xfrm>
          <a:ln w="38100">
            <a:solidFill>
              <a:schemeClr val="accent3">
                <a:lumMod val="50000"/>
              </a:schemeClr>
            </a:solidFill>
          </a:ln>
        </p:spPr>
        <p:txBody>
          <a:bodyPr>
            <a:normAutofit fontScale="92500" lnSpcReduction="10000"/>
          </a:bodyPr>
          <a:lstStyle/>
          <a:p>
            <a:r>
              <a:rPr lang="en-US" sz="2800" dirty="0" smtClean="0"/>
              <a:t>25 sponsoring points earned in July Qualify you for a 	Digital Photo Frame !! </a:t>
            </a:r>
            <a:endParaRPr lang="en-US" sz="2800" dirty="0"/>
          </a:p>
        </p:txBody>
      </p:sp>
      <p:pic>
        <p:nvPicPr>
          <p:cNvPr id="1026" name="Picture 2" descr="http://images.shaklee.com/shaklee/ShareTheEffect_DistInfoFlyer_July_Eng.jpg"/>
          <p:cNvPicPr>
            <a:picLocks noChangeAspect="1" noChangeArrowheads="1"/>
          </p:cNvPicPr>
          <p:nvPr/>
        </p:nvPicPr>
        <p:blipFill>
          <a:blip r:embed="rId2" cstate="print"/>
          <a:srcRect/>
          <a:stretch>
            <a:fillRect/>
          </a:stretch>
        </p:blipFill>
        <p:spPr bwMode="auto">
          <a:xfrm>
            <a:off x="152400" y="304800"/>
            <a:ext cx="8839200" cy="4352926"/>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ecx.images-amazon.com/images/I/31ho2Y4OFjL.jpg"/>
          <p:cNvPicPr>
            <a:picLocks noChangeAspect="1" noChangeArrowheads="1"/>
          </p:cNvPicPr>
          <p:nvPr/>
        </p:nvPicPr>
        <p:blipFill>
          <a:blip r:embed="rId2" cstate="print"/>
          <a:srcRect/>
          <a:stretch>
            <a:fillRect/>
          </a:stretch>
        </p:blipFill>
        <p:spPr bwMode="auto">
          <a:xfrm>
            <a:off x="7696200" y="228600"/>
            <a:ext cx="1447800" cy="1447800"/>
          </a:xfrm>
          <a:prstGeom prst="rect">
            <a:avLst/>
          </a:prstGeom>
          <a:noFill/>
        </p:spPr>
      </p:pic>
      <p:pic>
        <p:nvPicPr>
          <p:cNvPr id="26628" name="Picture 4" descr="http://swansonhealthcenter.com/wp-content/uploads/2013/12/basic-h-wipes-150x150.jpg"/>
          <p:cNvPicPr>
            <a:picLocks noChangeAspect="1" noChangeArrowheads="1"/>
          </p:cNvPicPr>
          <p:nvPr/>
        </p:nvPicPr>
        <p:blipFill>
          <a:blip r:embed="rId3" cstate="print"/>
          <a:srcRect/>
          <a:stretch>
            <a:fillRect/>
          </a:stretch>
        </p:blipFill>
        <p:spPr bwMode="auto">
          <a:xfrm>
            <a:off x="7239000" y="2971800"/>
            <a:ext cx="1905000" cy="1581150"/>
          </a:xfrm>
          <a:prstGeom prst="rect">
            <a:avLst/>
          </a:prstGeom>
          <a:noFill/>
        </p:spPr>
      </p:pic>
      <p:sp>
        <p:nvSpPr>
          <p:cNvPr id="2" name="Title 1"/>
          <p:cNvSpPr>
            <a:spLocks noGrp="1"/>
          </p:cNvSpPr>
          <p:nvPr>
            <p:ph type="title"/>
          </p:nvPr>
        </p:nvSpPr>
        <p:spPr>
          <a:xfrm>
            <a:off x="457200" y="274638"/>
            <a:ext cx="7162800" cy="639762"/>
          </a:xfrm>
          <a:ln>
            <a:solidFill>
              <a:schemeClr val="accent3">
                <a:lumMod val="50000"/>
              </a:schemeClr>
            </a:solidFill>
          </a:ln>
        </p:spPr>
        <p:txBody>
          <a:bodyPr>
            <a:normAutofit/>
          </a:bodyPr>
          <a:lstStyle/>
          <a:p>
            <a:r>
              <a:rPr lang="en-US" sz="3200" dirty="0" smtClean="0"/>
              <a:t>Offered Raffle Tickets for Participation </a:t>
            </a:r>
            <a:endParaRPr lang="en-US" sz="3200" dirty="0"/>
          </a:p>
        </p:txBody>
      </p:sp>
      <p:sp>
        <p:nvSpPr>
          <p:cNvPr id="3" name="Content Placeholder 2"/>
          <p:cNvSpPr>
            <a:spLocks noGrp="1"/>
          </p:cNvSpPr>
          <p:nvPr>
            <p:ph idx="1"/>
          </p:nvPr>
        </p:nvSpPr>
        <p:spPr>
          <a:xfrm>
            <a:off x="457200" y="1066800"/>
            <a:ext cx="8229600" cy="5410200"/>
          </a:xfrm>
        </p:spPr>
        <p:txBody>
          <a:bodyPr>
            <a:normAutofit/>
          </a:bodyPr>
          <a:lstStyle/>
          <a:p>
            <a:r>
              <a:rPr lang="en-US" sz="2400" dirty="0" smtClean="0"/>
              <a:t>For responding to the invitation that they would attend… Angie sent them a message saying   “ Mary, you get 2 raffle tickets for </a:t>
            </a:r>
            <a:r>
              <a:rPr lang="en-US" sz="2400" dirty="0" err="1" smtClean="0"/>
              <a:t>RSVPing</a:t>
            </a:r>
            <a:r>
              <a:rPr lang="en-US" sz="2400" dirty="0" smtClean="0"/>
              <a:t> ‘ yes’ !</a:t>
            </a:r>
          </a:p>
          <a:p>
            <a:r>
              <a:rPr lang="en-US" sz="2400" dirty="0" smtClean="0"/>
              <a:t>For inviting additional guests that they know, they	 received 2 raffle tickets.</a:t>
            </a:r>
          </a:p>
          <a:p>
            <a:r>
              <a:rPr lang="en-US" sz="2400" dirty="0" smtClean="0"/>
              <a:t>For making comments, asking questions or offering a testimonial during the event, they received more raffle tickets.</a:t>
            </a:r>
          </a:p>
        </p:txBody>
      </p:sp>
      <p:sp>
        <p:nvSpPr>
          <p:cNvPr id="4" name="TextBox 3"/>
          <p:cNvSpPr txBox="1"/>
          <p:nvPr/>
        </p:nvSpPr>
        <p:spPr>
          <a:xfrm>
            <a:off x="342900" y="5867400"/>
            <a:ext cx="8458200" cy="584775"/>
          </a:xfrm>
          <a:prstGeom prst="rect">
            <a:avLst/>
          </a:prstGeom>
          <a:noFill/>
          <a:ln>
            <a:solidFill>
              <a:schemeClr val="tx2">
                <a:lumMod val="60000"/>
                <a:lumOff val="40000"/>
              </a:schemeClr>
            </a:solidFill>
          </a:ln>
        </p:spPr>
        <p:txBody>
          <a:bodyPr wrap="square" rtlCol="0">
            <a:spAutoFit/>
          </a:bodyPr>
          <a:lstStyle/>
          <a:p>
            <a:r>
              <a:rPr lang="en-US" sz="2400" dirty="0" smtClean="0"/>
              <a:t>Prizes include …  Small  B Complex, Basic H Wipes and Scour Off</a:t>
            </a:r>
            <a:r>
              <a:rPr lang="en-US" sz="3200" dirty="0" smtClean="0"/>
              <a:t> </a:t>
            </a:r>
            <a:endParaRPr lang="en-US" sz="3200" dirty="0"/>
          </a:p>
        </p:txBody>
      </p:sp>
      <p:sp>
        <p:nvSpPr>
          <p:cNvPr id="6" name="TextBox 5"/>
          <p:cNvSpPr txBox="1"/>
          <p:nvPr/>
        </p:nvSpPr>
        <p:spPr>
          <a:xfrm>
            <a:off x="419100" y="4419600"/>
            <a:ext cx="8305800" cy="1200329"/>
          </a:xfrm>
          <a:prstGeom prst="rect">
            <a:avLst/>
          </a:prstGeom>
          <a:noFill/>
          <a:ln>
            <a:solidFill>
              <a:schemeClr val="tx2">
                <a:lumMod val="60000"/>
                <a:lumOff val="40000"/>
              </a:schemeClr>
            </a:solidFill>
          </a:ln>
        </p:spPr>
        <p:txBody>
          <a:bodyPr wrap="square" rtlCol="0">
            <a:spAutoFit/>
          </a:bodyPr>
          <a:lstStyle/>
          <a:p>
            <a:r>
              <a:rPr lang="en-US" sz="2400" dirty="0" smtClean="0"/>
              <a:t>The first prize went to the raffle winner and she got to choose what she wanted.  The second went to the first order.  The third went to the first person that booked a meeting/</a:t>
            </a:r>
            <a:r>
              <a:rPr lang="en-US" sz="2400" dirty="0" err="1" smtClean="0"/>
              <a:t>fb</a:t>
            </a:r>
            <a:r>
              <a:rPr lang="en-US" sz="2400" dirty="0" smtClean="0"/>
              <a:t> party/conf call.</a:t>
            </a:r>
            <a:endParaRPr lang="en-US" sz="2400" dirty="0"/>
          </a:p>
        </p:txBody>
      </p:sp>
      <p:pic>
        <p:nvPicPr>
          <p:cNvPr id="26630" name="Picture 6" descr="http://antiagingbydesign.com/Scour_Off.jpg"/>
          <p:cNvPicPr>
            <a:picLocks noChangeAspect="1" noChangeArrowheads="1"/>
          </p:cNvPicPr>
          <p:nvPr/>
        </p:nvPicPr>
        <p:blipFill>
          <a:blip r:embed="rId4" cstate="print"/>
          <a:srcRect/>
          <a:stretch>
            <a:fillRect/>
          </a:stretch>
        </p:blipFill>
        <p:spPr bwMode="auto">
          <a:xfrm>
            <a:off x="7239000" y="1905001"/>
            <a:ext cx="1600199" cy="1001864"/>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200"/>
            <a:ext cx="2971800" cy="4419600"/>
          </a:xfrm>
          <a:ln>
            <a:solidFill>
              <a:schemeClr val="accent3">
                <a:lumMod val="75000"/>
              </a:schemeClr>
            </a:solidFill>
          </a:ln>
        </p:spPr>
        <p:txBody>
          <a:bodyPr>
            <a:normAutofit fontScale="90000"/>
          </a:bodyPr>
          <a:lstStyle/>
          <a:p>
            <a:r>
              <a:rPr lang="en-US" sz="3100" dirty="0" smtClean="0"/>
              <a:t>"Number one difference in my opinion between Shaklee and other health and wellness companies...see what I mean by safe and pure?”</a:t>
            </a:r>
            <a:r>
              <a:rPr lang="en-US" sz="3200" dirty="0" smtClean="0"/>
              <a:t> </a:t>
            </a:r>
            <a:br>
              <a:rPr lang="en-US" sz="3200" dirty="0" smtClean="0"/>
            </a:br>
            <a:endParaRPr lang="en-US" sz="3200" dirty="0"/>
          </a:p>
        </p:txBody>
      </p:sp>
      <p:pic>
        <p:nvPicPr>
          <p:cNvPr id="1027" name="Picture 3"/>
          <p:cNvPicPr>
            <a:picLocks noGrp="1" noChangeAspect="1" noChangeArrowheads="1"/>
          </p:cNvPicPr>
          <p:nvPr>
            <p:ph idx="1"/>
          </p:nvPr>
        </p:nvPicPr>
        <p:blipFill>
          <a:blip r:embed="rId2" cstate="print"/>
          <a:srcRect/>
          <a:stretch>
            <a:fillRect/>
          </a:stretch>
        </p:blipFill>
        <p:spPr bwMode="auto">
          <a:xfrm>
            <a:off x="4267201" y="1828800"/>
            <a:ext cx="4313580" cy="4724399"/>
          </a:xfrm>
          <a:prstGeom prst="rect">
            <a:avLst/>
          </a:prstGeom>
          <a:noFill/>
          <a:ln w="9525">
            <a:noFill/>
            <a:miter lim="800000"/>
            <a:headEnd/>
            <a:tailEnd/>
          </a:ln>
          <a:effectLst/>
        </p:spPr>
      </p:pic>
      <p:sp>
        <p:nvSpPr>
          <p:cNvPr id="4" name="Rectangle 3"/>
          <p:cNvSpPr/>
          <p:nvPr/>
        </p:nvSpPr>
        <p:spPr>
          <a:xfrm>
            <a:off x="381000" y="304800"/>
            <a:ext cx="8458200" cy="1384995"/>
          </a:xfrm>
          <a:prstGeom prst="rect">
            <a:avLst/>
          </a:prstGeom>
          <a:ln>
            <a:solidFill>
              <a:schemeClr val="accent3">
                <a:lumMod val="75000"/>
              </a:schemeClr>
            </a:solidFill>
          </a:ln>
        </p:spPr>
        <p:txBody>
          <a:bodyPr wrap="square">
            <a:spAutoFit/>
          </a:bodyPr>
          <a:lstStyle/>
          <a:p>
            <a:r>
              <a:rPr lang="en-US" sz="2800" dirty="0" smtClean="0"/>
              <a:t>Every day for 1 week before the event, Angie or </a:t>
            </a:r>
            <a:r>
              <a:rPr lang="en-US" sz="2800" dirty="0" err="1" smtClean="0"/>
              <a:t>Cristy</a:t>
            </a:r>
            <a:r>
              <a:rPr lang="en-US" sz="2800" dirty="0" smtClean="0"/>
              <a:t>  posted messages about Shaklee quality, or personal photo</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a:ln>
            <a:solidFill>
              <a:schemeClr val="tx2">
                <a:lumMod val="60000"/>
                <a:lumOff val="40000"/>
              </a:schemeClr>
            </a:solidFill>
          </a:ln>
        </p:spPr>
        <p:txBody>
          <a:bodyPr>
            <a:normAutofit fontScale="90000"/>
          </a:bodyPr>
          <a:lstStyle/>
          <a:p>
            <a:pPr algn="l"/>
            <a:r>
              <a:rPr lang="en-US" sz="2400" dirty="0" smtClean="0"/>
              <a:t>Posted photo of her children … “ You probably can’t take your eyes off my cute kids to see my gleaming floors behind them .. Squeaky clean 	AND non-toxic!  Shaklee Basic H Cleaner… best ever.. 		   Learn more about it this week on FB event “</a:t>
            </a:r>
            <a:endParaRPr lang="en-US" sz="2400"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2590800" y="2057400"/>
            <a:ext cx="3394472"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562600" cy="715962"/>
          </a:xfrm>
          <a:ln>
            <a:solidFill>
              <a:srgbClr val="FF0000"/>
            </a:solidFill>
          </a:ln>
        </p:spPr>
        <p:txBody>
          <a:bodyPr>
            <a:noAutofit/>
          </a:bodyPr>
          <a:lstStyle/>
          <a:p>
            <a:r>
              <a:rPr lang="en-US" sz="3600" dirty="0" err="1" smtClean="0"/>
              <a:t>Cristy’s</a:t>
            </a:r>
            <a:r>
              <a:rPr lang="en-US" sz="3600" dirty="0" smtClean="0"/>
              <a:t> FB Party Outline</a:t>
            </a:r>
            <a:endParaRPr lang="en-US" sz="3600" dirty="0"/>
          </a:p>
        </p:txBody>
      </p:sp>
      <p:sp>
        <p:nvSpPr>
          <p:cNvPr id="3" name="Content Placeholder 2"/>
          <p:cNvSpPr>
            <a:spLocks noGrp="1"/>
          </p:cNvSpPr>
          <p:nvPr>
            <p:ph idx="1"/>
          </p:nvPr>
        </p:nvSpPr>
        <p:spPr>
          <a:xfrm>
            <a:off x="457200" y="914400"/>
            <a:ext cx="8229600" cy="5715000"/>
          </a:xfrm>
        </p:spPr>
        <p:txBody>
          <a:bodyPr>
            <a:normAutofit fontScale="70000" lnSpcReduction="20000"/>
          </a:bodyPr>
          <a:lstStyle/>
          <a:p>
            <a:pPr>
              <a:buNone/>
            </a:pPr>
            <a:r>
              <a:rPr lang="en-US" dirty="0" smtClean="0"/>
              <a:t> </a:t>
            </a:r>
          </a:p>
          <a:p>
            <a:pPr lvl="0" fontAlgn="base">
              <a:buNone/>
            </a:pPr>
            <a:r>
              <a:rPr lang="en-US" dirty="0" smtClean="0"/>
              <a:t> Welcome</a:t>
            </a:r>
          </a:p>
          <a:p>
            <a:pPr lvl="1" fontAlgn="base">
              <a:buNone/>
            </a:pPr>
            <a:r>
              <a:rPr lang="en-US" dirty="0" smtClean="0"/>
              <a:t>Intro</a:t>
            </a:r>
          </a:p>
          <a:p>
            <a:pPr>
              <a:buNone/>
            </a:pPr>
            <a:r>
              <a:rPr lang="en-US" dirty="0" smtClean="0"/>
              <a:t>	Welcome to </a:t>
            </a:r>
            <a:r>
              <a:rPr lang="en-US" dirty="0" err="1" smtClean="0"/>
              <a:t>Cristy’s</a:t>
            </a:r>
            <a:r>
              <a:rPr lang="en-US" dirty="0" smtClean="0"/>
              <a:t> Grand Opening Party - </a:t>
            </a:r>
            <a:r>
              <a:rPr lang="en-US" dirty="0" err="1" smtClean="0"/>
              <a:t>Facebook</a:t>
            </a:r>
            <a:r>
              <a:rPr lang="en-US" dirty="0" smtClean="0"/>
              <a:t> Style. </a:t>
            </a:r>
          </a:p>
          <a:p>
            <a:pPr>
              <a:buNone/>
            </a:pPr>
            <a:r>
              <a:rPr lang="en-US" dirty="0" smtClean="0"/>
              <a:t> I am so excited that </a:t>
            </a:r>
            <a:r>
              <a:rPr lang="en-US" dirty="0" err="1" smtClean="0"/>
              <a:t>Cristy</a:t>
            </a:r>
            <a:r>
              <a:rPr lang="en-US" dirty="0" smtClean="0"/>
              <a:t> has decided to join me in business with Shaklee. </a:t>
            </a:r>
          </a:p>
          <a:p>
            <a:pPr>
              <a:buNone/>
            </a:pPr>
            <a:r>
              <a:rPr lang="en-US" dirty="0" smtClean="0"/>
              <a:t> My name is Angie Thomas. </a:t>
            </a:r>
            <a:r>
              <a:rPr lang="en-US" dirty="0" err="1" smtClean="0"/>
              <a:t>Cristy</a:t>
            </a:r>
            <a:r>
              <a:rPr lang="en-US" dirty="0" smtClean="0"/>
              <a:t> and I have been friends for about 2 1/2 years.  Parker and my son, Joey, are the same age. </a:t>
            </a:r>
          </a:p>
          <a:p>
            <a:pPr>
              <a:buNone/>
            </a:pPr>
            <a:r>
              <a:rPr lang="en-US" dirty="0" smtClean="0"/>
              <a:t> I’ll be hosting the party with </a:t>
            </a:r>
            <a:r>
              <a:rPr lang="en-US" dirty="0" err="1" smtClean="0"/>
              <a:t>Cristy</a:t>
            </a:r>
            <a:r>
              <a:rPr lang="en-US" dirty="0" smtClean="0"/>
              <a:t> tonight.  Any comments, questions or testimonials that you share with the group will earn you raffle tickets which are entered in a drawing for some awesome prizes!  We’ll start with a roll call … say hello, get one more raffle ticket!</a:t>
            </a:r>
          </a:p>
          <a:p>
            <a:pPr>
              <a:buNone/>
            </a:pPr>
            <a:r>
              <a:rPr lang="en-US" dirty="0" smtClean="0"/>
              <a:t/>
            </a:r>
            <a:br>
              <a:rPr lang="en-US" dirty="0" smtClean="0"/>
            </a:br>
            <a:endParaRPr lang="en-US" dirty="0" smtClean="0"/>
          </a:p>
          <a:p>
            <a:pPr>
              <a:buNone/>
            </a:pPr>
            <a:r>
              <a:rPr lang="en-US" dirty="0" smtClean="0"/>
              <a:t> </a:t>
            </a:r>
          </a:p>
          <a:p>
            <a:endParaRPr lang="en-US" sz="2000" dirty="0"/>
          </a:p>
        </p:txBody>
      </p:sp>
      <p:pic>
        <p:nvPicPr>
          <p:cNvPr id="4" name="officeArt object"/>
          <p:cNvPicPr/>
          <p:nvPr/>
        </p:nvPicPr>
        <p:blipFill>
          <a:blip r:embed="rId2" cstate="print">
            <a:extLst/>
          </a:blip>
          <a:stretch>
            <a:fillRect/>
          </a:stretch>
        </p:blipFill>
        <p:spPr>
          <a:xfrm>
            <a:off x="3514725" y="4953000"/>
            <a:ext cx="2114550" cy="1533525"/>
          </a:xfrm>
          <a:prstGeom prst="rect">
            <a:avLst/>
          </a:prstGeom>
          <a:ln w="12700" cap="flat">
            <a:noFill/>
            <a:miter lim="400000"/>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2514600" cy="457200"/>
          </a:xfrm>
          <a:ln>
            <a:solidFill>
              <a:schemeClr val="tx2">
                <a:lumMod val="60000"/>
                <a:lumOff val="40000"/>
              </a:schemeClr>
            </a:solidFill>
          </a:ln>
        </p:spPr>
        <p:txBody>
          <a:bodyPr>
            <a:normAutofit fontScale="90000"/>
          </a:bodyPr>
          <a:lstStyle/>
          <a:p>
            <a:r>
              <a:rPr lang="en-US" sz="3600" dirty="0" smtClean="0"/>
              <a:t> My Story</a:t>
            </a:r>
            <a:endParaRPr lang="en-US" sz="3600" dirty="0"/>
          </a:p>
        </p:txBody>
      </p:sp>
      <p:sp>
        <p:nvSpPr>
          <p:cNvPr id="3" name="Content Placeholder 2"/>
          <p:cNvSpPr>
            <a:spLocks noGrp="1"/>
          </p:cNvSpPr>
          <p:nvPr>
            <p:ph idx="1"/>
          </p:nvPr>
        </p:nvSpPr>
        <p:spPr>
          <a:xfrm>
            <a:off x="457200" y="838200"/>
            <a:ext cx="6400800" cy="6019800"/>
          </a:xfrm>
        </p:spPr>
        <p:txBody>
          <a:bodyPr>
            <a:normAutofit fontScale="85000" lnSpcReduction="10000"/>
          </a:bodyPr>
          <a:lstStyle/>
          <a:p>
            <a:pPr>
              <a:buNone/>
            </a:pPr>
            <a:r>
              <a:rPr lang="en-US" sz="2400" dirty="0" smtClean="0"/>
              <a:t>	I am a “Shaklee kid” - I grew up on Shaklee vitamins and in a house that was cleaned with Shaklee products. </a:t>
            </a:r>
          </a:p>
          <a:p>
            <a:pPr>
              <a:buNone/>
            </a:pPr>
            <a:r>
              <a:rPr lang="en-US" sz="2400" dirty="0" smtClean="0"/>
              <a:t> During college, not living at home and all that ‘independent’ stuff, I lost track of Shaklee and took random vitamins here and there. </a:t>
            </a:r>
          </a:p>
          <a:p>
            <a:pPr>
              <a:buNone/>
            </a:pPr>
            <a:r>
              <a:rPr lang="en-US" sz="2400" dirty="0" smtClean="0"/>
              <a:t> When I was pregnant with my second child, Eliza, my mom reintroduced me to Shaklee vitamins.  </a:t>
            </a:r>
          </a:p>
          <a:p>
            <a:pPr>
              <a:buNone/>
            </a:pPr>
            <a:r>
              <a:rPr lang="en-US" sz="2400" dirty="0" smtClean="0"/>
              <a:t>I took them as my prenatal and started giving them to my son, Joey who at the time was 15 months. </a:t>
            </a:r>
          </a:p>
          <a:p>
            <a:pPr>
              <a:buNone/>
            </a:pPr>
            <a:r>
              <a:rPr lang="en-US" sz="2400" dirty="0" smtClean="0"/>
              <a:t> Joey was a fussy baby and was a HORRIBLE sleeper.  Quickly, he started sleeping better and overall just seemed calmer!  </a:t>
            </a:r>
          </a:p>
          <a:p>
            <a:pPr>
              <a:buNone/>
            </a:pPr>
            <a:r>
              <a:rPr lang="en-US" sz="2400" dirty="0" smtClean="0"/>
              <a:t>His favorite vitamin is the Mighty Smarts!  My pregnancy and delivery were easy and I had plenty of energy.  </a:t>
            </a:r>
          </a:p>
          <a:p>
            <a:pPr>
              <a:buNone/>
            </a:pPr>
            <a:r>
              <a:rPr lang="en-US" sz="2400" dirty="0" smtClean="0"/>
              <a:t>The biggest difference I noticed was in my milk supply after Eliza was born.  With Joey I was never engorged, never leaked, never had much to pump… with Eliza I produced plenty of milk and leaked more than I was prepared for! </a:t>
            </a:r>
          </a:p>
          <a:p>
            <a:pPr>
              <a:buNone/>
            </a:pPr>
            <a:r>
              <a:rPr lang="en-US" sz="2400" dirty="0" smtClean="0"/>
              <a:t> </a:t>
            </a:r>
          </a:p>
          <a:p>
            <a:endParaRPr lang="en-US" sz="2400" dirty="0"/>
          </a:p>
        </p:txBody>
      </p:sp>
      <p:pic>
        <p:nvPicPr>
          <p:cNvPr id="4" name="officeArt object"/>
          <p:cNvPicPr/>
          <p:nvPr/>
        </p:nvPicPr>
        <p:blipFill>
          <a:blip r:embed="rId2" cstate="print">
            <a:extLst/>
          </a:blip>
          <a:stretch>
            <a:fillRect/>
          </a:stretch>
        </p:blipFill>
        <p:spPr>
          <a:xfrm>
            <a:off x="7315200" y="3810000"/>
            <a:ext cx="1600200" cy="2738437"/>
          </a:xfrm>
          <a:prstGeom prst="rect">
            <a:avLst/>
          </a:prstGeom>
          <a:ln w="12700" cap="flat">
            <a:noFill/>
            <a:miter lim="400000"/>
          </a:ln>
          <a:effectLst/>
        </p:spPr>
      </p:pic>
      <p:pic>
        <p:nvPicPr>
          <p:cNvPr id="1026" name="Picture 2"/>
          <p:cNvPicPr>
            <a:picLocks noChangeAspect="1" noChangeArrowheads="1"/>
          </p:cNvPicPr>
          <p:nvPr/>
        </p:nvPicPr>
        <p:blipFill>
          <a:blip r:embed="rId3" cstate="print"/>
          <a:srcRect/>
          <a:stretch>
            <a:fillRect/>
          </a:stretch>
        </p:blipFill>
        <p:spPr bwMode="auto">
          <a:xfrm>
            <a:off x="6781800" y="228600"/>
            <a:ext cx="2108200" cy="15811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657600" cy="868362"/>
          </a:xfrm>
          <a:ln w="28575">
            <a:solidFill>
              <a:schemeClr val="accent3">
                <a:lumMod val="75000"/>
              </a:schemeClr>
            </a:solidFill>
          </a:ln>
        </p:spPr>
        <p:txBody>
          <a:bodyPr>
            <a:normAutofit/>
          </a:bodyPr>
          <a:lstStyle/>
          <a:p>
            <a:r>
              <a:rPr lang="en-US" sz="3600" dirty="0" smtClean="0"/>
              <a:t>Who is </a:t>
            </a:r>
            <a:r>
              <a:rPr lang="en-US" sz="3600" dirty="0" err="1" smtClean="0"/>
              <a:t>Shakee</a:t>
            </a:r>
            <a:r>
              <a:rPr lang="en-US" sz="3600" dirty="0" smtClean="0"/>
              <a:t>?</a:t>
            </a:r>
            <a:endParaRPr lang="en-US" sz="3600" dirty="0"/>
          </a:p>
        </p:txBody>
      </p:sp>
      <p:sp>
        <p:nvSpPr>
          <p:cNvPr id="3" name="Content Placeholder 2"/>
          <p:cNvSpPr>
            <a:spLocks noGrp="1"/>
          </p:cNvSpPr>
          <p:nvPr>
            <p:ph idx="1"/>
          </p:nvPr>
        </p:nvSpPr>
        <p:spPr>
          <a:xfrm>
            <a:off x="228600" y="1295400"/>
            <a:ext cx="6858000" cy="5562600"/>
          </a:xfrm>
        </p:spPr>
        <p:txBody>
          <a:bodyPr>
            <a:normAutofit fontScale="85000" lnSpcReduction="20000"/>
          </a:bodyPr>
          <a:lstStyle/>
          <a:p>
            <a:pPr>
              <a:buNone/>
            </a:pPr>
            <a:endParaRPr lang="en-US" sz="2400" dirty="0" smtClean="0"/>
          </a:p>
          <a:p>
            <a:pPr lvl="0" fontAlgn="base">
              <a:buNone/>
            </a:pPr>
            <a:r>
              <a:rPr lang="en-US" sz="2400" dirty="0" smtClean="0"/>
              <a:t> Basic Info</a:t>
            </a:r>
          </a:p>
          <a:p>
            <a:pPr>
              <a:buNone/>
            </a:pPr>
            <a:r>
              <a:rPr lang="en-US" sz="2400" dirty="0" smtClean="0"/>
              <a:t>	Shaklee Is the NUMBER ONE natural nutrition company in the U.S., and they have been making people healthier for over 50 years and they have made it part of their job to make the planet healthier along the way.  </a:t>
            </a:r>
          </a:p>
          <a:p>
            <a:pPr>
              <a:buNone/>
            </a:pPr>
            <a:r>
              <a:rPr lang="en-US" sz="2400" dirty="0" smtClean="0"/>
              <a:t> </a:t>
            </a:r>
          </a:p>
          <a:p>
            <a:pPr>
              <a:buNone/>
            </a:pPr>
            <a:r>
              <a:rPr lang="en-US" sz="2400" dirty="0" smtClean="0"/>
              <a:t>	Back when green was just a color and biodegradable was barely a word.  In fact, as early as 1960, they made one of the first biodegradable household cleaners ever.  And they were the first company in the world to obtain Climate Neutral™ certification and totally offset our CO2 emissions, resulting in a net zero impact on the environment.</a:t>
            </a:r>
          </a:p>
          <a:p>
            <a:pPr>
              <a:buNone/>
            </a:pPr>
            <a:r>
              <a:rPr lang="en-US" sz="2400" dirty="0" smtClean="0"/>
              <a:t> </a:t>
            </a:r>
          </a:p>
          <a:p>
            <a:pPr>
              <a:buNone/>
            </a:pPr>
            <a:r>
              <a:rPr lang="en-US" sz="2400" dirty="0" smtClean="0"/>
              <a:t>They do what they do because they think it's essential to do their small part as part of the movement to make people and the planet healthier.  In doing so, they believe each of our contributions put together will create the major change they wish to see in the world.  </a:t>
            </a:r>
          </a:p>
          <a:p>
            <a:pPr>
              <a:buNone/>
            </a:pPr>
            <a:endParaRPr lang="en-US" sz="2400" dirty="0"/>
          </a:p>
        </p:txBody>
      </p:sp>
      <p:pic>
        <p:nvPicPr>
          <p:cNvPr id="4" name="officeArt object"/>
          <p:cNvPicPr/>
          <p:nvPr/>
        </p:nvPicPr>
        <p:blipFill>
          <a:blip r:embed="rId2" cstate="print">
            <a:extLst/>
          </a:blip>
          <a:stretch>
            <a:fillRect/>
          </a:stretch>
        </p:blipFill>
        <p:spPr>
          <a:xfrm>
            <a:off x="7010400" y="304800"/>
            <a:ext cx="1914525" cy="1981199"/>
          </a:xfrm>
          <a:prstGeom prst="rect">
            <a:avLst/>
          </a:prstGeom>
          <a:ln w="12700" cap="flat">
            <a:noFill/>
            <a:miter lim="400000"/>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fficeArt object"/>
          <p:cNvPicPr/>
          <p:nvPr/>
        </p:nvPicPr>
        <p:blipFill>
          <a:blip r:embed="rId2" cstate="print">
            <a:extLst/>
          </a:blip>
          <a:stretch>
            <a:fillRect/>
          </a:stretch>
        </p:blipFill>
        <p:spPr>
          <a:xfrm>
            <a:off x="6372225" y="304800"/>
            <a:ext cx="2771775" cy="3124200"/>
          </a:xfrm>
          <a:prstGeom prst="rect">
            <a:avLst/>
          </a:prstGeom>
          <a:ln w="12700" cap="flat">
            <a:noFill/>
            <a:miter lim="400000"/>
          </a:ln>
          <a:effectLst/>
        </p:spPr>
      </p:pic>
      <p:sp>
        <p:nvSpPr>
          <p:cNvPr id="3" name="Content Placeholder 2"/>
          <p:cNvSpPr>
            <a:spLocks noGrp="1"/>
          </p:cNvSpPr>
          <p:nvPr>
            <p:ph idx="1"/>
          </p:nvPr>
        </p:nvSpPr>
        <p:spPr>
          <a:xfrm>
            <a:off x="304800" y="609600"/>
            <a:ext cx="6248400" cy="6553200"/>
          </a:xfrm>
        </p:spPr>
        <p:txBody>
          <a:bodyPr>
            <a:normAutofit/>
          </a:bodyPr>
          <a:lstStyle/>
          <a:p>
            <a:pPr>
              <a:buNone/>
            </a:pPr>
            <a:r>
              <a:rPr lang="en-US" sz="2400" dirty="0" smtClean="0"/>
              <a:t>. </a:t>
            </a:r>
            <a:r>
              <a:rPr lang="en-US" sz="2400" b="1" dirty="0" smtClean="0"/>
              <a:t>Shaklee Difference VIDEO</a:t>
            </a:r>
          </a:p>
          <a:p>
            <a:pPr>
              <a:buNone/>
            </a:pPr>
            <a:r>
              <a:rPr lang="en-US" sz="2400" dirty="0" smtClean="0"/>
              <a:t>	</a:t>
            </a:r>
            <a:r>
              <a:rPr lang="en-US" sz="2400" u="sng" dirty="0" smtClean="0">
                <a:hlinkClick r:id="rId3"/>
              </a:rPr>
              <a:t>https://www.youtube.com/watch?v=yBcr_wTTQFk</a:t>
            </a:r>
            <a:endParaRPr lang="en-US" sz="2400" dirty="0" smtClean="0"/>
          </a:p>
          <a:p>
            <a:pPr>
              <a:buNone/>
            </a:pPr>
            <a:r>
              <a:rPr lang="en-US" sz="2400" dirty="0" smtClean="0"/>
              <a:t>	Watch this 2 minute video and comment on 	what you found most interesting!</a:t>
            </a:r>
          </a:p>
          <a:p>
            <a:pPr lvl="0"/>
            <a:r>
              <a:rPr lang="en-US" sz="2400" dirty="0" smtClean="0"/>
              <a:t>  </a:t>
            </a:r>
            <a:r>
              <a:rPr lang="en-US" sz="2400" b="1" dirty="0" smtClean="0"/>
              <a:t>Why we love </a:t>
            </a:r>
            <a:r>
              <a:rPr lang="en-US" sz="2400" b="1" dirty="0" err="1" smtClean="0"/>
              <a:t>Vitalizer</a:t>
            </a:r>
            <a:endParaRPr lang="en-US" sz="2400" b="1" dirty="0" smtClean="0"/>
          </a:p>
          <a:p>
            <a:pPr>
              <a:buNone/>
            </a:pPr>
            <a:r>
              <a:rPr lang="en-US" sz="2400" dirty="0" smtClean="0"/>
              <a:t>	</a:t>
            </a:r>
            <a:r>
              <a:rPr lang="en-US" sz="2400" dirty="0" err="1" smtClean="0"/>
              <a:t>Vitalizer</a:t>
            </a:r>
            <a:r>
              <a:rPr lang="en-US" sz="2400" dirty="0" smtClean="0"/>
              <a:t> is one of the most popular products - and one of my favorites.  It is a vitamin strip - an easy, convenient way to get your most essential vitamins, minerals and </a:t>
            </a:r>
            <a:r>
              <a:rPr lang="en-US" sz="2400" dirty="0" err="1" smtClean="0"/>
              <a:t>probiotic</a:t>
            </a:r>
            <a:r>
              <a:rPr lang="en-US" sz="2400" dirty="0" smtClean="0"/>
              <a:t> in each day.  I took it through out my pregnancy with Eliza as </a:t>
            </a:r>
            <a:r>
              <a:rPr lang="en-US" sz="2400" dirty="0" err="1" smtClean="0"/>
              <a:t>Cristy</a:t>
            </a:r>
            <a:r>
              <a:rPr lang="en-US" sz="2400" dirty="0" smtClean="0"/>
              <a:t> is during her current pregnancy!  People report more energy, less cravings, even some weight loss just from starting on </a:t>
            </a:r>
            <a:r>
              <a:rPr lang="en-US" sz="2400" dirty="0" err="1" smtClean="0"/>
              <a:t>Vitalizer</a:t>
            </a:r>
            <a:r>
              <a:rPr lang="en-US" sz="2400" dirty="0" smtClean="0"/>
              <a:t>!</a:t>
            </a:r>
          </a:p>
          <a:p>
            <a:pPr>
              <a:buNone/>
            </a:pPr>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6705600" cy="1630362"/>
          </a:xfrm>
          <a:ln>
            <a:solidFill>
              <a:schemeClr val="bg1">
                <a:lumMod val="50000"/>
              </a:schemeClr>
            </a:solidFill>
          </a:ln>
        </p:spPr>
        <p:txBody>
          <a:bodyPr>
            <a:normAutofit/>
          </a:bodyPr>
          <a:lstStyle/>
          <a:p>
            <a:r>
              <a:rPr lang="en-US" sz="3200" dirty="0" smtClean="0"/>
              <a:t>Now Let’s Discuss –</a:t>
            </a:r>
            <a:br>
              <a:rPr lang="en-US" sz="3200" dirty="0" smtClean="0"/>
            </a:br>
            <a:r>
              <a:rPr lang="en-US" sz="3200" dirty="0" smtClean="0"/>
              <a:t>Closing and Suggested Action Steps </a:t>
            </a:r>
            <a:endParaRPr lang="en-US" sz="3200" dirty="0"/>
          </a:p>
        </p:txBody>
      </p:sp>
      <p:pic>
        <p:nvPicPr>
          <p:cNvPr id="88066" name="Picture 2" descr="http://theaposition.com/robertfagan/wp-content/uploads/sites/33/2012/03/sales1.jpg"/>
          <p:cNvPicPr>
            <a:picLocks noChangeAspect="1" noChangeArrowheads="1"/>
          </p:cNvPicPr>
          <p:nvPr/>
        </p:nvPicPr>
        <p:blipFill>
          <a:blip r:embed="rId2" cstate="print"/>
          <a:srcRect/>
          <a:stretch>
            <a:fillRect/>
          </a:stretch>
        </p:blipFill>
        <p:spPr bwMode="auto">
          <a:xfrm>
            <a:off x="2286000" y="2163586"/>
            <a:ext cx="4572000" cy="3999090"/>
          </a:xfrm>
          <a:prstGeom prst="rect">
            <a:avLst/>
          </a:prstGeom>
          <a:noFill/>
        </p:spPr>
      </p:pic>
      <p:sp>
        <p:nvSpPr>
          <p:cNvPr id="4" name="TextBox 3"/>
          <p:cNvSpPr txBox="1"/>
          <p:nvPr/>
        </p:nvSpPr>
        <p:spPr>
          <a:xfrm>
            <a:off x="7467600" y="5943600"/>
            <a:ext cx="1371600" cy="369332"/>
          </a:xfrm>
          <a:prstGeom prst="rect">
            <a:avLst/>
          </a:prstGeom>
          <a:noFill/>
        </p:spPr>
        <p:txBody>
          <a:bodyPr wrap="square" rtlCol="0">
            <a:spAutoFit/>
          </a:bodyPr>
          <a:lstStyle/>
          <a:p>
            <a:r>
              <a:rPr lang="en-US" dirty="0" err="1" smtClean="0"/>
              <a:t>lisa</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8066"/>
                                        </p:tgtEl>
                                        <p:attrNameLst>
                                          <p:attrName>style.visibility</p:attrName>
                                        </p:attrNameLst>
                                      </p:cBhvr>
                                      <p:to>
                                        <p:strVal val="visible"/>
                                      </p:to>
                                    </p:set>
                                    <p:anim calcmode="lin" valueType="num">
                                      <p:cBhvr additive="base">
                                        <p:cTn id="7" dur="500" fill="hold"/>
                                        <p:tgtEl>
                                          <p:spTgt spid="88066"/>
                                        </p:tgtEl>
                                        <p:attrNameLst>
                                          <p:attrName>ppt_x</p:attrName>
                                        </p:attrNameLst>
                                      </p:cBhvr>
                                      <p:tavLst>
                                        <p:tav tm="0">
                                          <p:val>
                                            <p:strVal val="#ppt_x"/>
                                          </p:val>
                                        </p:tav>
                                        <p:tav tm="100000">
                                          <p:val>
                                            <p:strVal val="#ppt_x"/>
                                          </p:val>
                                        </p:tav>
                                      </p:tavLst>
                                    </p:anim>
                                    <p:anim calcmode="lin" valueType="num">
                                      <p:cBhvr additive="base">
                                        <p:cTn id="8" dur="500" fill="hold"/>
                                        <p:tgtEl>
                                          <p:spTgt spid="880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encrypted-tbn1.gstatic.com/images?q=tbn:ANd9GcRnPPNGfP14U3fWGjqiESblX7NeNtJpoKDJyE9TWxJsPHljsdfO"/>
          <p:cNvPicPr>
            <a:picLocks noChangeAspect="1" noChangeArrowheads="1"/>
          </p:cNvPicPr>
          <p:nvPr/>
        </p:nvPicPr>
        <p:blipFill>
          <a:blip r:embed="rId2" cstate="print"/>
          <a:srcRect/>
          <a:stretch>
            <a:fillRect/>
          </a:stretch>
        </p:blipFill>
        <p:spPr bwMode="auto">
          <a:xfrm>
            <a:off x="0" y="-65100"/>
            <a:ext cx="9144000" cy="6923100"/>
          </a:xfrm>
          <a:prstGeom prst="rect">
            <a:avLst/>
          </a:prstGeom>
          <a:solidFill>
            <a:schemeClr val="bg1"/>
          </a:solidFill>
        </p:spPr>
      </p:pic>
      <p:sp>
        <p:nvSpPr>
          <p:cNvPr id="2" name="Title 1"/>
          <p:cNvSpPr>
            <a:spLocks noGrp="1"/>
          </p:cNvSpPr>
          <p:nvPr>
            <p:ph type="title"/>
          </p:nvPr>
        </p:nvSpPr>
        <p:spPr>
          <a:solidFill>
            <a:schemeClr val="accent1">
              <a:lumMod val="20000"/>
              <a:lumOff val="80000"/>
            </a:schemeClr>
          </a:solidFill>
          <a:ln>
            <a:solidFill>
              <a:schemeClr val="tx2">
                <a:lumMod val="75000"/>
              </a:schemeClr>
            </a:solidFill>
          </a:ln>
        </p:spPr>
        <p:txBody>
          <a:bodyPr>
            <a:normAutofit/>
          </a:bodyPr>
          <a:lstStyle/>
          <a:p>
            <a:r>
              <a:rPr lang="en-US" sz="3200" dirty="0" smtClean="0"/>
              <a:t>Closing – Is Simply Guiding Our Prospective Customers and Distributors to the Next Step  </a:t>
            </a:r>
            <a:endParaRPr lang="en-US" sz="3200" dirty="0"/>
          </a:p>
        </p:txBody>
      </p:sp>
      <p:sp>
        <p:nvSpPr>
          <p:cNvPr id="3" name="Content Placeholder 2"/>
          <p:cNvSpPr>
            <a:spLocks noGrp="1"/>
          </p:cNvSpPr>
          <p:nvPr>
            <p:ph idx="1"/>
          </p:nvPr>
        </p:nvSpPr>
        <p:spPr>
          <a:xfrm>
            <a:off x="457200" y="1600200"/>
            <a:ext cx="8229600" cy="4800600"/>
          </a:xfrm>
          <a:solidFill>
            <a:schemeClr val="accent5">
              <a:lumMod val="20000"/>
              <a:lumOff val="80000"/>
            </a:schemeClr>
          </a:solidFill>
        </p:spPr>
        <p:txBody>
          <a:bodyPr>
            <a:normAutofit/>
          </a:bodyPr>
          <a:lstStyle/>
          <a:p>
            <a:r>
              <a:rPr lang="en-US" sz="2400" dirty="0" smtClean="0"/>
              <a:t>Prospects look to us for direction and to lay out the options.</a:t>
            </a:r>
          </a:p>
          <a:p>
            <a:pPr>
              <a:buNone/>
            </a:pPr>
            <a:r>
              <a:rPr lang="en-US" sz="2400" dirty="0" smtClean="0"/>
              <a:t>	-- Don’t allow fear of being pushy to keep us from doing our job as consultant and nutritional counselor or business advisor.</a:t>
            </a:r>
          </a:p>
          <a:p>
            <a:r>
              <a:rPr lang="en-US" sz="2400" dirty="0" smtClean="0"/>
              <a:t>Our role after learning their interests and needs is to now be </a:t>
            </a:r>
            <a:r>
              <a:rPr lang="en-US" sz="2400" b="1" dirty="0" smtClean="0"/>
              <a:t>an advocate for them </a:t>
            </a:r>
            <a:r>
              <a:rPr lang="en-US" sz="2400" dirty="0" smtClean="0"/>
              <a:t>.. And to recommend what we believe to be in their best interest.</a:t>
            </a:r>
          </a:p>
          <a:p>
            <a:pPr>
              <a:buNone/>
            </a:pPr>
            <a:r>
              <a:rPr lang="en-US" sz="2400" dirty="0" smtClean="0"/>
              <a:t>	-- Learn how to assemble a beginning vitamin regimen for 	people on a budget</a:t>
            </a:r>
          </a:p>
          <a:p>
            <a:r>
              <a:rPr lang="en-US" sz="2400" dirty="0" smtClean="0"/>
              <a:t>If you believe people’s lives are better with Shaklee products … then find a way to get those products to them.   harper</a:t>
            </a:r>
            <a:endParaRPr lang="en-US" sz="2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http://www.virtualspeechcoach.com/wp-content/uploads/2012/06/Call-to-action-with-words.jpg"/>
          <p:cNvPicPr>
            <a:picLocks noChangeAspect="1" noChangeArrowheads="1"/>
          </p:cNvPicPr>
          <p:nvPr/>
        </p:nvPicPr>
        <p:blipFill>
          <a:blip r:embed="rId2" cstate="print"/>
          <a:srcRect/>
          <a:stretch>
            <a:fillRect/>
          </a:stretch>
        </p:blipFill>
        <p:spPr bwMode="auto">
          <a:xfrm>
            <a:off x="0" y="0"/>
            <a:ext cx="4008159" cy="3429001"/>
          </a:xfrm>
          <a:prstGeom prst="rect">
            <a:avLst/>
          </a:prstGeom>
          <a:noFill/>
        </p:spPr>
      </p:pic>
      <p:sp>
        <p:nvSpPr>
          <p:cNvPr id="2" name="Title 1"/>
          <p:cNvSpPr>
            <a:spLocks noGrp="1"/>
          </p:cNvSpPr>
          <p:nvPr>
            <p:ph type="title"/>
          </p:nvPr>
        </p:nvSpPr>
        <p:spPr>
          <a:xfrm>
            <a:off x="4191000" y="381000"/>
            <a:ext cx="4191000" cy="715962"/>
          </a:xfrm>
          <a:ln w="28575">
            <a:solidFill>
              <a:srgbClr val="FF0000"/>
            </a:solidFill>
          </a:ln>
        </p:spPr>
        <p:txBody>
          <a:bodyPr>
            <a:noAutofit/>
          </a:bodyPr>
          <a:lstStyle/>
          <a:p>
            <a:r>
              <a:rPr lang="en-US" sz="3600" dirty="0" smtClean="0"/>
              <a:t>Thoughts on Closing</a:t>
            </a:r>
            <a:endParaRPr lang="en-US" sz="3600" dirty="0"/>
          </a:p>
        </p:txBody>
      </p:sp>
      <p:sp>
        <p:nvSpPr>
          <p:cNvPr id="3" name="Content Placeholder 2"/>
          <p:cNvSpPr>
            <a:spLocks noGrp="1"/>
          </p:cNvSpPr>
          <p:nvPr>
            <p:ph idx="1"/>
          </p:nvPr>
        </p:nvSpPr>
        <p:spPr>
          <a:xfrm>
            <a:off x="2133600" y="1219200"/>
            <a:ext cx="7010400" cy="5410200"/>
          </a:xfrm>
        </p:spPr>
        <p:txBody>
          <a:bodyPr>
            <a:normAutofit lnSpcReduction="10000"/>
          </a:bodyPr>
          <a:lstStyle/>
          <a:p>
            <a:pPr>
              <a:buNone/>
            </a:pPr>
            <a:r>
              <a:rPr lang="en-US" sz="2400" dirty="0" smtClean="0"/>
              <a:t>  People need us to provide options and to lead them to the next step after hearing about Shaklee.  </a:t>
            </a:r>
          </a:p>
          <a:p>
            <a:pPr>
              <a:buNone/>
            </a:pPr>
            <a:r>
              <a:rPr lang="en-US" sz="2400" dirty="0" smtClean="0"/>
              <a:t>Our job is to  give them ideas of how they can get started  easily</a:t>
            </a:r>
          </a:p>
          <a:p>
            <a:pPr>
              <a:buNone/>
            </a:pPr>
            <a:r>
              <a:rPr lang="en-US" sz="2400" dirty="0" smtClean="0"/>
              <a:t> Of course the key is to ask a lot of questions about what they are thinking and what are the most pressing issues.  </a:t>
            </a:r>
          </a:p>
          <a:p>
            <a:pPr>
              <a:buNone/>
            </a:pPr>
            <a:r>
              <a:rPr lang="en-US" sz="2400" dirty="0" smtClean="0"/>
              <a:t>Sometimes a new person knows exactly what products they want to start with, and in that case we share with them all of the ways they can sponsor into Shaklee and get the products they want.  </a:t>
            </a:r>
          </a:p>
          <a:p>
            <a:pPr>
              <a:buNone/>
            </a:pPr>
            <a:r>
              <a:rPr lang="en-US" sz="2400" dirty="0" smtClean="0"/>
              <a:t>Sometimes a new person is overwhelmed, or wants so many things that they don't know what to do, and in that case they look to us to help them make a good choice. </a:t>
            </a:r>
            <a:r>
              <a:rPr lang="en-US" sz="2000" dirty="0" smtClean="0"/>
              <a:t>		</a:t>
            </a:r>
            <a:r>
              <a:rPr lang="en-US" sz="2000" dirty="0" err="1" smtClean="0"/>
              <a:t>lisa</a:t>
            </a:r>
            <a:endParaRPr lang="en-US"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750" y="6019800"/>
            <a:ext cx="7048500" cy="566739"/>
          </a:xfrm>
          <a:ln>
            <a:solidFill>
              <a:schemeClr val="accent3">
                <a:lumMod val="50000"/>
              </a:schemeClr>
            </a:solidFill>
          </a:ln>
        </p:spPr>
        <p:txBody>
          <a:bodyPr>
            <a:normAutofit fontScale="90000"/>
          </a:bodyPr>
          <a:lstStyle/>
          <a:p>
            <a:r>
              <a:rPr lang="en-US" sz="3600" dirty="0" smtClean="0"/>
              <a:t>July Free Product – </a:t>
            </a:r>
            <a:r>
              <a:rPr lang="en-US" sz="3600" dirty="0" err="1" smtClean="0"/>
              <a:t>Carotomax</a:t>
            </a:r>
            <a:r>
              <a:rPr lang="en-US" sz="3600" dirty="0" smtClean="0"/>
              <a:t>      </a:t>
            </a:r>
            <a:r>
              <a:rPr lang="en-US" b="0" dirty="0" err="1" smtClean="0"/>
              <a:t>hannah</a:t>
            </a:r>
            <a:endParaRPr lang="en-US" b="0" dirty="0"/>
          </a:p>
        </p:txBody>
      </p:sp>
      <p:sp>
        <p:nvSpPr>
          <p:cNvPr id="5" name="Title 1"/>
          <p:cNvSpPr txBox="1">
            <a:spLocks/>
          </p:cNvSpPr>
          <p:nvPr/>
        </p:nvSpPr>
        <p:spPr bwMode="auto">
          <a:xfrm>
            <a:off x="381000" y="228600"/>
            <a:ext cx="7315200" cy="1219200"/>
          </a:xfrm>
          <a:prstGeom prst="rect">
            <a:avLst/>
          </a:prstGeom>
          <a:noFill/>
          <a:ln>
            <a:solidFill>
              <a:schemeClr val="accent3">
                <a:lumMod val="50000"/>
              </a:schemeClr>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bg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2000" b="1">
                <a:solidFill>
                  <a:srgbClr val="497727"/>
                </a:solidFill>
                <a:latin typeface="+mj-lt"/>
                <a:ea typeface="ＭＳ Ｐゴシック" charset="0"/>
                <a:cs typeface="ＭＳ Ｐゴシック" charset="0"/>
              </a:defRPr>
            </a:lvl1pPr>
            <a:lvl2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2pPr>
            <a:lvl3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3pPr>
            <a:lvl4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4pPr>
            <a:lvl5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5pPr>
            <a:lvl6pPr marL="457200" algn="l" rtl="0" fontAlgn="base">
              <a:spcBef>
                <a:spcPct val="0"/>
              </a:spcBef>
              <a:spcAft>
                <a:spcPct val="0"/>
              </a:spcAft>
              <a:defRPr sz="4000">
                <a:solidFill>
                  <a:srgbClr val="FFFFFF"/>
                </a:solidFill>
                <a:latin typeface="Arial" charset="0"/>
                <a:ea typeface="ＭＳ Ｐゴシック" charset="0"/>
              </a:defRPr>
            </a:lvl6pPr>
            <a:lvl7pPr marL="914400" algn="l" rtl="0" fontAlgn="base">
              <a:spcBef>
                <a:spcPct val="0"/>
              </a:spcBef>
              <a:spcAft>
                <a:spcPct val="0"/>
              </a:spcAft>
              <a:defRPr sz="4000">
                <a:solidFill>
                  <a:srgbClr val="FFFFFF"/>
                </a:solidFill>
                <a:latin typeface="Arial" charset="0"/>
                <a:ea typeface="ＭＳ Ｐゴシック" charset="0"/>
              </a:defRPr>
            </a:lvl7pPr>
            <a:lvl8pPr marL="1371600" algn="l" rtl="0" fontAlgn="base">
              <a:spcBef>
                <a:spcPct val="0"/>
              </a:spcBef>
              <a:spcAft>
                <a:spcPct val="0"/>
              </a:spcAft>
              <a:defRPr sz="4000">
                <a:solidFill>
                  <a:srgbClr val="FFFFFF"/>
                </a:solidFill>
                <a:latin typeface="Arial" charset="0"/>
                <a:ea typeface="ＭＳ Ｐゴシック" charset="0"/>
              </a:defRPr>
            </a:lvl8pPr>
            <a:lvl9pPr marL="1828800" algn="l" rtl="0" fontAlgn="base">
              <a:spcBef>
                <a:spcPct val="0"/>
              </a:spcBef>
              <a:spcAft>
                <a:spcPct val="0"/>
              </a:spcAft>
              <a:defRPr sz="4000">
                <a:solidFill>
                  <a:srgbClr val="FFFFFF"/>
                </a:solidFill>
                <a:latin typeface="Arial" charset="0"/>
                <a:ea typeface="ＭＳ Ｐゴシック" charset="0"/>
              </a:defRPr>
            </a:lvl9pPr>
          </a:lstStyle>
          <a:p>
            <a:pPr algn="ctr" eaLnBrk="1" hangingPunct="1"/>
            <a:r>
              <a:rPr lang="en-US" altLang="en-US" sz="3200" kern="0" dirty="0" smtClean="0"/>
              <a:t> Free Product for New Members with Minimum 50PV Join Order</a:t>
            </a:r>
          </a:p>
        </p:txBody>
      </p:sp>
      <p:pic>
        <p:nvPicPr>
          <p:cNvPr id="22530" name="Picture 2" descr="https://swansonhealthcenter.com/wp-content/uploads/2013/12/Carotomax-30-capsules-.jpg"/>
          <p:cNvPicPr>
            <a:picLocks noChangeAspect="1" noChangeArrowheads="1"/>
          </p:cNvPicPr>
          <p:nvPr/>
        </p:nvPicPr>
        <p:blipFill>
          <a:blip r:embed="rId3" cstate="print"/>
          <a:srcRect/>
          <a:stretch>
            <a:fillRect/>
          </a:stretch>
        </p:blipFill>
        <p:spPr bwMode="auto">
          <a:xfrm>
            <a:off x="0" y="2049294"/>
            <a:ext cx="3200400" cy="3132306"/>
          </a:xfrm>
          <a:prstGeom prst="rect">
            <a:avLst/>
          </a:prstGeom>
          <a:noFill/>
        </p:spPr>
      </p:pic>
      <p:sp>
        <p:nvSpPr>
          <p:cNvPr id="6" name="Rectangle 5"/>
          <p:cNvSpPr/>
          <p:nvPr/>
        </p:nvSpPr>
        <p:spPr>
          <a:xfrm>
            <a:off x="2895600" y="1600200"/>
            <a:ext cx="6248400" cy="4247317"/>
          </a:xfrm>
          <a:prstGeom prst="rect">
            <a:avLst/>
          </a:prstGeom>
        </p:spPr>
        <p:txBody>
          <a:bodyPr wrap="square">
            <a:spAutoFit/>
          </a:bodyPr>
          <a:lstStyle/>
          <a:p>
            <a:r>
              <a:rPr lang="en-US" dirty="0" smtClean="0"/>
              <a:t>Revolutionary antioxidant protection from nature</a:t>
            </a:r>
            <a:br>
              <a:rPr lang="en-US" dirty="0" smtClean="0"/>
            </a:br>
            <a:r>
              <a:rPr lang="en-US" dirty="0" smtClean="0"/>
              <a:t/>
            </a:r>
            <a:br>
              <a:rPr lang="en-US" dirty="0" smtClean="0"/>
            </a:br>
            <a:r>
              <a:rPr lang="en-US" dirty="0" smtClean="0"/>
              <a:t>Antioxidants primarily in fruits and vegetables</a:t>
            </a:r>
            <a:br>
              <a:rPr lang="en-US" dirty="0" smtClean="0"/>
            </a:br>
            <a:r>
              <a:rPr lang="en-US" dirty="0" smtClean="0"/>
              <a:t/>
            </a:r>
            <a:br>
              <a:rPr lang="en-US" dirty="0" smtClean="0"/>
            </a:br>
            <a:r>
              <a:rPr lang="en-US" dirty="0" smtClean="0"/>
              <a:t>Less than 25% eat 5 to 9 servings of them daily</a:t>
            </a:r>
            <a:br>
              <a:rPr lang="en-US" dirty="0" smtClean="0"/>
            </a:br>
            <a:r>
              <a:rPr lang="en-US" dirty="0" smtClean="0"/>
              <a:t/>
            </a:r>
            <a:br>
              <a:rPr lang="en-US" dirty="0" smtClean="0"/>
            </a:br>
            <a:r>
              <a:rPr lang="en-US" dirty="0" smtClean="0"/>
              <a:t>Protection from DNA damage by free radicals</a:t>
            </a:r>
            <a:br>
              <a:rPr lang="en-US" dirty="0" smtClean="0"/>
            </a:br>
            <a:r>
              <a:rPr lang="en-US" dirty="0" smtClean="0"/>
              <a:t/>
            </a:r>
            <a:br>
              <a:rPr lang="en-US" dirty="0" smtClean="0"/>
            </a:br>
            <a:r>
              <a:rPr lang="en-US" dirty="0" err="1" smtClean="0"/>
              <a:t>Carotomax</a:t>
            </a:r>
            <a:r>
              <a:rPr lang="en-US" dirty="0" smtClean="0"/>
              <a:t> provides 6 of most beneficial </a:t>
            </a:r>
            <a:r>
              <a:rPr lang="en-US" dirty="0" err="1" smtClean="0"/>
              <a:t>carotenoids</a:t>
            </a:r>
            <a:r>
              <a:rPr lang="en-US" dirty="0" smtClean="0"/>
              <a:t> </a:t>
            </a:r>
            <a:br>
              <a:rPr lang="en-US" dirty="0" smtClean="0"/>
            </a:br>
            <a:r>
              <a:rPr lang="en-US" dirty="0" smtClean="0"/>
              <a:t>including </a:t>
            </a:r>
            <a:r>
              <a:rPr lang="en-US" dirty="0" err="1" smtClean="0"/>
              <a:t>lutein</a:t>
            </a:r>
            <a:r>
              <a:rPr lang="en-US" dirty="0" smtClean="0"/>
              <a:t>, </a:t>
            </a:r>
            <a:r>
              <a:rPr lang="en-US" dirty="0" err="1" smtClean="0"/>
              <a:t>lycopene</a:t>
            </a:r>
            <a:r>
              <a:rPr lang="en-US" dirty="0" smtClean="0"/>
              <a:t>, and beta carotene</a:t>
            </a:r>
            <a:br>
              <a:rPr lang="en-US" dirty="0" smtClean="0"/>
            </a:br>
            <a:r>
              <a:rPr lang="en-US" dirty="0" smtClean="0"/>
              <a:t/>
            </a:r>
            <a:br>
              <a:rPr lang="en-US" dirty="0" smtClean="0"/>
            </a:br>
            <a:r>
              <a:rPr lang="en-US" sz="2400" dirty="0" smtClean="0"/>
              <a:t>Promotes health of eyes, heart, skin, lungs, </a:t>
            </a:r>
            <a:br>
              <a:rPr lang="en-US" sz="2400" dirty="0" smtClean="0"/>
            </a:br>
            <a:r>
              <a:rPr lang="en-US" sz="2400" dirty="0" smtClean="0"/>
              <a:t>prostate, cervix, and support a strong immune system 				</a:t>
            </a:r>
            <a:endParaRPr lang="en-US" dirty="0"/>
          </a:p>
        </p:txBody>
      </p:sp>
    </p:spTree>
    <p:extLst>
      <p:ext uri="{BB962C8B-B14F-4D97-AF65-F5344CB8AC3E}">
        <p14:creationId xmlns="" xmlns:p14="http://schemas.microsoft.com/office/powerpoint/2010/main" val="23134264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3352800" cy="715962"/>
          </a:xfrm>
          <a:ln>
            <a:solidFill>
              <a:schemeClr val="accent4">
                <a:lumMod val="75000"/>
              </a:schemeClr>
            </a:solidFill>
          </a:ln>
        </p:spPr>
        <p:txBody>
          <a:bodyPr>
            <a:normAutofit/>
          </a:bodyPr>
          <a:lstStyle/>
          <a:p>
            <a:r>
              <a:rPr lang="en-US" sz="2400" dirty="0" smtClean="0"/>
              <a:t>Lisa – closing continued</a:t>
            </a:r>
            <a:endParaRPr lang="en-US" sz="2400" dirty="0"/>
          </a:p>
        </p:txBody>
      </p:sp>
      <p:sp>
        <p:nvSpPr>
          <p:cNvPr id="3" name="Content Placeholder 2"/>
          <p:cNvSpPr>
            <a:spLocks noGrp="1"/>
          </p:cNvSpPr>
          <p:nvPr>
            <p:ph idx="1"/>
          </p:nvPr>
        </p:nvSpPr>
        <p:spPr>
          <a:xfrm>
            <a:off x="685800" y="1066800"/>
            <a:ext cx="8001000" cy="2743200"/>
          </a:xfrm>
        </p:spPr>
        <p:txBody>
          <a:bodyPr>
            <a:normAutofit lnSpcReduction="10000"/>
          </a:bodyPr>
          <a:lstStyle/>
          <a:p>
            <a:pPr>
              <a:buNone/>
            </a:pPr>
            <a:r>
              <a:rPr lang="en-US" sz="2400" dirty="0" smtClean="0"/>
              <a:t> I like to suggest that they write down all of the products they are interested in, and then we can discuss them and figure out the best way to start. </a:t>
            </a:r>
            <a:endParaRPr lang="en-US" sz="1000" dirty="0" smtClean="0"/>
          </a:p>
          <a:p>
            <a:pPr>
              <a:buNone/>
            </a:pPr>
            <a:endParaRPr lang="en-US" sz="2400" dirty="0" smtClean="0"/>
          </a:p>
          <a:p>
            <a:pPr>
              <a:buNone/>
            </a:pPr>
            <a:r>
              <a:rPr lang="en-US" sz="2400" dirty="0" smtClean="0"/>
              <a:t>If they bring up budget issues than I help them prioritize products in their list and help them decide what would be the most beneficial products to start with. 	</a:t>
            </a:r>
            <a:r>
              <a:rPr lang="en-US" sz="2400" dirty="0" err="1" smtClean="0"/>
              <a:t>lisa</a:t>
            </a:r>
            <a:endParaRPr lang="en-US" sz="2400" dirty="0" smtClean="0"/>
          </a:p>
        </p:txBody>
      </p:sp>
      <p:pic>
        <p:nvPicPr>
          <p:cNvPr id="16386" name="Picture 2" descr="http://amyhagerup.com/wp-content/uploads/2014/02/we-are-shaklee_0001.jpg"/>
          <p:cNvPicPr>
            <a:picLocks noChangeAspect="1" noChangeArrowheads="1"/>
          </p:cNvPicPr>
          <p:nvPr/>
        </p:nvPicPr>
        <p:blipFill>
          <a:blip r:embed="rId2" cstate="print"/>
          <a:srcRect/>
          <a:stretch>
            <a:fillRect/>
          </a:stretch>
        </p:blipFill>
        <p:spPr bwMode="auto">
          <a:xfrm>
            <a:off x="533400" y="4019550"/>
            <a:ext cx="8077200" cy="260985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incontact.com/blog/wp-content/uploads/2013/12/Choices.jpg"/>
          <p:cNvPicPr>
            <a:picLocks noChangeAspect="1" noChangeArrowheads="1"/>
          </p:cNvPicPr>
          <p:nvPr/>
        </p:nvPicPr>
        <p:blipFill>
          <a:blip r:embed="rId2" cstate="print"/>
          <a:srcRect/>
          <a:stretch>
            <a:fillRect/>
          </a:stretch>
        </p:blipFill>
        <p:spPr bwMode="auto">
          <a:xfrm>
            <a:off x="5181600" y="4394278"/>
            <a:ext cx="3962400" cy="2463722"/>
          </a:xfrm>
          <a:prstGeom prst="rect">
            <a:avLst/>
          </a:prstGeom>
          <a:noFill/>
        </p:spPr>
      </p:pic>
      <p:sp>
        <p:nvSpPr>
          <p:cNvPr id="2" name="Title 1"/>
          <p:cNvSpPr>
            <a:spLocks noGrp="1"/>
          </p:cNvSpPr>
          <p:nvPr>
            <p:ph type="title"/>
          </p:nvPr>
        </p:nvSpPr>
        <p:spPr>
          <a:xfrm>
            <a:off x="228600" y="228600"/>
            <a:ext cx="8610600" cy="868362"/>
          </a:xfrm>
          <a:ln>
            <a:solidFill>
              <a:schemeClr val="tx2">
                <a:lumMod val="60000"/>
                <a:lumOff val="40000"/>
              </a:schemeClr>
            </a:solidFill>
          </a:ln>
        </p:spPr>
        <p:txBody>
          <a:bodyPr>
            <a:normAutofit fontScale="90000"/>
          </a:bodyPr>
          <a:lstStyle/>
          <a:p>
            <a:r>
              <a:rPr lang="en-US" sz="3600" dirty="0" smtClean="0"/>
              <a:t>Lisa’s Closing – 						   Offer Guidance in Helping them Make an Order </a:t>
            </a:r>
            <a:endParaRPr lang="en-US" sz="3600" dirty="0"/>
          </a:p>
        </p:txBody>
      </p:sp>
      <p:sp>
        <p:nvSpPr>
          <p:cNvPr id="3" name="Content Placeholder 2"/>
          <p:cNvSpPr>
            <a:spLocks noGrp="1"/>
          </p:cNvSpPr>
          <p:nvPr>
            <p:ph idx="1"/>
          </p:nvPr>
        </p:nvSpPr>
        <p:spPr>
          <a:xfrm>
            <a:off x="457200" y="1219200"/>
            <a:ext cx="8229600" cy="4472781"/>
          </a:xfrm>
        </p:spPr>
        <p:txBody>
          <a:bodyPr>
            <a:normAutofit/>
          </a:bodyPr>
          <a:lstStyle/>
          <a:p>
            <a:r>
              <a:rPr lang="en-US" sz="2400" dirty="0" smtClean="0"/>
              <a:t> Don’t just ask .. What do you think  or Let me know if you need anything.</a:t>
            </a:r>
          </a:p>
          <a:p>
            <a:r>
              <a:rPr lang="en-US" sz="2400" dirty="0" smtClean="0"/>
              <a:t>Lisa’s dialogue .. "Many times people will choose to start here .. With the </a:t>
            </a:r>
            <a:r>
              <a:rPr lang="en-US" sz="2400" dirty="0" err="1" smtClean="0"/>
              <a:t>Vitalizer</a:t>
            </a:r>
            <a:r>
              <a:rPr lang="en-US" sz="2400" dirty="0" smtClean="0"/>
              <a:t> and Shaklee 180 </a:t>
            </a:r>
            <a:r>
              <a:rPr lang="en-US" sz="2400" dirty="0" err="1" smtClean="0"/>
              <a:t>Smoothee</a:t>
            </a:r>
            <a:r>
              <a:rPr lang="en-US" sz="2400" dirty="0" smtClean="0"/>
              <a:t> ."  or she says.</a:t>
            </a:r>
          </a:p>
          <a:p>
            <a:pPr>
              <a:buNone/>
            </a:pPr>
            <a:endParaRPr lang="en-US" sz="1000" dirty="0" smtClean="0"/>
          </a:p>
          <a:p>
            <a:pPr>
              <a:buNone/>
            </a:pPr>
            <a:r>
              <a:rPr lang="en-US" sz="2400" dirty="0" smtClean="0"/>
              <a:t>   "A lot of times, people will give the </a:t>
            </a:r>
            <a:r>
              <a:rPr lang="en-US" sz="2400" dirty="0" err="1" smtClean="0"/>
              <a:t>Vitalizer</a:t>
            </a:r>
            <a:r>
              <a:rPr lang="en-US" sz="2400" dirty="0" smtClean="0"/>
              <a:t> a try so they can save the membership fee and get the </a:t>
            </a:r>
            <a:r>
              <a:rPr lang="en-US" sz="2400" dirty="0" err="1" smtClean="0"/>
              <a:t>autoship</a:t>
            </a:r>
            <a:r>
              <a:rPr lang="en-US" sz="2400" dirty="0" smtClean="0"/>
              <a:t> discount"  </a:t>
            </a:r>
            <a:br>
              <a:rPr lang="en-US" sz="2400" dirty="0" smtClean="0"/>
            </a:br>
            <a:r>
              <a:rPr lang="en-US" sz="2400" dirty="0" smtClean="0"/>
              <a:t>A good Shaklee leader will lead the person they are working with through all of the membership options in an easy and comfortable manor, listening closely to what their needs are and helping them making the best decision for them.</a:t>
            </a:r>
          </a:p>
          <a:p>
            <a:pPr>
              <a:buNone/>
            </a:pPr>
            <a:endParaRPr lang="en-US" sz="2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s://encrypted-tbn1.gstatic.com/images?q=tbn:ANd9GcRnPPNGfP14U3fWGjqiESblX7NeNtJpoKDJyE9TWxJsPHljsdfO"/>
          <p:cNvPicPr>
            <a:picLocks noChangeAspect="1" noChangeArrowheads="1"/>
          </p:cNvPicPr>
          <p:nvPr/>
        </p:nvPicPr>
        <p:blipFill>
          <a:blip r:embed="rId2" cstate="print"/>
          <a:srcRect/>
          <a:stretch>
            <a:fillRect/>
          </a:stretch>
        </p:blipFill>
        <p:spPr bwMode="auto">
          <a:xfrm>
            <a:off x="0" y="0"/>
            <a:ext cx="9275035" cy="6858000"/>
          </a:xfrm>
          <a:prstGeom prst="rect">
            <a:avLst/>
          </a:prstGeom>
          <a:noFill/>
        </p:spPr>
      </p:pic>
      <p:sp>
        <p:nvSpPr>
          <p:cNvPr id="2" name="Title 1"/>
          <p:cNvSpPr>
            <a:spLocks noGrp="1"/>
          </p:cNvSpPr>
          <p:nvPr>
            <p:ph type="title"/>
          </p:nvPr>
        </p:nvSpPr>
        <p:spPr>
          <a:xfrm>
            <a:off x="914400" y="228600"/>
            <a:ext cx="7315200" cy="563562"/>
          </a:xfrm>
          <a:solidFill>
            <a:schemeClr val="bg2"/>
          </a:solidFill>
          <a:ln w="38100">
            <a:solidFill>
              <a:schemeClr val="tx2">
                <a:lumMod val="60000"/>
                <a:lumOff val="40000"/>
              </a:schemeClr>
            </a:solidFill>
          </a:ln>
        </p:spPr>
        <p:txBody>
          <a:bodyPr>
            <a:normAutofit/>
          </a:bodyPr>
          <a:lstStyle/>
          <a:p>
            <a:r>
              <a:rPr lang="en-US" sz="2800" dirty="0" smtClean="0"/>
              <a:t>Closing  -- Is Offering Action Steps and Options </a:t>
            </a:r>
            <a:endParaRPr lang="en-US" sz="2800" dirty="0"/>
          </a:p>
        </p:txBody>
      </p:sp>
      <p:sp>
        <p:nvSpPr>
          <p:cNvPr id="3" name="Content Placeholder 2"/>
          <p:cNvSpPr>
            <a:spLocks noGrp="1"/>
          </p:cNvSpPr>
          <p:nvPr>
            <p:ph idx="1"/>
          </p:nvPr>
        </p:nvSpPr>
        <p:spPr>
          <a:xfrm>
            <a:off x="457200" y="914400"/>
            <a:ext cx="8229600" cy="5715000"/>
          </a:xfrm>
          <a:solidFill>
            <a:schemeClr val="bg2"/>
          </a:solidFill>
        </p:spPr>
        <p:txBody>
          <a:bodyPr>
            <a:normAutofit lnSpcReduction="10000"/>
          </a:bodyPr>
          <a:lstStyle/>
          <a:p>
            <a:pPr>
              <a:buNone/>
            </a:pPr>
            <a:r>
              <a:rPr lang="en-US" sz="2000" dirty="0" smtClean="0"/>
              <a:t>“Thanks for coming here tonight to support Mary &amp; John in their business. We’d like to help you with the choices you can make now .</a:t>
            </a:r>
          </a:p>
          <a:p>
            <a:pPr lvl="0">
              <a:buNone/>
            </a:pPr>
            <a:r>
              <a:rPr lang="en-US" sz="2000" dirty="0" smtClean="0"/>
              <a:t>If you heard some products that you are interested in tonight, we will help you become a member tonight so you can enjoy the discount and get your products ordered for you. As you use them, make sure you share your story with ( the hostess) so she can hear of your great success with the products. She needs stories of her own as she begins her business of helping others.</a:t>
            </a:r>
          </a:p>
          <a:p>
            <a:pPr lvl="0">
              <a:buNone/>
            </a:pPr>
            <a:r>
              <a:rPr lang="en-US" sz="2000" dirty="0" smtClean="0"/>
              <a:t>If you heard about products you are interested in and would like to see how you can earn a little money to pay for those products, we can show you how you can be a casual distributor and earn some money. </a:t>
            </a:r>
          </a:p>
          <a:p>
            <a:pPr lvl="0">
              <a:buNone/>
            </a:pPr>
            <a:r>
              <a:rPr lang="en-US" sz="2000" dirty="0" smtClean="0"/>
              <a:t>If you want to join us in the business to share the gift of Shaklee with others and begin building a career and a great income, we can help you get started as a Gold member tonight. </a:t>
            </a:r>
          </a:p>
          <a:p>
            <a:pPr lvl="0">
              <a:buNone/>
            </a:pPr>
            <a:r>
              <a:rPr lang="en-US" sz="2000" dirty="0" smtClean="0"/>
              <a:t>And if none of it really interests you, that’s ok. Just say nice things about ( the hostess) and if you hear others who might have an interest in the products you heard about tonight, go ahead and send them our way so we can introduce them to Shaklee. </a:t>
            </a:r>
          </a:p>
          <a:p>
            <a:pPr>
              <a:buNone/>
            </a:pPr>
            <a:r>
              <a:rPr lang="en-US" sz="2000" dirty="0" smtClean="0"/>
              <a:t>Thanks again for joining us tonight. “			</a:t>
            </a:r>
            <a:r>
              <a:rPr lang="en-US" sz="2000" dirty="0" err="1" smtClean="0"/>
              <a:t>jo</a:t>
            </a:r>
            <a:endParaRPr lang="en-US" sz="2000" dirty="0" smtClean="0"/>
          </a:p>
          <a:p>
            <a:pPr>
              <a:buNone/>
            </a:pPr>
            <a:endParaRPr lang="en-US" sz="20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s://encrypted-tbn1.gstatic.com/images?q=tbn:ANd9GcRnPPNGfP14U3fWGjqiESblX7NeNtJpoKDJyE9TWxJsPHljsdfO"/>
          <p:cNvPicPr>
            <a:picLocks noChangeAspect="1" noChangeArrowheads="1"/>
          </p:cNvPicPr>
          <p:nvPr/>
        </p:nvPicPr>
        <p:blipFill>
          <a:blip r:embed="rId2" cstate="print"/>
          <a:srcRect/>
          <a:stretch>
            <a:fillRect/>
          </a:stretch>
        </p:blipFill>
        <p:spPr bwMode="auto">
          <a:xfrm>
            <a:off x="0" y="-65100"/>
            <a:ext cx="9144000" cy="6923100"/>
          </a:xfrm>
          <a:prstGeom prst="rect">
            <a:avLst/>
          </a:prstGeom>
          <a:noFill/>
        </p:spPr>
      </p:pic>
      <p:sp>
        <p:nvSpPr>
          <p:cNvPr id="2" name="Title 1"/>
          <p:cNvSpPr>
            <a:spLocks noGrp="1"/>
          </p:cNvSpPr>
          <p:nvPr>
            <p:ph type="title"/>
          </p:nvPr>
        </p:nvSpPr>
        <p:spPr>
          <a:xfrm>
            <a:off x="457200" y="274638"/>
            <a:ext cx="2819400" cy="639762"/>
          </a:xfrm>
        </p:spPr>
        <p:txBody>
          <a:bodyPr>
            <a:normAutofit/>
          </a:bodyPr>
          <a:lstStyle/>
          <a:p>
            <a:r>
              <a:rPr lang="en-US" sz="3200" dirty="0" smtClean="0"/>
              <a:t>Harper Close</a:t>
            </a:r>
            <a:endParaRPr lang="en-US" sz="3200" dirty="0"/>
          </a:p>
        </p:txBody>
      </p:sp>
      <p:sp>
        <p:nvSpPr>
          <p:cNvPr id="3" name="Content Placeholder 2"/>
          <p:cNvSpPr>
            <a:spLocks noGrp="1"/>
          </p:cNvSpPr>
          <p:nvPr>
            <p:ph idx="1"/>
          </p:nvPr>
        </p:nvSpPr>
        <p:spPr>
          <a:xfrm>
            <a:off x="457200" y="990600"/>
            <a:ext cx="8229600" cy="5562600"/>
          </a:xfrm>
        </p:spPr>
        <p:txBody>
          <a:bodyPr>
            <a:normAutofit lnSpcReduction="10000"/>
          </a:bodyPr>
          <a:lstStyle/>
          <a:p>
            <a:pPr>
              <a:buNone/>
            </a:pPr>
            <a:r>
              <a:rPr lang="en-US" sz="2000" dirty="0" smtClean="0"/>
              <a:t>Respond: (In a general Healthy Home Party)</a:t>
            </a:r>
          </a:p>
          <a:p>
            <a:pPr>
              <a:buNone/>
            </a:pPr>
            <a:r>
              <a:rPr lang="en-US" sz="2000" dirty="0" smtClean="0"/>
              <a:t>“There are four ways that you can respond to what you’ve heard today”</a:t>
            </a:r>
          </a:p>
          <a:p>
            <a:pPr lvl="0">
              <a:buNone/>
            </a:pPr>
            <a:r>
              <a:rPr lang="en-US" sz="2000" b="1" dirty="0" smtClean="0"/>
              <a:t>1.Purchase some products </a:t>
            </a:r>
            <a:r>
              <a:rPr lang="en-US" sz="2000" dirty="0" smtClean="0"/>
              <a:t>retail and share your results with us. We would love to hear how they work for you.</a:t>
            </a:r>
          </a:p>
          <a:p>
            <a:pPr lvl="0">
              <a:buNone/>
            </a:pPr>
            <a:r>
              <a:rPr lang="en-US" sz="2000" b="1" dirty="0" smtClean="0"/>
              <a:t>2.Become a member</a:t>
            </a:r>
            <a:r>
              <a:rPr lang="en-US" sz="2000" dirty="0" smtClean="0"/>
              <a:t>. You will notice there are two prices in the Product Guide. The member price is 15% off. Membership is $19.95 and not only are there no annual fees or minimums to maintain, but it also gives you a log-in for easy re-ordering. Membership also gives you access to </a:t>
            </a:r>
            <a:r>
              <a:rPr lang="en-US" sz="2000" dirty="0" err="1" smtClean="0"/>
              <a:t>autoship</a:t>
            </a:r>
            <a:r>
              <a:rPr lang="en-US" sz="2000" dirty="0" smtClean="0"/>
              <a:t> which can save you an additional 10% on certain products. </a:t>
            </a:r>
          </a:p>
          <a:p>
            <a:pPr lvl="0">
              <a:buNone/>
            </a:pPr>
            <a:r>
              <a:rPr lang="en-US" sz="2000" b="1" dirty="0" smtClean="0"/>
              <a:t>3.Host a meeting</a:t>
            </a:r>
            <a:r>
              <a:rPr lang="en-US" sz="2000" dirty="0" smtClean="0"/>
              <a:t>. If you would like to share this information with your friends and family, we would love to make that happen. When you host a meeting we offer ________. </a:t>
            </a:r>
          </a:p>
          <a:p>
            <a:pPr lvl="0">
              <a:buNone/>
            </a:pPr>
            <a:r>
              <a:rPr lang="en-US" sz="2000" b="1" dirty="0" smtClean="0"/>
              <a:t>4.Join us in the business</a:t>
            </a:r>
            <a:r>
              <a:rPr lang="en-US" sz="2000" dirty="0" smtClean="0"/>
              <a:t>: If you think that you would like to create an income by changing people’s lives, we would love to share with you more information about what that looks like. </a:t>
            </a:r>
          </a:p>
          <a:p>
            <a:pPr>
              <a:buNone/>
            </a:pPr>
            <a:r>
              <a:rPr lang="en-US" sz="2000" dirty="0" smtClean="0"/>
              <a:t> </a:t>
            </a:r>
          </a:p>
          <a:p>
            <a:pPr>
              <a:buNone/>
            </a:pPr>
            <a:r>
              <a:rPr lang="en-US" sz="2000" dirty="0" smtClean="0"/>
              <a:t> Drawing: Collect interest sheets and doing a drawing for a door prize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90600" y="381000"/>
            <a:ext cx="4495800" cy="762000"/>
          </a:xfrm>
          <a:ln w="38100">
            <a:solidFill>
              <a:srgbClr val="92D050"/>
            </a:solidFill>
          </a:ln>
        </p:spPr>
        <p:txBody>
          <a:bodyPr>
            <a:normAutofit/>
          </a:bodyPr>
          <a:lstStyle/>
          <a:p>
            <a:r>
              <a:rPr lang="en-US" sz="3600" dirty="0" smtClean="0"/>
              <a:t>Action Steps Session 4</a:t>
            </a:r>
            <a:endParaRPr lang="en-US" sz="3600" dirty="0"/>
          </a:p>
        </p:txBody>
      </p:sp>
      <p:sp>
        <p:nvSpPr>
          <p:cNvPr id="8" name="Content Placeholder 7"/>
          <p:cNvSpPr>
            <a:spLocks noGrp="1"/>
          </p:cNvSpPr>
          <p:nvPr>
            <p:ph idx="1"/>
          </p:nvPr>
        </p:nvSpPr>
        <p:spPr>
          <a:xfrm>
            <a:off x="228600" y="1600200"/>
            <a:ext cx="8686800" cy="5029200"/>
          </a:xfrm>
        </p:spPr>
        <p:txBody>
          <a:bodyPr>
            <a:normAutofit/>
          </a:bodyPr>
          <a:lstStyle/>
          <a:p>
            <a:r>
              <a:rPr lang="en-US" sz="2400" dirty="0" smtClean="0"/>
              <a:t>Set up 3 to 5 activities/ events/ conference calls, etc for every week in July and begin inviting.</a:t>
            </a:r>
          </a:p>
          <a:p>
            <a:r>
              <a:rPr lang="en-US" sz="2400" dirty="0" smtClean="0"/>
              <a:t>Enter your list of names and contact information in your working folder .</a:t>
            </a:r>
          </a:p>
          <a:p>
            <a:r>
              <a:rPr lang="en-US" sz="2400" dirty="0" smtClean="0"/>
              <a:t>Determine what you will say… and write down 3 or 4 bullet points to reference as you make your calls.</a:t>
            </a:r>
          </a:p>
          <a:p>
            <a:r>
              <a:rPr lang="en-US" sz="2400" dirty="0" smtClean="0"/>
              <a:t>Register for Long Beach … This will be a very special event. </a:t>
            </a:r>
          </a:p>
          <a:p>
            <a:r>
              <a:rPr lang="en-US" sz="2400" dirty="0" smtClean="0"/>
              <a:t>Keep your goals in front of you .. Along with a specific written PV plan of how you are reaching 2000 PV  or more.  </a:t>
            </a:r>
            <a:r>
              <a:rPr lang="en-US" sz="2800" dirty="0" smtClean="0">
                <a:solidFill>
                  <a:srgbClr val="FF0000"/>
                </a:solidFill>
              </a:rPr>
              <a:t>          </a:t>
            </a:r>
            <a:r>
              <a:rPr lang="en-US" sz="2400" dirty="0" smtClean="0"/>
              <a:t> </a:t>
            </a:r>
            <a:r>
              <a:rPr lang="en-US" sz="2400" dirty="0" err="1" smtClean="0"/>
              <a:t>lisa</a:t>
            </a:r>
            <a:endParaRPr lang="en-US" sz="2400" dirty="0" smtClean="0"/>
          </a:p>
          <a:p>
            <a:endParaRPr lang="en-US" sz="2400" dirty="0"/>
          </a:p>
        </p:txBody>
      </p:sp>
      <p:pic>
        <p:nvPicPr>
          <p:cNvPr id="43010" name="Picture 2" descr="http://filecabinet.eschoolview.com/DED6BDBD-170B-493B-A61A-A50E79987767/SummerClipArt.jpg"/>
          <p:cNvPicPr>
            <a:picLocks noChangeAspect="1" noChangeArrowheads="1"/>
          </p:cNvPicPr>
          <p:nvPr/>
        </p:nvPicPr>
        <p:blipFill>
          <a:blip r:embed="rId2" cstate="print"/>
          <a:srcRect/>
          <a:stretch>
            <a:fillRect/>
          </a:stretch>
        </p:blipFill>
        <p:spPr bwMode="auto">
          <a:xfrm>
            <a:off x="5867400" y="304800"/>
            <a:ext cx="2985361" cy="1034046"/>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http://blog.avispl.com/wp-content/uploads/2011/09/Total-Wellness-Logo_green.jpg"/>
          <p:cNvPicPr>
            <a:picLocks noChangeAspect="1" noChangeArrowheads="1"/>
          </p:cNvPicPr>
          <p:nvPr/>
        </p:nvPicPr>
        <p:blipFill>
          <a:blip r:embed="rId2" cstate="print"/>
          <a:srcRect/>
          <a:stretch>
            <a:fillRect/>
          </a:stretch>
        </p:blipFill>
        <p:spPr bwMode="auto">
          <a:xfrm>
            <a:off x="4572000" y="0"/>
            <a:ext cx="4267200" cy="1847851"/>
          </a:xfrm>
          <a:prstGeom prst="rect">
            <a:avLst/>
          </a:prstGeom>
          <a:noFill/>
        </p:spPr>
      </p:pic>
      <p:sp>
        <p:nvSpPr>
          <p:cNvPr id="2" name="Title 1"/>
          <p:cNvSpPr>
            <a:spLocks noGrp="1"/>
          </p:cNvSpPr>
          <p:nvPr>
            <p:ph type="title"/>
          </p:nvPr>
        </p:nvSpPr>
        <p:spPr>
          <a:xfrm>
            <a:off x="457200" y="274638"/>
            <a:ext cx="4572000" cy="1554162"/>
          </a:xfrm>
          <a:ln>
            <a:solidFill>
              <a:schemeClr val="tx2">
                <a:lumMod val="60000"/>
                <a:lumOff val="40000"/>
              </a:schemeClr>
            </a:solidFill>
          </a:ln>
        </p:spPr>
        <p:txBody>
          <a:bodyPr>
            <a:normAutofit/>
          </a:bodyPr>
          <a:lstStyle/>
          <a:p>
            <a:r>
              <a:rPr lang="en-US" sz="3600" dirty="0" smtClean="0"/>
              <a:t>Monday Wellness Webinars Schedule</a:t>
            </a:r>
            <a:endParaRPr lang="en-US" sz="3600" dirty="0"/>
          </a:p>
        </p:txBody>
      </p:sp>
      <p:sp>
        <p:nvSpPr>
          <p:cNvPr id="3" name="Content Placeholder 2"/>
          <p:cNvSpPr>
            <a:spLocks noGrp="1"/>
          </p:cNvSpPr>
          <p:nvPr>
            <p:ph idx="1"/>
          </p:nvPr>
        </p:nvSpPr>
        <p:spPr>
          <a:xfrm>
            <a:off x="457200" y="1828800"/>
            <a:ext cx="8229600" cy="4648200"/>
          </a:xfrm>
        </p:spPr>
        <p:txBody>
          <a:bodyPr>
            <a:normAutofit/>
          </a:bodyPr>
          <a:lstStyle/>
          <a:p>
            <a:pPr>
              <a:buNone/>
            </a:pPr>
            <a:r>
              <a:rPr lang="en-US" sz="2400" dirty="0" smtClean="0"/>
              <a:t>July 7 -- Presidential Master Coordinator Gary Burke shares his story and overview of benefits of home businesses. </a:t>
            </a:r>
          </a:p>
          <a:p>
            <a:pPr>
              <a:buNone/>
            </a:pPr>
            <a:r>
              <a:rPr lang="en-US" sz="2400" dirty="0" smtClean="0"/>
              <a:t>July 14—Hormonal Imbalance in Women -- natural approaches</a:t>
            </a:r>
          </a:p>
          <a:p>
            <a:pPr>
              <a:buNone/>
            </a:pPr>
            <a:r>
              <a:rPr lang="en-US" sz="2400" dirty="0" smtClean="0"/>
              <a:t>July 21 – Nutritional Support for Cancer Patients –			 Cancer Researcher Dr Steve Chaney</a:t>
            </a:r>
          </a:p>
          <a:p>
            <a:pPr>
              <a:buNone/>
            </a:pPr>
            <a:r>
              <a:rPr lang="en-US" sz="2400" dirty="0" smtClean="0"/>
              <a:t>July 28 – Inside the World of Shaklee a review of Shaklee’s history, philosophy and products, benefits of membership and home business advantages. 			</a:t>
            </a:r>
            <a:r>
              <a:rPr lang="en-US" sz="2400" dirty="0" err="1" smtClean="0"/>
              <a:t>lisa</a:t>
            </a:r>
            <a:endParaRPr lang="en-US" sz="2400" dirty="0" smtClean="0"/>
          </a:p>
          <a:p>
            <a:pPr>
              <a:buNone/>
            </a:pPr>
            <a:r>
              <a:rPr lang="en-US" sz="2400" dirty="0" smtClean="0"/>
              <a:t>Archived at </a:t>
            </a:r>
            <a:r>
              <a:rPr lang="en-US" sz="2400" dirty="0" smtClean="0">
                <a:hlinkClick r:id="rId3"/>
              </a:rPr>
              <a:t>www.BetterHealthin31Days.com</a:t>
            </a:r>
            <a:endParaRPr lang="en-US" sz="2400" dirty="0" smtClean="0"/>
          </a:p>
          <a:p>
            <a:pPr>
              <a:buNone/>
            </a:pPr>
            <a:r>
              <a:rPr lang="en-US" sz="2400" dirty="0" smtClean="0"/>
              <a:t>Click here to attend 		</a:t>
            </a:r>
            <a:r>
              <a:rPr lang="en-US" sz="2400" u="sng" dirty="0" smtClean="0">
                <a:hlinkClick r:id="rId4" tooltip="https://www2.gotomeeting.com/register/168936498"/>
              </a:rPr>
              <a:t>https://www2.gotomeeting.com/register/168936498</a:t>
            </a:r>
            <a:endParaRPr lang="en-US" sz="2400" dirty="0" smtClean="0"/>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media1.santabanta.com/full5/outdoors/summer/summer-1a.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 name="Title 1"/>
          <p:cNvSpPr>
            <a:spLocks noGrp="1"/>
          </p:cNvSpPr>
          <p:nvPr>
            <p:ph type="title"/>
          </p:nvPr>
        </p:nvSpPr>
        <p:spPr>
          <a:xfrm>
            <a:off x="1219200" y="533400"/>
            <a:ext cx="6629400" cy="1981200"/>
          </a:xfrm>
          <a:ln>
            <a:solidFill>
              <a:schemeClr val="bg1"/>
            </a:solidFill>
          </a:ln>
        </p:spPr>
        <p:txBody>
          <a:bodyPr>
            <a:normAutofit/>
          </a:bodyPr>
          <a:lstStyle/>
          <a:p>
            <a:r>
              <a:rPr lang="en-US" sz="3600" b="1" dirty="0" smtClean="0">
                <a:solidFill>
                  <a:schemeClr val="bg1"/>
                </a:solidFill>
              </a:rPr>
              <a:t>Next Session #5 –</a:t>
            </a:r>
            <a:br>
              <a:rPr lang="en-US" sz="3600" b="1" dirty="0" smtClean="0">
                <a:solidFill>
                  <a:schemeClr val="bg1"/>
                </a:solidFill>
              </a:rPr>
            </a:br>
            <a:r>
              <a:rPr lang="en-US" sz="3600" b="1" dirty="0" smtClean="0">
                <a:solidFill>
                  <a:schemeClr val="bg1"/>
                </a:solidFill>
              </a:rPr>
              <a:t>Identifying Business Partners </a:t>
            </a:r>
            <a:endParaRPr lang="en-US" sz="3600" b="1" dirty="0">
              <a:solidFill>
                <a:schemeClr val="bg1"/>
              </a:solidFill>
            </a:endParaRPr>
          </a:p>
        </p:txBody>
      </p:sp>
      <p:sp>
        <p:nvSpPr>
          <p:cNvPr id="5" name="TextBox 4"/>
          <p:cNvSpPr txBox="1"/>
          <p:nvPr/>
        </p:nvSpPr>
        <p:spPr>
          <a:xfrm>
            <a:off x="7315200" y="2895600"/>
            <a:ext cx="1371600" cy="369332"/>
          </a:xfrm>
          <a:prstGeom prst="rect">
            <a:avLst/>
          </a:prstGeom>
          <a:noFill/>
        </p:spPr>
        <p:txBody>
          <a:bodyPr wrap="square" rtlCol="0">
            <a:spAutoFit/>
          </a:bodyPr>
          <a:lstStyle/>
          <a:p>
            <a:r>
              <a:rPr lang="en-US" dirty="0" smtClean="0"/>
              <a:t>harper</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a:ln>
            <a:solidFill>
              <a:schemeClr val="tx2">
                <a:lumMod val="60000"/>
                <a:lumOff val="40000"/>
              </a:schemeClr>
            </a:solidFill>
          </a:ln>
        </p:spPr>
        <p:txBody>
          <a:bodyPr>
            <a:noAutofit/>
          </a:bodyPr>
          <a:lstStyle/>
          <a:p>
            <a:r>
              <a:rPr lang="en-US" sz="3600" dirty="0" smtClean="0"/>
              <a:t>Susan’s Summer Newsletter</a:t>
            </a:r>
            <a:br>
              <a:rPr lang="en-US" sz="3600" dirty="0" smtClean="0"/>
            </a:br>
            <a:r>
              <a:rPr lang="en-US" sz="2800" dirty="0" smtClean="0"/>
              <a:t>Katie received 4 Calls to Order within First 24 Hours</a:t>
            </a:r>
            <a:endParaRPr lang="en-US" sz="2800" dirty="0"/>
          </a:p>
        </p:txBody>
      </p:sp>
      <p:sp>
        <p:nvSpPr>
          <p:cNvPr id="3" name="Content Placeholder 2"/>
          <p:cNvSpPr>
            <a:spLocks noGrp="1"/>
          </p:cNvSpPr>
          <p:nvPr>
            <p:ph idx="1"/>
          </p:nvPr>
        </p:nvSpPr>
        <p:spPr>
          <a:xfrm>
            <a:off x="457200" y="1905000"/>
            <a:ext cx="8229600" cy="4648200"/>
          </a:xfrm>
        </p:spPr>
        <p:txBody>
          <a:bodyPr>
            <a:normAutofit/>
          </a:bodyPr>
          <a:lstStyle/>
          <a:p>
            <a:pPr>
              <a:buNone/>
            </a:pPr>
            <a:r>
              <a:rPr lang="en-US" sz="2400" dirty="0" smtClean="0"/>
              <a:t>If you have ever been interested in the Shaklee180 program now is the time!! </a:t>
            </a:r>
          </a:p>
          <a:p>
            <a:pPr>
              <a:buNone/>
            </a:pPr>
            <a:r>
              <a:rPr lang="en-US" sz="2400" dirty="0" smtClean="0"/>
              <a:t> Until the end of June- With the kit comes a free membership, free stress relief AND a free mango smoothie!</a:t>
            </a:r>
          </a:p>
          <a:p>
            <a:pPr>
              <a:buNone/>
            </a:pPr>
            <a:r>
              <a:rPr lang="en-US" sz="2400" dirty="0" smtClean="0"/>
              <a:t> Pair that with my free shipping ($10) I am offering </a:t>
            </a:r>
            <a:r>
              <a:rPr lang="en-US" sz="2400" dirty="0" err="1" smtClean="0"/>
              <a:t>til</a:t>
            </a:r>
            <a:r>
              <a:rPr lang="en-US" sz="2400" dirty="0" smtClean="0"/>
              <a:t> the end of the month, it's almost $100 of free product/savings!  Shaklee products have 100% satisfaction guarantee.  To learn more about what makes this program unique check out the videos below. </a:t>
            </a:r>
          </a:p>
          <a:p>
            <a:pPr>
              <a:buNone/>
            </a:pPr>
            <a:r>
              <a:rPr lang="en-US" sz="2400" u="sng" dirty="0" smtClean="0">
                <a:hlinkClick r:id="rId2"/>
              </a:rPr>
              <a:t>https://www.youtube.com/watch?v=nVwPjiJZcTc</a:t>
            </a:r>
            <a:endParaRPr lang="en-US" sz="2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www.charlessturt.sa.gov.au/webdata/resources/images/HotTopics_pink.jpg"/>
          <p:cNvPicPr>
            <a:picLocks noChangeAspect="1" noChangeArrowheads="1"/>
          </p:cNvPicPr>
          <p:nvPr/>
        </p:nvPicPr>
        <p:blipFill>
          <a:blip r:embed="rId2" cstate="print"/>
          <a:srcRect/>
          <a:stretch>
            <a:fillRect/>
          </a:stretch>
        </p:blipFill>
        <p:spPr bwMode="auto">
          <a:xfrm>
            <a:off x="6477001" y="1"/>
            <a:ext cx="2667000" cy="1752599"/>
          </a:xfrm>
          <a:prstGeom prst="rect">
            <a:avLst/>
          </a:prstGeom>
          <a:solidFill>
            <a:schemeClr val="bg1"/>
          </a:solidFill>
        </p:spPr>
      </p:pic>
      <p:sp>
        <p:nvSpPr>
          <p:cNvPr id="2" name="Title 1"/>
          <p:cNvSpPr>
            <a:spLocks noGrp="1"/>
          </p:cNvSpPr>
          <p:nvPr>
            <p:ph type="title"/>
          </p:nvPr>
        </p:nvSpPr>
        <p:spPr>
          <a:xfrm>
            <a:off x="457200" y="274638"/>
            <a:ext cx="5410200" cy="792162"/>
          </a:xfrm>
          <a:ln>
            <a:solidFill>
              <a:srgbClr val="C00000"/>
            </a:solidFill>
          </a:ln>
        </p:spPr>
        <p:txBody>
          <a:bodyPr>
            <a:normAutofit/>
          </a:bodyPr>
          <a:lstStyle/>
          <a:p>
            <a:r>
              <a:rPr lang="en-US" sz="3600" dirty="0" smtClean="0"/>
              <a:t> Example in Invitations </a:t>
            </a:r>
            <a:endParaRPr lang="en-US" sz="3600" dirty="0"/>
          </a:p>
        </p:txBody>
      </p:sp>
      <p:sp>
        <p:nvSpPr>
          <p:cNvPr id="3" name="Content Placeholder 2"/>
          <p:cNvSpPr>
            <a:spLocks noGrp="1"/>
          </p:cNvSpPr>
          <p:nvPr>
            <p:ph idx="1"/>
          </p:nvPr>
        </p:nvSpPr>
        <p:spPr>
          <a:xfrm>
            <a:off x="457200" y="1447800"/>
            <a:ext cx="8001000" cy="5105400"/>
          </a:xfrm>
        </p:spPr>
        <p:txBody>
          <a:bodyPr>
            <a:normAutofit lnSpcReduction="10000"/>
          </a:bodyPr>
          <a:lstStyle/>
          <a:p>
            <a:r>
              <a:rPr lang="en-US" sz="2400" dirty="0" smtClean="0"/>
              <a:t>Direct – We are scheduling a conference call on 			allergies .  And I was calling to ask who you may know who may be looking for safer more natural approaches to dealing with allergies. Share your reason  </a:t>
            </a:r>
          </a:p>
          <a:p>
            <a:pPr>
              <a:buNone/>
            </a:pPr>
            <a:endParaRPr lang="en-US" sz="1000" dirty="0" smtClean="0"/>
          </a:p>
          <a:p>
            <a:r>
              <a:rPr lang="en-US" sz="2400" dirty="0" smtClean="0"/>
              <a:t>Ask for referral … Was calling to ask whom you may 	know who has family members with allergies… </a:t>
            </a:r>
          </a:p>
          <a:p>
            <a:pPr>
              <a:buNone/>
            </a:pPr>
            <a:endParaRPr lang="en-US" sz="1100" dirty="0" smtClean="0"/>
          </a:p>
          <a:p>
            <a:r>
              <a:rPr lang="en-US" sz="2400" dirty="0" smtClean="0"/>
              <a:t>Their agenda </a:t>
            </a:r>
            <a:r>
              <a:rPr lang="en-US" sz="2400" b="1" dirty="0" smtClean="0"/>
              <a:t>– </a:t>
            </a:r>
            <a:r>
              <a:rPr lang="en-US" sz="2400" dirty="0" smtClean="0"/>
              <a:t>“We are dedicated to teaching others about prevention and wellness ..  Are setting up informal half-hour conference calls on health topics..				 Wanted to ask… 							what kinds of health concerns do you hear people you 	know talking about …  					Then make those the topics of your conference calls.</a:t>
            </a:r>
            <a:endParaRPr lang="en-US" sz="24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fromgoytojew.files.wordpress.com/2014/05/phonecall.gif"/>
          <p:cNvPicPr>
            <a:picLocks noChangeAspect="1" noChangeArrowheads="1"/>
          </p:cNvPicPr>
          <p:nvPr/>
        </p:nvPicPr>
        <p:blipFill>
          <a:blip r:embed="rId2" cstate="print"/>
          <a:srcRect/>
          <a:stretch>
            <a:fillRect/>
          </a:stretch>
        </p:blipFill>
        <p:spPr bwMode="auto">
          <a:xfrm>
            <a:off x="6629400" y="0"/>
            <a:ext cx="2514600" cy="2438400"/>
          </a:xfrm>
          <a:prstGeom prst="rect">
            <a:avLst/>
          </a:prstGeom>
          <a:noFill/>
        </p:spPr>
      </p:pic>
      <p:sp>
        <p:nvSpPr>
          <p:cNvPr id="2" name="Title 1"/>
          <p:cNvSpPr>
            <a:spLocks noGrp="1"/>
          </p:cNvSpPr>
          <p:nvPr>
            <p:ph type="title"/>
          </p:nvPr>
        </p:nvSpPr>
        <p:spPr>
          <a:xfrm>
            <a:off x="457200" y="274638"/>
            <a:ext cx="5562600" cy="1143000"/>
          </a:xfrm>
          <a:ln>
            <a:solidFill>
              <a:schemeClr val="tx2">
                <a:lumMod val="60000"/>
                <a:lumOff val="40000"/>
              </a:schemeClr>
            </a:solidFill>
          </a:ln>
        </p:spPr>
        <p:txBody>
          <a:bodyPr>
            <a:normAutofit fontScale="90000"/>
          </a:bodyPr>
          <a:lstStyle/>
          <a:p>
            <a:pPr algn="l"/>
            <a:r>
              <a:rPr lang="en-US" sz="3600" dirty="0" smtClean="0"/>
              <a:t>Dialogue for Setting Up 		Wellness Conference Calls</a:t>
            </a:r>
            <a:endParaRPr lang="en-US" sz="3600" dirty="0"/>
          </a:p>
        </p:txBody>
      </p:sp>
      <p:sp>
        <p:nvSpPr>
          <p:cNvPr id="3" name="Content Placeholder 2"/>
          <p:cNvSpPr>
            <a:spLocks noGrp="1"/>
          </p:cNvSpPr>
          <p:nvPr>
            <p:ph idx="1"/>
          </p:nvPr>
        </p:nvSpPr>
        <p:spPr>
          <a:xfrm>
            <a:off x="457200" y="1600200"/>
            <a:ext cx="7924800" cy="4953000"/>
          </a:xfrm>
        </p:spPr>
        <p:txBody>
          <a:bodyPr>
            <a:normAutofit/>
          </a:bodyPr>
          <a:lstStyle/>
          <a:p>
            <a:pPr>
              <a:buNone/>
            </a:pPr>
            <a:r>
              <a:rPr lang="en-US" sz="2400" dirty="0" smtClean="0"/>
              <a:t>Call customer or friend – share why you started a Shaklee business and why you are setting up educational conference calls on health topics.</a:t>
            </a:r>
          </a:p>
          <a:p>
            <a:pPr>
              <a:buNone/>
            </a:pPr>
            <a:endParaRPr lang="en-US" sz="1000" dirty="0" smtClean="0"/>
          </a:p>
          <a:p>
            <a:pPr>
              <a:buNone/>
            </a:pPr>
            <a:r>
              <a:rPr lang="en-US" sz="2000" dirty="0" smtClean="0"/>
              <a:t>Ex  “ I started my Shaklee business because our family’s health improved so dramatically that I came to realize the importance of prevention. Our Shaklee group is very dedicated to educating people about prevention and wellness </a:t>
            </a:r>
          </a:p>
          <a:p>
            <a:pPr>
              <a:buNone/>
            </a:pPr>
            <a:endParaRPr lang="en-US" sz="1000" dirty="0" smtClean="0"/>
          </a:p>
          <a:p>
            <a:pPr>
              <a:buNone/>
            </a:pPr>
            <a:r>
              <a:rPr lang="en-US" sz="2000" dirty="0" smtClean="0"/>
              <a:t> EX -  “ We are in the process of setting up informal half-hour educational conference calls on a variety of health topics … and I wanted to ask you .. As you think about the people you know .. What would be the topics you think would be of greatest interest or concern?  allergies?  Eczema?  PMS?  “			</a:t>
            </a:r>
            <a:r>
              <a:rPr lang="en-US" sz="2000" dirty="0" err="1" smtClean="0"/>
              <a:t>katie</a:t>
            </a:r>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486400"/>
            <a:ext cx="8686800" cy="970264"/>
          </a:xfrm>
        </p:spPr>
        <p:txBody>
          <a:bodyPr>
            <a:normAutofit fontScale="90000"/>
          </a:bodyPr>
          <a:lstStyle/>
          <a:p>
            <a:r>
              <a:rPr lang="en-US" sz="3100" dirty="0" err="1" smtClean="0"/>
              <a:t>CarotoMax</a:t>
            </a:r>
            <a:r>
              <a:rPr lang="en-US" sz="3100" dirty="0" smtClean="0"/>
              <a:t>  +  Shaklee 180® Mango Energizing </a:t>
            </a:r>
            <a:r>
              <a:rPr lang="en-US" sz="3100" dirty="0" err="1" smtClean="0"/>
              <a:t>Smoothee</a:t>
            </a:r>
            <a:r>
              <a:rPr lang="en-US" sz="3600" dirty="0" smtClean="0"/>
              <a:t>			</a:t>
            </a:r>
            <a:endParaRPr lang="en-US" b="0" dirty="0"/>
          </a:p>
        </p:txBody>
      </p:sp>
      <p:sp>
        <p:nvSpPr>
          <p:cNvPr id="5" name="Title 1"/>
          <p:cNvSpPr txBox="1">
            <a:spLocks/>
          </p:cNvSpPr>
          <p:nvPr/>
        </p:nvSpPr>
        <p:spPr bwMode="auto">
          <a:xfrm>
            <a:off x="304800" y="228600"/>
            <a:ext cx="8534400" cy="1066800"/>
          </a:xfrm>
          <a:prstGeom prst="rect">
            <a:avLst/>
          </a:prstGeom>
          <a:noFill/>
          <a:ln>
            <a:solidFill>
              <a:srgbClr val="00B050"/>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bg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2000" b="1">
                <a:solidFill>
                  <a:srgbClr val="497727"/>
                </a:solidFill>
                <a:latin typeface="+mj-lt"/>
                <a:ea typeface="ＭＳ Ｐゴシック" charset="0"/>
                <a:cs typeface="ＭＳ Ｐゴシック" charset="0"/>
              </a:defRPr>
            </a:lvl1pPr>
            <a:lvl2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2pPr>
            <a:lvl3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3pPr>
            <a:lvl4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4pPr>
            <a:lvl5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5pPr>
            <a:lvl6pPr marL="457200" algn="l" rtl="0" fontAlgn="base">
              <a:spcBef>
                <a:spcPct val="0"/>
              </a:spcBef>
              <a:spcAft>
                <a:spcPct val="0"/>
              </a:spcAft>
              <a:defRPr sz="4000">
                <a:solidFill>
                  <a:srgbClr val="FFFFFF"/>
                </a:solidFill>
                <a:latin typeface="Arial" charset="0"/>
                <a:ea typeface="ＭＳ Ｐゴシック" charset="0"/>
              </a:defRPr>
            </a:lvl6pPr>
            <a:lvl7pPr marL="914400" algn="l" rtl="0" fontAlgn="base">
              <a:spcBef>
                <a:spcPct val="0"/>
              </a:spcBef>
              <a:spcAft>
                <a:spcPct val="0"/>
              </a:spcAft>
              <a:defRPr sz="4000">
                <a:solidFill>
                  <a:srgbClr val="FFFFFF"/>
                </a:solidFill>
                <a:latin typeface="Arial" charset="0"/>
                <a:ea typeface="ＭＳ Ｐゴシック" charset="0"/>
              </a:defRPr>
            </a:lvl7pPr>
            <a:lvl8pPr marL="1371600" algn="l" rtl="0" fontAlgn="base">
              <a:spcBef>
                <a:spcPct val="0"/>
              </a:spcBef>
              <a:spcAft>
                <a:spcPct val="0"/>
              </a:spcAft>
              <a:defRPr sz="4000">
                <a:solidFill>
                  <a:srgbClr val="FFFFFF"/>
                </a:solidFill>
                <a:latin typeface="Arial" charset="0"/>
                <a:ea typeface="ＭＳ Ｐゴシック" charset="0"/>
              </a:defRPr>
            </a:lvl8pPr>
            <a:lvl9pPr marL="1828800" algn="l" rtl="0" fontAlgn="base">
              <a:spcBef>
                <a:spcPct val="0"/>
              </a:spcBef>
              <a:spcAft>
                <a:spcPct val="0"/>
              </a:spcAft>
              <a:defRPr sz="4000">
                <a:solidFill>
                  <a:srgbClr val="FFFFFF"/>
                </a:solidFill>
                <a:latin typeface="Arial" charset="0"/>
                <a:ea typeface="ＭＳ Ｐゴシック" charset="0"/>
              </a:defRPr>
            </a:lvl9pPr>
          </a:lstStyle>
          <a:p>
            <a:pPr algn="ctr" eaLnBrk="1" hangingPunct="1"/>
            <a:r>
              <a:rPr lang="en-US" altLang="en-US" sz="3200" kern="0" dirty="0" smtClean="0"/>
              <a:t>New Members Receive TWO Free Products with Minimum 200 PV Join Order </a:t>
            </a:r>
          </a:p>
        </p:txBody>
      </p:sp>
      <p:pic>
        <p:nvPicPr>
          <p:cNvPr id="1026" name="Picture 2" descr="Y:\~180°\Images\Products\low JPG\Shaklee180SmootheeCanister_Mango.jp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t="647" b="25063"/>
          <a:stretch/>
        </p:blipFill>
        <p:spPr bwMode="auto">
          <a:xfrm>
            <a:off x="4572000" y="1447800"/>
            <a:ext cx="2825599" cy="3377331"/>
          </a:xfrm>
          <a:prstGeom prst="rect">
            <a:avLst/>
          </a:prstGeom>
          <a:noFill/>
          <a:extLst>
            <a:ext uri="{909E8E84-426E-40DD-AFC4-6F175D3DCCD1}">
              <a14:hiddenFill xmlns="" xmlns:a14="http://schemas.microsoft.com/office/drawing/2010/main">
                <a:solidFill>
                  <a:srgbClr val="FFFFFF"/>
                </a:solidFill>
              </a14:hiddenFill>
            </a:ext>
          </a:extLst>
        </p:spPr>
      </p:pic>
      <p:sp>
        <p:nvSpPr>
          <p:cNvPr id="3" name="TextBox 2"/>
          <p:cNvSpPr txBox="1"/>
          <p:nvPr/>
        </p:nvSpPr>
        <p:spPr>
          <a:xfrm>
            <a:off x="3635117" y="2815544"/>
            <a:ext cx="697043" cy="1107996"/>
          </a:xfrm>
          <a:prstGeom prst="rect">
            <a:avLst/>
          </a:prstGeom>
          <a:noFill/>
        </p:spPr>
        <p:txBody>
          <a:bodyPr wrap="square" rtlCol="0">
            <a:spAutoFit/>
          </a:bodyPr>
          <a:lstStyle/>
          <a:p>
            <a:r>
              <a:rPr lang="en-US" sz="6600" dirty="0" smtClean="0">
                <a:solidFill>
                  <a:srgbClr val="669900"/>
                </a:solidFill>
              </a:rPr>
              <a:t>+</a:t>
            </a:r>
            <a:endParaRPr lang="en-US" sz="6600" dirty="0">
              <a:solidFill>
                <a:srgbClr val="669900"/>
              </a:solidFill>
            </a:endParaRPr>
          </a:p>
        </p:txBody>
      </p:sp>
      <p:pic>
        <p:nvPicPr>
          <p:cNvPr id="8" name="Picture 2" descr="https://swansonhealthcenter.com/wp-content/uploads/2013/12/Carotomax-30-capsules-.jpg"/>
          <p:cNvPicPr>
            <a:picLocks noChangeAspect="1" noChangeArrowheads="1"/>
          </p:cNvPicPr>
          <p:nvPr/>
        </p:nvPicPr>
        <p:blipFill>
          <a:blip r:embed="rId4" cstate="print"/>
          <a:srcRect/>
          <a:stretch>
            <a:fillRect/>
          </a:stretch>
        </p:blipFill>
        <p:spPr bwMode="auto">
          <a:xfrm>
            <a:off x="762000" y="1752600"/>
            <a:ext cx="2895600" cy="2833991"/>
          </a:xfrm>
          <a:prstGeom prst="rect">
            <a:avLst/>
          </a:prstGeom>
          <a:noFill/>
        </p:spPr>
      </p:pic>
    </p:spTree>
    <p:extLst>
      <p:ext uri="{BB962C8B-B14F-4D97-AF65-F5344CB8AC3E}">
        <p14:creationId xmlns="" xmlns:p14="http://schemas.microsoft.com/office/powerpoint/2010/main" val="14771255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200400" cy="487362"/>
          </a:xfrm>
          <a:ln>
            <a:solidFill>
              <a:schemeClr val="tx1"/>
            </a:solidFill>
          </a:ln>
        </p:spPr>
        <p:txBody>
          <a:bodyPr>
            <a:normAutofit fontScale="90000"/>
          </a:bodyPr>
          <a:lstStyle/>
          <a:p>
            <a:r>
              <a:rPr lang="en-US" sz="2800" dirty="0" smtClean="0"/>
              <a:t>Dialogue continued</a:t>
            </a:r>
            <a:endParaRPr lang="en-US" sz="2800" dirty="0"/>
          </a:p>
        </p:txBody>
      </p:sp>
      <p:sp>
        <p:nvSpPr>
          <p:cNvPr id="3" name="Content Placeholder 2"/>
          <p:cNvSpPr>
            <a:spLocks noGrp="1"/>
          </p:cNvSpPr>
          <p:nvPr>
            <p:ph idx="1"/>
          </p:nvPr>
        </p:nvSpPr>
        <p:spPr>
          <a:xfrm>
            <a:off x="381000" y="1066800"/>
            <a:ext cx="7086600" cy="5334000"/>
          </a:xfrm>
        </p:spPr>
        <p:txBody>
          <a:bodyPr>
            <a:noAutofit/>
          </a:bodyPr>
          <a:lstStyle/>
          <a:p>
            <a:pPr>
              <a:buNone/>
            </a:pPr>
            <a:r>
              <a:rPr lang="en-US" sz="2400" dirty="0" smtClean="0"/>
              <a:t>Ask – “What health improvements have you seen in your family since using Shaklee products?  ( If they have a good story,  inquire if they would be comfortable sharing that on one of the calls … ).These are very informal but have been well-received .. We had 18 on the first call .. And 28 by the second. We just had 1 or 2 people share what helped them with a health issue .. We did allergies.. And eczema.. Hormonal imbalance, Energy, etc </a:t>
            </a:r>
          </a:p>
          <a:p>
            <a:pPr>
              <a:buNone/>
            </a:pPr>
            <a:r>
              <a:rPr lang="en-US" sz="2400" dirty="0" smtClean="0"/>
              <a:t>And then we just reviewed a few supplements that are helpful .. And a few dietary shifts … and it lasts about a half hour. </a:t>
            </a:r>
          </a:p>
          <a:p>
            <a:pPr>
              <a:buNone/>
            </a:pPr>
            <a:r>
              <a:rPr lang="en-US" sz="2400" dirty="0" smtClean="0"/>
              <a:t>Do people come to mind  that you think might like to attend something like that? “		</a:t>
            </a:r>
            <a:r>
              <a:rPr lang="en-US" sz="2400" dirty="0" err="1" smtClean="0"/>
              <a:t>katie</a:t>
            </a:r>
            <a:endParaRPr lang="en-US" sz="2400" dirty="0"/>
          </a:p>
        </p:txBody>
      </p:sp>
      <p:pic>
        <p:nvPicPr>
          <p:cNvPr id="43010" name="Picture 2" descr="http://fromgoytojew.files.wordpress.com/2014/05/phonecall.gif"/>
          <p:cNvPicPr>
            <a:picLocks noChangeAspect="1" noChangeArrowheads="1"/>
          </p:cNvPicPr>
          <p:nvPr/>
        </p:nvPicPr>
        <p:blipFill>
          <a:blip r:embed="rId2" cstate="print"/>
          <a:srcRect/>
          <a:stretch>
            <a:fillRect/>
          </a:stretch>
        </p:blipFill>
        <p:spPr bwMode="auto">
          <a:xfrm>
            <a:off x="6400800" y="0"/>
            <a:ext cx="2743200" cy="2886076"/>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533400"/>
            <a:ext cx="5410200" cy="1676400"/>
          </a:xfrm>
          <a:ln>
            <a:solidFill>
              <a:schemeClr val="accent4">
                <a:lumMod val="75000"/>
              </a:schemeClr>
            </a:solidFill>
          </a:ln>
        </p:spPr>
        <p:txBody>
          <a:bodyPr>
            <a:normAutofit/>
          </a:bodyPr>
          <a:lstStyle/>
          <a:p>
            <a:r>
              <a:rPr lang="en-US" sz="3200" dirty="0" smtClean="0"/>
              <a:t>Invitation to Conference Call  or Wellness Webinar </a:t>
            </a:r>
            <a:endParaRPr lang="en-US" sz="3200" dirty="0"/>
          </a:p>
        </p:txBody>
      </p:sp>
      <p:sp>
        <p:nvSpPr>
          <p:cNvPr id="3" name="Content Placeholder 2"/>
          <p:cNvSpPr>
            <a:spLocks noGrp="1"/>
          </p:cNvSpPr>
          <p:nvPr>
            <p:ph idx="1"/>
          </p:nvPr>
        </p:nvSpPr>
        <p:spPr>
          <a:xfrm>
            <a:off x="457200" y="2743200"/>
            <a:ext cx="8229600" cy="3382963"/>
          </a:xfrm>
        </p:spPr>
        <p:txBody>
          <a:bodyPr>
            <a:normAutofit/>
          </a:bodyPr>
          <a:lstStyle/>
          <a:p>
            <a:pPr>
              <a:buNone/>
            </a:pPr>
            <a:r>
              <a:rPr lang="en-US" sz="2400" dirty="0" smtClean="0"/>
              <a:t>“I’ve been having some conversations with a few friends and the subject of fatigue and lack of energy kept coming up. </a:t>
            </a:r>
          </a:p>
          <a:p>
            <a:pPr>
              <a:buNone/>
            </a:pPr>
            <a:r>
              <a:rPr lang="en-US" sz="2400" dirty="0" smtClean="0"/>
              <a:t> And I just heard some great information about that on a recent webinar and I thought I shouldn’t just sit on this  .. So I am setting up a conference call , called .. Everything You wanted to Know About Energy but Were too Tired to Ask !  </a:t>
            </a:r>
          </a:p>
          <a:p>
            <a:pPr>
              <a:buNone/>
            </a:pPr>
            <a:r>
              <a:rPr lang="en-US" sz="2400" dirty="0" smtClean="0"/>
              <a:t>And I ‘m looking for people who might like to hear about that … assuming they have enough energy to attend ! “</a:t>
            </a:r>
            <a:endParaRPr lang="en-US" sz="2400" dirty="0"/>
          </a:p>
        </p:txBody>
      </p:sp>
      <p:pic>
        <p:nvPicPr>
          <p:cNvPr id="16386" name="Picture 2" descr="http://cdn2-b.examiner.com/sites/default/files/styles/image_content_width/hash/30/1a/Health_1.jpg?itok=Sfc6Xq5G"/>
          <p:cNvPicPr>
            <a:picLocks noChangeAspect="1" noChangeArrowheads="1"/>
          </p:cNvPicPr>
          <p:nvPr/>
        </p:nvPicPr>
        <p:blipFill>
          <a:blip r:embed="rId2" cstate="print"/>
          <a:srcRect/>
          <a:stretch>
            <a:fillRect/>
          </a:stretch>
        </p:blipFill>
        <p:spPr bwMode="auto">
          <a:xfrm>
            <a:off x="276225" y="1"/>
            <a:ext cx="2819400" cy="28194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26"/>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81000" y="3657600"/>
            <a:ext cx="4411665" cy="2211388"/>
          </a:xfrm>
          <a:prstGeom prst="rect">
            <a:avLst/>
          </a:prstGeom>
          <a:noFill/>
          <a:ln>
            <a:solidFill>
              <a:schemeClr val="accent3">
                <a:lumMod val="60000"/>
                <a:lumOff val="40000"/>
              </a:schemeClr>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2770" name="Picture 23"/>
          <p:cNvPicPr>
            <a:picLocks noChangeAspect="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562600" y="3429000"/>
            <a:ext cx="2819399" cy="2305050"/>
          </a:xfrm>
          <a:prstGeom prst="rect">
            <a:avLst/>
          </a:prstGeom>
          <a:noFill/>
          <a:ln>
            <a:solidFill>
              <a:schemeClr val="accent3">
                <a:lumMod val="60000"/>
                <a:lumOff val="40000"/>
              </a:schemeClr>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2771" name="TextBox 30"/>
          <p:cNvSpPr txBox="1">
            <a:spLocks noChangeArrowheads="1"/>
          </p:cNvSpPr>
          <p:nvPr/>
        </p:nvSpPr>
        <p:spPr bwMode="auto">
          <a:xfrm>
            <a:off x="1219200" y="6019800"/>
            <a:ext cx="2591287"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altLang="en-US" sz="1800" dirty="0">
                <a:solidFill>
                  <a:srgbClr val="262626"/>
                </a:solidFill>
              </a:rPr>
              <a:t>Gold Plus PAKS—$599</a:t>
            </a:r>
          </a:p>
        </p:txBody>
      </p:sp>
      <p:sp>
        <p:nvSpPr>
          <p:cNvPr id="32772" name="TextBox 31"/>
          <p:cNvSpPr txBox="1">
            <a:spLocks noChangeArrowheads="1"/>
          </p:cNvSpPr>
          <p:nvPr/>
        </p:nvSpPr>
        <p:spPr bwMode="auto">
          <a:xfrm>
            <a:off x="5715000" y="6019800"/>
            <a:ext cx="2078326"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altLang="en-US" sz="1800" dirty="0">
                <a:solidFill>
                  <a:srgbClr val="262626"/>
                </a:solidFill>
              </a:rPr>
              <a:t>Gold PAKS—$299</a:t>
            </a:r>
          </a:p>
        </p:txBody>
      </p:sp>
      <p:sp>
        <p:nvSpPr>
          <p:cNvPr id="32773" name="TextBox 3"/>
          <p:cNvSpPr txBox="1">
            <a:spLocks noChangeArrowheads="1"/>
          </p:cNvSpPr>
          <p:nvPr/>
        </p:nvSpPr>
        <p:spPr bwMode="auto">
          <a:xfrm>
            <a:off x="287338" y="1419227"/>
            <a:ext cx="8775700" cy="22775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a:spAutoFit/>
          </a:bodyPr>
          <a:lstStyle>
            <a:lvl1pPr eaLnBrk="0" hangingPunct="0">
              <a:tabLst>
                <a:tab pos="1028700" algn="l"/>
              </a:tabLst>
              <a:defRPr sz="2400">
                <a:solidFill>
                  <a:schemeClr val="tx1"/>
                </a:solidFill>
                <a:latin typeface="Arial" pitchFamily="34" charset="0"/>
                <a:ea typeface="ＭＳ Ｐゴシック" pitchFamily="34" charset="-128"/>
              </a:defRPr>
            </a:lvl1pPr>
            <a:lvl2pPr marL="742950" indent="-285750" eaLnBrk="0" hangingPunct="0">
              <a:tabLst>
                <a:tab pos="1028700" algn="l"/>
              </a:tabLst>
              <a:defRPr sz="2400">
                <a:solidFill>
                  <a:schemeClr val="tx1"/>
                </a:solidFill>
                <a:latin typeface="Arial" pitchFamily="34" charset="0"/>
                <a:ea typeface="ＭＳ Ｐゴシック" pitchFamily="34" charset="-128"/>
              </a:defRPr>
            </a:lvl2pPr>
            <a:lvl3pPr marL="1143000" indent="-228600" eaLnBrk="0" hangingPunct="0">
              <a:tabLst>
                <a:tab pos="1028700" algn="l"/>
              </a:tabLst>
              <a:defRPr sz="2400">
                <a:solidFill>
                  <a:schemeClr val="tx1"/>
                </a:solidFill>
                <a:latin typeface="Arial" pitchFamily="34" charset="0"/>
                <a:ea typeface="ＭＳ Ｐゴシック" pitchFamily="34" charset="-128"/>
              </a:defRPr>
            </a:lvl3pPr>
            <a:lvl4pPr marL="1600200" indent="-228600" eaLnBrk="0" hangingPunct="0">
              <a:tabLst>
                <a:tab pos="1028700" algn="l"/>
              </a:tabLst>
              <a:defRPr sz="2400">
                <a:solidFill>
                  <a:schemeClr val="tx1"/>
                </a:solidFill>
                <a:latin typeface="Arial" pitchFamily="34" charset="0"/>
                <a:ea typeface="ＭＳ Ｐゴシック" pitchFamily="34" charset="-128"/>
              </a:defRPr>
            </a:lvl4pPr>
            <a:lvl5pPr marL="2057400" indent="-228600" eaLnBrk="0" hangingPunct="0">
              <a:tabLst>
                <a:tab pos="1028700" algn="l"/>
              </a:tabLst>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tabLst>
                <a:tab pos="1028700" algn="l"/>
              </a:tabLs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tabLst>
                <a:tab pos="1028700" algn="l"/>
              </a:tabLs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tabLst>
                <a:tab pos="1028700" algn="l"/>
              </a:tabLs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tabLst>
                <a:tab pos="1028700" algn="l"/>
              </a:tabLst>
              <a:defRPr sz="2400">
                <a:solidFill>
                  <a:schemeClr val="tx1"/>
                </a:solidFill>
                <a:latin typeface="Arial" pitchFamily="34" charset="0"/>
                <a:ea typeface="ＭＳ Ｐゴシック" pitchFamily="34" charset="-128"/>
              </a:defRPr>
            </a:lvl9pPr>
          </a:lstStyle>
          <a:p>
            <a:pPr algn="l" eaLnBrk="1" hangingPunct="1">
              <a:buClr>
                <a:srgbClr val="4F5043"/>
              </a:buClr>
            </a:pPr>
            <a:r>
              <a:rPr lang="en-US" altLang="en-US" b="1" dirty="0">
                <a:solidFill>
                  <a:srgbClr val="262626"/>
                </a:solidFill>
              </a:rPr>
              <a:t>Gold PAK—</a:t>
            </a:r>
          </a:p>
          <a:p>
            <a:pPr algn="l" eaLnBrk="1" hangingPunct="1">
              <a:buClr>
                <a:srgbClr val="4F5043"/>
              </a:buClr>
            </a:pPr>
            <a:r>
              <a:rPr lang="en-US" altLang="en-US" b="1" dirty="0">
                <a:solidFill>
                  <a:srgbClr val="497727"/>
                </a:solidFill>
              </a:rPr>
              <a:t>Receive 1 FREE Shaklee LIVE 2014 Registration </a:t>
            </a:r>
            <a:r>
              <a:rPr lang="en-US" altLang="en-US" sz="1800" dirty="0">
                <a:solidFill>
                  <a:srgbClr val="262626"/>
                </a:solidFill>
              </a:rPr>
              <a:t>($249 value)</a:t>
            </a:r>
          </a:p>
          <a:p>
            <a:pPr algn="l" eaLnBrk="1" hangingPunct="1">
              <a:spcBef>
                <a:spcPts val="1200"/>
              </a:spcBef>
              <a:buClr>
                <a:srgbClr val="4F5043"/>
              </a:buClr>
            </a:pPr>
            <a:r>
              <a:rPr lang="en-US" altLang="en-US" b="1" dirty="0">
                <a:solidFill>
                  <a:srgbClr val="262626"/>
                </a:solidFill>
              </a:rPr>
              <a:t>Gold Plus PAK—</a:t>
            </a:r>
          </a:p>
          <a:p>
            <a:pPr algn="l" eaLnBrk="1" hangingPunct="1">
              <a:buClr>
                <a:srgbClr val="4F5043"/>
              </a:buClr>
            </a:pPr>
            <a:r>
              <a:rPr lang="en-US" altLang="en-US" b="1" dirty="0">
                <a:solidFill>
                  <a:srgbClr val="497727"/>
                </a:solidFill>
              </a:rPr>
              <a:t>Receive 2 FREE Shaklee LIVE 2014 Registrations </a:t>
            </a:r>
            <a:r>
              <a:rPr lang="en-US" altLang="en-US" sz="1800" dirty="0">
                <a:solidFill>
                  <a:srgbClr val="262626"/>
                </a:solidFill>
              </a:rPr>
              <a:t>($498 value</a:t>
            </a:r>
            <a:r>
              <a:rPr lang="en-US" altLang="en-US" sz="1800" dirty="0" smtClean="0">
                <a:solidFill>
                  <a:srgbClr val="262626"/>
                </a:solidFill>
              </a:rPr>
              <a:t>)</a:t>
            </a:r>
          </a:p>
          <a:p>
            <a:pPr algn="l" eaLnBrk="1" hangingPunct="1">
              <a:buClr>
                <a:srgbClr val="4F5043"/>
              </a:buClr>
            </a:pPr>
            <a:endParaRPr lang="en-US" altLang="en-US" sz="1800" dirty="0" smtClean="0">
              <a:solidFill>
                <a:srgbClr val="262626"/>
              </a:solidFill>
            </a:endParaRPr>
          </a:p>
          <a:p>
            <a:pPr algn="l" eaLnBrk="1" hangingPunct="1">
              <a:buClr>
                <a:srgbClr val="4F5043"/>
              </a:buClr>
            </a:pPr>
            <a:r>
              <a:rPr lang="en-US" altLang="en-US" sz="1800" dirty="0" err="1" smtClean="0">
                <a:solidFill>
                  <a:srgbClr val="262626"/>
                </a:solidFill>
              </a:rPr>
              <a:t>lisa</a:t>
            </a:r>
            <a:endParaRPr lang="en-US" altLang="en-US" sz="1800" dirty="0">
              <a:solidFill>
                <a:srgbClr val="262626"/>
              </a:solidFill>
            </a:endParaRPr>
          </a:p>
        </p:txBody>
      </p:sp>
      <p:sp>
        <p:nvSpPr>
          <p:cNvPr id="4" name="Title 3"/>
          <p:cNvSpPr>
            <a:spLocks noGrp="1"/>
          </p:cNvSpPr>
          <p:nvPr>
            <p:ph type="title"/>
          </p:nvPr>
        </p:nvSpPr>
        <p:spPr>
          <a:xfrm>
            <a:off x="495300" y="228600"/>
            <a:ext cx="8153400" cy="1039811"/>
          </a:xfrm>
          <a:ln>
            <a:solidFill>
              <a:schemeClr val="accent3">
                <a:lumMod val="75000"/>
              </a:schemeClr>
            </a:solidFill>
          </a:ln>
        </p:spPr>
        <p:txBody>
          <a:bodyPr>
            <a:noAutofit/>
          </a:bodyPr>
          <a:lstStyle/>
          <a:p>
            <a:pPr algn="l">
              <a:defRPr/>
            </a:pPr>
            <a:r>
              <a:rPr lang="en-US" altLang="en-US" sz="3200" b="1" dirty="0" smtClean="0">
                <a:ea typeface="ＭＳ Ｐゴシック" pitchFamily="34" charset="-128"/>
              </a:rPr>
              <a:t>Join Now -							 Receive FREE Registration to Shaklee Live 2014</a:t>
            </a:r>
          </a:p>
        </p:txBody>
      </p:sp>
    </p:spTree>
    <p:extLst>
      <p:ext uri="{BB962C8B-B14F-4D97-AF65-F5344CB8AC3E}">
        <p14:creationId xmlns="" xmlns:p14="http://schemas.microsoft.com/office/powerpoint/2010/main" val="217982235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684" y="5369701"/>
            <a:ext cx="7597515" cy="970264"/>
          </a:xfrm>
          <a:ln>
            <a:solidFill>
              <a:schemeClr val="accent6">
                <a:lumMod val="50000"/>
              </a:schemeClr>
            </a:solidFill>
          </a:ln>
        </p:spPr>
        <p:txBody>
          <a:bodyPr>
            <a:noAutofit/>
          </a:bodyPr>
          <a:lstStyle/>
          <a:p>
            <a:pPr algn="ctr"/>
            <a:r>
              <a:rPr lang="en-US" sz="2800" b="0" dirty="0" smtClean="0"/>
              <a:t>For New Distributors with a Gold or Gold Plus PAK AND Existing Members who Upgrade to Gold</a:t>
            </a:r>
            <a:endParaRPr lang="en-US" sz="2800" b="0" dirty="0"/>
          </a:p>
        </p:txBody>
      </p:sp>
      <p:sp>
        <p:nvSpPr>
          <p:cNvPr id="5" name="Title 1"/>
          <p:cNvSpPr txBox="1">
            <a:spLocks/>
          </p:cNvSpPr>
          <p:nvPr/>
        </p:nvSpPr>
        <p:spPr bwMode="auto">
          <a:xfrm>
            <a:off x="304800" y="457200"/>
            <a:ext cx="8534400" cy="1219200"/>
          </a:xfrm>
          <a:prstGeom prst="rect">
            <a:avLst/>
          </a:prstGeom>
          <a:noFill/>
          <a:ln>
            <a:solidFill>
              <a:schemeClr val="accent6">
                <a:lumMod val="75000"/>
              </a:schemeClr>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bg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2000" b="1">
                <a:solidFill>
                  <a:srgbClr val="497727"/>
                </a:solidFill>
                <a:latin typeface="+mj-lt"/>
                <a:ea typeface="ＭＳ Ｐゴシック" charset="0"/>
                <a:cs typeface="ＭＳ Ｐゴシック" charset="0"/>
              </a:defRPr>
            </a:lvl1pPr>
            <a:lvl2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2pPr>
            <a:lvl3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3pPr>
            <a:lvl4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4pPr>
            <a:lvl5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5pPr>
            <a:lvl6pPr marL="457200" algn="l" rtl="0" fontAlgn="base">
              <a:spcBef>
                <a:spcPct val="0"/>
              </a:spcBef>
              <a:spcAft>
                <a:spcPct val="0"/>
              </a:spcAft>
              <a:defRPr sz="4000">
                <a:solidFill>
                  <a:srgbClr val="FFFFFF"/>
                </a:solidFill>
                <a:latin typeface="Arial" charset="0"/>
                <a:ea typeface="ＭＳ Ｐゴシック" charset="0"/>
              </a:defRPr>
            </a:lvl6pPr>
            <a:lvl7pPr marL="914400" algn="l" rtl="0" fontAlgn="base">
              <a:spcBef>
                <a:spcPct val="0"/>
              </a:spcBef>
              <a:spcAft>
                <a:spcPct val="0"/>
              </a:spcAft>
              <a:defRPr sz="4000">
                <a:solidFill>
                  <a:srgbClr val="FFFFFF"/>
                </a:solidFill>
                <a:latin typeface="Arial" charset="0"/>
                <a:ea typeface="ＭＳ Ｐゴシック" charset="0"/>
              </a:defRPr>
            </a:lvl7pPr>
            <a:lvl8pPr marL="1371600" algn="l" rtl="0" fontAlgn="base">
              <a:spcBef>
                <a:spcPct val="0"/>
              </a:spcBef>
              <a:spcAft>
                <a:spcPct val="0"/>
              </a:spcAft>
              <a:defRPr sz="4000">
                <a:solidFill>
                  <a:srgbClr val="FFFFFF"/>
                </a:solidFill>
                <a:latin typeface="Arial" charset="0"/>
                <a:ea typeface="ＭＳ Ｐゴシック" charset="0"/>
              </a:defRPr>
            </a:lvl8pPr>
            <a:lvl9pPr marL="1828800" algn="l" rtl="0" fontAlgn="base">
              <a:spcBef>
                <a:spcPct val="0"/>
              </a:spcBef>
              <a:spcAft>
                <a:spcPct val="0"/>
              </a:spcAft>
              <a:defRPr sz="4000">
                <a:solidFill>
                  <a:srgbClr val="FFFFFF"/>
                </a:solidFill>
                <a:latin typeface="Arial" charset="0"/>
                <a:ea typeface="ＭＳ Ｐゴシック" charset="0"/>
              </a:defRPr>
            </a:lvl9pPr>
          </a:lstStyle>
          <a:p>
            <a:pPr algn="ctr" eaLnBrk="1" hangingPunct="1"/>
            <a:r>
              <a:rPr lang="en-US" altLang="en-US" sz="3200" b="0" kern="0" dirty="0" smtClean="0">
                <a:solidFill>
                  <a:schemeClr val="tx1"/>
                </a:solidFill>
              </a:rPr>
              <a:t>New Gold Distributors Receive TWO Free Products and FREE Shaklee Live 2014 Registration</a:t>
            </a:r>
          </a:p>
        </p:txBody>
      </p:sp>
      <p:pic>
        <p:nvPicPr>
          <p:cNvPr id="1026" name="Picture 2" descr="Y:\~180°\Images\Products\low JPG\Shaklee180SmootheeCanister_Mango.jp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t="647" b="25063"/>
          <a:stretch/>
        </p:blipFill>
        <p:spPr bwMode="auto">
          <a:xfrm>
            <a:off x="2867878" y="2133600"/>
            <a:ext cx="2161321" cy="2796181"/>
          </a:xfrm>
          <a:prstGeom prst="rect">
            <a:avLst/>
          </a:prstGeom>
          <a:noFill/>
          <a:extLst>
            <a:ext uri="{909E8E84-426E-40DD-AFC4-6F175D3DCCD1}">
              <a14:hiddenFill xmlns="" xmlns:a14="http://schemas.microsoft.com/office/drawing/2010/main">
                <a:solidFill>
                  <a:srgbClr val="FFFFFF"/>
                </a:solidFill>
              </a14:hiddenFill>
            </a:ext>
          </a:extLst>
        </p:spPr>
      </p:pic>
      <p:pic>
        <p:nvPicPr>
          <p:cNvPr id="4" name="Picture 3"/>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506370" y="1944507"/>
            <a:ext cx="3361543" cy="2985274"/>
          </a:xfrm>
          <a:prstGeom prst="rect">
            <a:avLst/>
          </a:prstGeom>
        </p:spPr>
      </p:pic>
      <p:sp>
        <p:nvSpPr>
          <p:cNvPr id="9" name="TextBox 8"/>
          <p:cNvSpPr txBox="1"/>
          <p:nvPr/>
        </p:nvSpPr>
        <p:spPr>
          <a:xfrm>
            <a:off x="2290758" y="2883020"/>
            <a:ext cx="697043" cy="1107996"/>
          </a:xfrm>
          <a:prstGeom prst="rect">
            <a:avLst/>
          </a:prstGeom>
          <a:noFill/>
        </p:spPr>
        <p:txBody>
          <a:bodyPr wrap="square" rtlCol="0">
            <a:spAutoFit/>
          </a:bodyPr>
          <a:lstStyle/>
          <a:p>
            <a:r>
              <a:rPr lang="en-US" sz="6600" dirty="0" smtClean="0">
                <a:solidFill>
                  <a:srgbClr val="669900"/>
                </a:solidFill>
              </a:rPr>
              <a:t>+</a:t>
            </a:r>
            <a:endParaRPr lang="en-US" sz="6600" dirty="0">
              <a:solidFill>
                <a:srgbClr val="669900"/>
              </a:solidFill>
            </a:endParaRPr>
          </a:p>
        </p:txBody>
      </p:sp>
      <p:sp>
        <p:nvSpPr>
          <p:cNvPr id="10" name="TextBox 9"/>
          <p:cNvSpPr txBox="1"/>
          <p:nvPr/>
        </p:nvSpPr>
        <p:spPr>
          <a:xfrm>
            <a:off x="4706915" y="2883020"/>
            <a:ext cx="697043" cy="1107996"/>
          </a:xfrm>
          <a:prstGeom prst="rect">
            <a:avLst/>
          </a:prstGeom>
          <a:noFill/>
        </p:spPr>
        <p:txBody>
          <a:bodyPr wrap="square" rtlCol="0">
            <a:spAutoFit/>
          </a:bodyPr>
          <a:lstStyle/>
          <a:p>
            <a:r>
              <a:rPr lang="en-US" sz="6600" dirty="0" smtClean="0">
                <a:solidFill>
                  <a:srgbClr val="669900"/>
                </a:solidFill>
              </a:rPr>
              <a:t>+</a:t>
            </a:r>
            <a:endParaRPr lang="en-US" sz="6600" dirty="0">
              <a:solidFill>
                <a:srgbClr val="669900"/>
              </a:solidFill>
            </a:endParaRPr>
          </a:p>
        </p:txBody>
      </p:sp>
      <p:pic>
        <p:nvPicPr>
          <p:cNvPr id="12" name="Picture 2" descr="https://swansonhealthcenter.com/wp-content/uploads/2013/12/Carotomax-30-capsules-.jpg"/>
          <p:cNvPicPr>
            <a:picLocks noChangeAspect="1" noChangeArrowheads="1"/>
          </p:cNvPicPr>
          <p:nvPr/>
        </p:nvPicPr>
        <p:blipFill>
          <a:blip r:embed="rId5" cstate="print"/>
          <a:srcRect/>
          <a:stretch>
            <a:fillRect/>
          </a:stretch>
        </p:blipFill>
        <p:spPr bwMode="auto">
          <a:xfrm>
            <a:off x="0" y="2590800"/>
            <a:ext cx="2304221" cy="2255195"/>
          </a:xfrm>
          <a:prstGeom prst="rect">
            <a:avLst/>
          </a:prstGeom>
          <a:noFill/>
        </p:spPr>
      </p:pic>
    </p:spTree>
    <p:extLst>
      <p:ext uri="{BB962C8B-B14F-4D97-AF65-F5344CB8AC3E}">
        <p14:creationId xmlns="" xmlns:p14="http://schemas.microsoft.com/office/powerpoint/2010/main" val="8000035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5943600" cy="990600"/>
          </a:xfrm>
          <a:solidFill>
            <a:schemeClr val="bg1"/>
          </a:solidFill>
          <a:ln>
            <a:solidFill>
              <a:schemeClr val="tx2">
                <a:lumMod val="75000"/>
              </a:schemeClr>
            </a:solidFill>
          </a:ln>
        </p:spPr>
        <p:txBody>
          <a:bodyPr/>
          <a:lstStyle/>
          <a:p>
            <a:r>
              <a:rPr lang="en-US" dirty="0"/>
              <a:t>Joint Health Complex</a:t>
            </a:r>
          </a:p>
        </p:txBody>
      </p:sp>
      <p:sp>
        <p:nvSpPr>
          <p:cNvPr id="3" name="Content Placeholder 2"/>
          <p:cNvSpPr>
            <a:spLocks noGrp="1"/>
          </p:cNvSpPr>
          <p:nvPr>
            <p:ph idx="1"/>
          </p:nvPr>
        </p:nvSpPr>
        <p:spPr>
          <a:xfrm>
            <a:off x="457200" y="1828800"/>
            <a:ext cx="8229600" cy="4800600"/>
          </a:xfrm>
          <a:noFill/>
        </p:spPr>
        <p:txBody>
          <a:bodyPr>
            <a:normAutofit fontScale="70000" lnSpcReduction="20000"/>
          </a:bodyPr>
          <a:lstStyle/>
          <a:p>
            <a:pPr>
              <a:buFont typeface="Arial" charset="0"/>
              <a:buChar char="•"/>
              <a:defRPr/>
            </a:pPr>
            <a:r>
              <a:rPr lang="en-US" sz="3400" dirty="0"/>
              <a:t>Reduces pain within 5 days in clinical studies</a:t>
            </a:r>
          </a:p>
          <a:p>
            <a:pPr>
              <a:buFont typeface="Arial" charset="0"/>
              <a:buChar char="•"/>
              <a:defRPr/>
            </a:pPr>
            <a:r>
              <a:rPr lang="en-US" sz="3400" dirty="0"/>
              <a:t>Fast-acting </a:t>
            </a:r>
            <a:r>
              <a:rPr lang="en-US" sz="3400" dirty="0" err="1"/>
              <a:t>Boswellia</a:t>
            </a:r>
            <a:r>
              <a:rPr lang="en-US" sz="3400" dirty="0"/>
              <a:t> extract 28% faster relief </a:t>
            </a:r>
            <a:endParaRPr lang="en-US" sz="3400" dirty="0" smtClean="0"/>
          </a:p>
          <a:p>
            <a:pPr marL="0" indent="0">
              <a:buNone/>
              <a:defRPr/>
            </a:pPr>
            <a:r>
              <a:rPr lang="en-US" sz="3400" dirty="0" smtClean="0"/>
              <a:t>than </a:t>
            </a:r>
            <a:r>
              <a:rPr lang="en-US" sz="3400" dirty="0" err="1"/>
              <a:t>Osteo</a:t>
            </a:r>
            <a:r>
              <a:rPr lang="en-US" sz="3400" dirty="0"/>
              <a:t> </a:t>
            </a:r>
            <a:r>
              <a:rPr lang="en-US" sz="3400" dirty="0" err="1"/>
              <a:t>BiFlex</a:t>
            </a:r>
            <a:endParaRPr lang="en-US" sz="3400" dirty="0"/>
          </a:p>
          <a:p>
            <a:pPr>
              <a:buFont typeface="Arial" charset="0"/>
              <a:buChar char="•"/>
              <a:defRPr/>
            </a:pPr>
            <a:r>
              <a:rPr lang="en-US" sz="3400" dirty="0"/>
              <a:t>Glucosamine helps repair cartilage and therefore helps improve long-term  joint health and comfort.</a:t>
            </a:r>
          </a:p>
          <a:p>
            <a:pPr>
              <a:buFont typeface="Arial" charset="0"/>
              <a:buChar char="•"/>
              <a:defRPr/>
            </a:pPr>
            <a:r>
              <a:rPr lang="en-US" sz="3400" dirty="0"/>
              <a:t>Most concentrated form of glucosamine (hydrochloride) plus zinc, copper, manganese and Vita C to build healthy cartilage, collage and connective tissue. </a:t>
            </a:r>
          </a:p>
          <a:p>
            <a:pPr>
              <a:buFont typeface="Arial" charset="0"/>
              <a:buChar char="•"/>
              <a:defRPr/>
            </a:pPr>
            <a:r>
              <a:rPr lang="en-US" sz="3400" dirty="0"/>
              <a:t>Clinically proven to improve mobility, flexibility and joint function.</a:t>
            </a:r>
          </a:p>
          <a:p>
            <a:pPr>
              <a:buFont typeface="Arial" charset="0"/>
              <a:buChar char="•"/>
              <a:defRPr/>
            </a:pPr>
            <a:r>
              <a:rPr lang="en-US" sz="3400" dirty="0"/>
              <a:t>NO chondroitin  for better absorption of glucosamine</a:t>
            </a:r>
          </a:p>
          <a:p>
            <a:pPr>
              <a:buFont typeface="Arial" charset="0"/>
              <a:buChar char="•"/>
              <a:defRPr/>
            </a:pPr>
            <a:r>
              <a:rPr lang="en-US" sz="3400" dirty="0"/>
              <a:t>No shellfish</a:t>
            </a:r>
          </a:p>
          <a:p>
            <a:pPr>
              <a:buFont typeface="Arial" charset="0"/>
              <a:buChar char="•"/>
              <a:defRPr/>
            </a:pPr>
            <a:r>
              <a:rPr lang="en-US" sz="3400" dirty="0"/>
              <a:t>100% vegetarian		</a:t>
            </a:r>
            <a:r>
              <a:rPr lang="en-US" sz="3400" dirty="0" smtClean="0"/>
              <a:t>                                              </a:t>
            </a:r>
            <a:r>
              <a:rPr lang="en-US" sz="3400" dirty="0" err="1" smtClean="0"/>
              <a:t>jo</a:t>
            </a:r>
            <a:r>
              <a:rPr lang="en-US" dirty="0"/>
              <a:t>		</a:t>
            </a:r>
          </a:p>
        </p:txBody>
      </p:sp>
      <p:pic>
        <p:nvPicPr>
          <p:cNvPr id="4" name="Picture 3" descr="http://hanijalani.blogspot.com/"/>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858000" y="304800"/>
            <a:ext cx="1828800" cy="2514600"/>
          </a:xfrm>
          <a:prstGeom prst="rect">
            <a:avLst/>
          </a:prstGeom>
          <a:noFill/>
          <a:ln>
            <a:noFill/>
          </a:ln>
        </p:spPr>
      </p:pic>
    </p:spTree>
    <p:extLst>
      <p:ext uri="{BB962C8B-B14F-4D97-AF65-F5344CB8AC3E}">
        <p14:creationId xmlns="" xmlns:p14="http://schemas.microsoft.com/office/powerpoint/2010/main" val="6205939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71800" y="457200"/>
            <a:ext cx="5334000" cy="2971800"/>
          </a:xfrm>
          <a:ln w="28575">
            <a:solidFill>
              <a:srgbClr val="FF0000"/>
            </a:solidFill>
          </a:ln>
        </p:spPr>
        <p:txBody>
          <a:bodyPr>
            <a:normAutofit/>
          </a:bodyPr>
          <a:lstStyle/>
          <a:p>
            <a:r>
              <a:rPr lang="en-US" sz="3200" dirty="0" smtClean="0"/>
              <a:t>Shaklee Summer School 2014</a:t>
            </a:r>
            <a:br>
              <a:rPr lang="en-US" sz="3200" dirty="0" smtClean="0"/>
            </a:br>
            <a:r>
              <a:rPr lang="en-US" sz="3200" dirty="0" smtClean="0"/>
              <a:t>8 Weeks to Director</a:t>
            </a:r>
            <a:br>
              <a:rPr lang="en-US" sz="3200" dirty="0" smtClean="0"/>
            </a:br>
            <a:r>
              <a:rPr lang="en-US" sz="2700" dirty="0" smtClean="0"/>
              <a:t>Session #4    July 8, 2014</a:t>
            </a:r>
            <a:br>
              <a:rPr lang="en-US" sz="2700" dirty="0" smtClean="0"/>
            </a:br>
            <a:r>
              <a:rPr lang="en-US" sz="4000" dirty="0" smtClean="0"/>
              <a:t>Inviting and Closing </a:t>
            </a:r>
            <a:endParaRPr lang="en-US" sz="4000" dirty="0"/>
          </a:p>
        </p:txBody>
      </p:sp>
      <p:sp>
        <p:nvSpPr>
          <p:cNvPr id="3" name="Subtitle 2"/>
          <p:cNvSpPr>
            <a:spLocks noGrp="1"/>
          </p:cNvSpPr>
          <p:nvPr>
            <p:ph type="subTitle" idx="1"/>
          </p:nvPr>
        </p:nvSpPr>
        <p:spPr>
          <a:xfrm>
            <a:off x="3733800" y="3733800"/>
            <a:ext cx="5105400" cy="2438400"/>
          </a:xfrm>
          <a:ln>
            <a:solidFill>
              <a:srgbClr val="FF0000"/>
            </a:solidFill>
          </a:ln>
        </p:spPr>
        <p:txBody>
          <a:bodyPr>
            <a:normAutofit/>
          </a:bodyPr>
          <a:lstStyle/>
          <a:p>
            <a:pPr algn="l"/>
            <a:r>
              <a:rPr lang="en-US" sz="2400" dirty="0" err="1" smtClean="0">
                <a:solidFill>
                  <a:schemeClr val="tx1"/>
                </a:solidFill>
              </a:rPr>
              <a:t>Sn</a:t>
            </a:r>
            <a:r>
              <a:rPr lang="en-US" sz="2400" dirty="0" smtClean="0">
                <a:solidFill>
                  <a:schemeClr val="tx1"/>
                </a:solidFill>
              </a:rPr>
              <a:t> Executive Coordinator Lisa Anderson</a:t>
            </a:r>
          </a:p>
          <a:p>
            <a:pPr algn="l"/>
            <a:r>
              <a:rPr lang="en-US" sz="2400" dirty="0" smtClean="0">
                <a:solidFill>
                  <a:schemeClr val="tx1"/>
                </a:solidFill>
              </a:rPr>
              <a:t>Executive Coordinator Harper Guerra</a:t>
            </a:r>
          </a:p>
          <a:p>
            <a:pPr algn="l"/>
            <a:r>
              <a:rPr lang="en-US" sz="2400" dirty="0" smtClean="0">
                <a:solidFill>
                  <a:schemeClr val="tx1"/>
                </a:solidFill>
              </a:rPr>
              <a:t>Senior Coordinator Katie Odom</a:t>
            </a:r>
          </a:p>
          <a:p>
            <a:pPr algn="l"/>
            <a:r>
              <a:rPr lang="en-US" sz="2400" dirty="0" smtClean="0">
                <a:solidFill>
                  <a:schemeClr val="tx1"/>
                </a:solidFill>
              </a:rPr>
              <a:t>Special Guests:			Angie Thomas and </a:t>
            </a:r>
            <a:r>
              <a:rPr lang="en-US" sz="2400" dirty="0" err="1" smtClean="0">
                <a:solidFill>
                  <a:schemeClr val="tx1"/>
                </a:solidFill>
              </a:rPr>
              <a:t>Cristy</a:t>
            </a:r>
            <a:r>
              <a:rPr lang="en-US" sz="2400" dirty="0" smtClean="0">
                <a:solidFill>
                  <a:schemeClr val="tx1"/>
                </a:solidFill>
              </a:rPr>
              <a:t> </a:t>
            </a:r>
            <a:r>
              <a:rPr lang="en-US" sz="2400" dirty="0" err="1" smtClean="0">
                <a:solidFill>
                  <a:schemeClr val="tx1"/>
                </a:solidFill>
              </a:rPr>
              <a:t>Kuyath</a:t>
            </a:r>
            <a:endParaRPr lang="en-US" sz="2400" dirty="0">
              <a:solidFill>
                <a:schemeClr val="tx1"/>
              </a:solidFill>
            </a:endParaRPr>
          </a:p>
        </p:txBody>
      </p:sp>
      <p:pic>
        <p:nvPicPr>
          <p:cNvPr id="4" name="Picture 3" descr="HarperHeadshots 2014.jpg"/>
          <p:cNvPicPr>
            <a:picLocks noChangeAspect="1"/>
          </p:cNvPicPr>
          <p:nvPr/>
        </p:nvPicPr>
        <p:blipFill>
          <a:blip r:embed="rId2" cstate="print"/>
          <a:stretch>
            <a:fillRect/>
          </a:stretch>
        </p:blipFill>
        <p:spPr>
          <a:xfrm>
            <a:off x="304800" y="533400"/>
            <a:ext cx="1703047" cy="2466472"/>
          </a:xfrm>
          <a:prstGeom prst="rect">
            <a:avLst/>
          </a:prstGeom>
        </p:spPr>
      </p:pic>
      <p:pic>
        <p:nvPicPr>
          <p:cNvPr id="5" name="Picture 4" descr="Katie Odom.jpg"/>
          <p:cNvPicPr>
            <a:picLocks noChangeAspect="1"/>
          </p:cNvPicPr>
          <p:nvPr/>
        </p:nvPicPr>
        <p:blipFill>
          <a:blip r:embed="rId3" cstate="print"/>
          <a:stretch>
            <a:fillRect/>
          </a:stretch>
        </p:blipFill>
        <p:spPr>
          <a:xfrm>
            <a:off x="2057400" y="4191000"/>
            <a:ext cx="1524000" cy="2286000"/>
          </a:xfrm>
          <a:prstGeom prst="rect">
            <a:avLst/>
          </a:prstGeom>
        </p:spPr>
      </p:pic>
      <p:pic>
        <p:nvPicPr>
          <p:cNvPr id="6" name="Picture 5" descr="Lisa Anderson 2013.jpg"/>
          <p:cNvPicPr>
            <a:picLocks noChangeAspect="1"/>
          </p:cNvPicPr>
          <p:nvPr/>
        </p:nvPicPr>
        <p:blipFill>
          <a:blip r:embed="rId4" cstate="print"/>
          <a:stretch>
            <a:fillRect/>
          </a:stretch>
        </p:blipFill>
        <p:spPr>
          <a:xfrm>
            <a:off x="228600" y="3429000"/>
            <a:ext cx="1649520" cy="247660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s://encrypted-tbn1.gstatic.com/images?q=tbn:ANd9GcRnPPNGfP14U3fWGjqiESblX7NeNtJpoKDJyE9TWxJsPHljsdfO"/>
          <p:cNvPicPr>
            <a:picLocks noChangeAspect="1" noChangeArrowheads="1"/>
          </p:cNvPicPr>
          <p:nvPr/>
        </p:nvPicPr>
        <p:blipFill>
          <a:blip r:embed="rId2" cstate="print"/>
          <a:srcRect/>
          <a:stretch>
            <a:fillRect/>
          </a:stretch>
        </p:blipFill>
        <p:spPr bwMode="auto">
          <a:xfrm>
            <a:off x="0" y="-65100"/>
            <a:ext cx="9144000" cy="6923100"/>
          </a:xfrm>
          <a:prstGeom prst="rect">
            <a:avLst/>
          </a:prstGeom>
          <a:noFill/>
        </p:spPr>
      </p:pic>
      <p:sp>
        <p:nvSpPr>
          <p:cNvPr id="2" name="Title 1"/>
          <p:cNvSpPr>
            <a:spLocks noGrp="1"/>
          </p:cNvSpPr>
          <p:nvPr>
            <p:ph type="title"/>
          </p:nvPr>
        </p:nvSpPr>
        <p:spPr>
          <a:xfrm>
            <a:off x="762000" y="304800"/>
            <a:ext cx="5257800" cy="1249362"/>
          </a:xfrm>
          <a:ln>
            <a:solidFill>
              <a:schemeClr val="tx1">
                <a:lumMod val="65000"/>
                <a:lumOff val="35000"/>
              </a:schemeClr>
            </a:solidFill>
          </a:ln>
        </p:spPr>
        <p:txBody>
          <a:bodyPr>
            <a:normAutofit/>
          </a:bodyPr>
          <a:lstStyle/>
          <a:p>
            <a:r>
              <a:rPr lang="en-US" sz="3200" dirty="0" smtClean="0"/>
              <a:t>Objectives for Session #4 –</a:t>
            </a:r>
            <a:br>
              <a:rPr lang="en-US" sz="3200" dirty="0" smtClean="0"/>
            </a:br>
            <a:r>
              <a:rPr lang="en-US" sz="3200" dirty="0" smtClean="0"/>
              <a:t>Inviting and Closing</a:t>
            </a:r>
            <a:endParaRPr lang="en-US" sz="3200" dirty="0"/>
          </a:p>
        </p:txBody>
      </p:sp>
      <p:sp>
        <p:nvSpPr>
          <p:cNvPr id="3" name="Content Placeholder 2"/>
          <p:cNvSpPr>
            <a:spLocks noGrp="1"/>
          </p:cNvSpPr>
          <p:nvPr>
            <p:ph idx="1"/>
          </p:nvPr>
        </p:nvSpPr>
        <p:spPr>
          <a:xfrm>
            <a:off x="457200" y="1676400"/>
            <a:ext cx="8229600" cy="2133600"/>
          </a:xfrm>
        </p:spPr>
        <p:txBody>
          <a:bodyPr>
            <a:normAutofit/>
          </a:bodyPr>
          <a:lstStyle/>
          <a:p>
            <a:pPr>
              <a:buNone/>
            </a:pPr>
            <a:r>
              <a:rPr lang="en-US" sz="2400" dirty="0" smtClean="0"/>
              <a:t>Because the objective of this summer course is to help all distributors attending generate 2000 PV/month over the next 8 to 10 weeks…  there are 2 specific goals you will want to set:</a:t>
            </a:r>
          </a:p>
          <a:p>
            <a:pPr marL="457200" indent="-457200">
              <a:buAutoNum type="arabicPeriod"/>
            </a:pPr>
            <a:r>
              <a:rPr lang="en-US" sz="2400" dirty="0" smtClean="0"/>
              <a:t>To develop a customer base of 20 to 30 members </a:t>
            </a:r>
          </a:p>
          <a:p>
            <a:pPr marL="457200" indent="-457200">
              <a:buAutoNum type="arabicPeriod"/>
            </a:pPr>
            <a:r>
              <a:rPr lang="en-US" sz="2400" dirty="0" smtClean="0"/>
              <a:t>To identify potential business partners		harper</a:t>
            </a:r>
          </a:p>
          <a:p>
            <a:pPr marL="457200" indent="-457200">
              <a:buNone/>
            </a:pPr>
            <a:endParaRPr lang="en-US" sz="2400" dirty="0" smtClean="0"/>
          </a:p>
          <a:p>
            <a:pPr marL="457200" indent="-457200">
              <a:buNone/>
            </a:pPr>
            <a:endParaRPr lang="en-US" sz="2400" dirty="0"/>
          </a:p>
        </p:txBody>
      </p:sp>
      <p:sp>
        <p:nvSpPr>
          <p:cNvPr id="4" name="Rectangle 3"/>
          <p:cNvSpPr/>
          <p:nvPr/>
        </p:nvSpPr>
        <p:spPr>
          <a:xfrm>
            <a:off x="647700" y="3733800"/>
            <a:ext cx="7848600" cy="1200329"/>
          </a:xfrm>
          <a:prstGeom prst="rect">
            <a:avLst/>
          </a:prstGeom>
          <a:solidFill>
            <a:schemeClr val="accent1">
              <a:lumMod val="20000"/>
              <a:lumOff val="80000"/>
            </a:schemeClr>
          </a:solidFill>
          <a:ln>
            <a:solidFill>
              <a:schemeClr val="tx1">
                <a:lumMod val="50000"/>
                <a:lumOff val="50000"/>
              </a:schemeClr>
            </a:solidFill>
          </a:ln>
        </p:spPr>
        <p:txBody>
          <a:bodyPr wrap="square">
            <a:spAutoFit/>
          </a:bodyPr>
          <a:lstStyle/>
          <a:p>
            <a:r>
              <a:rPr lang="en-US" sz="3600" dirty="0" smtClean="0"/>
              <a:t>That means .. We will want to begin to 				TALK TO PEOPLE.</a:t>
            </a:r>
            <a:endParaRPr lang="en-US" sz="3600" dirty="0"/>
          </a:p>
        </p:txBody>
      </p:sp>
      <p:sp>
        <p:nvSpPr>
          <p:cNvPr id="6" name="TextBox 5"/>
          <p:cNvSpPr txBox="1"/>
          <p:nvPr/>
        </p:nvSpPr>
        <p:spPr>
          <a:xfrm>
            <a:off x="609600" y="5105400"/>
            <a:ext cx="7924800" cy="1384995"/>
          </a:xfrm>
          <a:prstGeom prst="rect">
            <a:avLst/>
          </a:prstGeom>
          <a:noFill/>
          <a:ln>
            <a:solidFill>
              <a:schemeClr val="tx1">
                <a:lumMod val="50000"/>
                <a:lumOff val="50000"/>
              </a:schemeClr>
            </a:solidFill>
          </a:ln>
        </p:spPr>
        <p:txBody>
          <a:bodyPr wrap="square" rtlCol="0">
            <a:spAutoFit/>
          </a:bodyPr>
          <a:lstStyle/>
          <a:p>
            <a:pPr algn="ctr"/>
            <a:r>
              <a:rPr lang="en-US" sz="2800" dirty="0" smtClean="0"/>
              <a:t>Today we are going to focus on 2 key steps in developing our customers and distributors …Inviting  and Closing to guide our prospect to the next step.</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P spid="6" grpId="0" build="allAtOnce"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3369</TotalTime>
  <Words>2458</Words>
  <Application>Microsoft Office PowerPoint</Application>
  <PresentationFormat>On-screen Show (4:3)</PresentationFormat>
  <Paragraphs>247</Paragraphs>
  <Slides>41</Slides>
  <Notes>4</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Slide 1</vt:lpstr>
      <vt:lpstr>Shaklee Summer Promotions</vt:lpstr>
      <vt:lpstr>July Free Product – Carotomax      hannah</vt:lpstr>
      <vt:lpstr>CarotoMax  +  Shaklee 180® Mango Energizing Smoothee   </vt:lpstr>
      <vt:lpstr>Join Now -        Receive FREE Registration to Shaklee Live 2014</vt:lpstr>
      <vt:lpstr>For New Distributors with a Gold or Gold Plus PAK AND Existing Members who Upgrade to Gold</vt:lpstr>
      <vt:lpstr>Joint Health Complex</vt:lpstr>
      <vt:lpstr>Shaklee Summer School 2014 8 Weeks to Director Session #4    July 8, 2014 Inviting and Closing </vt:lpstr>
      <vt:lpstr>Objectives for Session #4 – Inviting and Closing</vt:lpstr>
      <vt:lpstr>Last Week We Learned 3 Key Elements for Authentic Meaningful Conversations</vt:lpstr>
      <vt:lpstr>Goals for Summer … Start With The Big Ones</vt:lpstr>
      <vt:lpstr>Create a 3000 PV Plan </vt:lpstr>
      <vt:lpstr>There are Some Skills  Around  Inviting  </vt:lpstr>
      <vt:lpstr>Principles of Inviting  Love Them Where They Are</vt:lpstr>
      <vt:lpstr>Invitation To Home Events –   Lisa Anderson</vt:lpstr>
      <vt:lpstr>Invitation Tips continued</vt:lpstr>
      <vt:lpstr> Written Invitation to Wellness Hour </vt:lpstr>
      <vt:lpstr>Angie Thomas/ Cristy Kuyath     Face Book Grand Opening </vt:lpstr>
      <vt:lpstr>Invitation to FaceBook Grand Opening </vt:lpstr>
      <vt:lpstr>Offered Raffle Tickets for Participation </vt:lpstr>
      <vt:lpstr>"Number one difference in my opinion between Shaklee and other health and wellness companies...see what I mean by safe and pure?”  </vt:lpstr>
      <vt:lpstr>Posted photo of her children … “ You probably can’t take your eyes off my cute kids to see my gleaming floors behind them .. Squeaky clean  AND non-toxic!  Shaklee Basic H Cleaner… best ever..      Learn more about it this week on FB event “</vt:lpstr>
      <vt:lpstr>Cristy’s FB Party Outline</vt:lpstr>
      <vt:lpstr> My Story</vt:lpstr>
      <vt:lpstr>Who is Shakee?</vt:lpstr>
      <vt:lpstr>Slide 26</vt:lpstr>
      <vt:lpstr>Now Let’s Discuss – Closing and Suggested Action Steps </vt:lpstr>
      <vt:lpstr>Closing – Is Simply Guiding Our Prospective Customers and Distributors to the Next Step  </vt:lpstr>
      <vt:lpstr>Thoughts on Closing</vt:lpstr>
      <vt:lpstr>Lisa – closing continued</vt:lpstr>
      <vt:lpstr>Lisa’s Closing –          Offer Guidance in Helping them Make an Order </vt:lpstr>
      <vt:lpstr>Closing  -- Is Offering Action Steps and Options </vt:lpstr>
      <vt:lpstr>Harper Close</vt:lpstr>
      <vt:lpstr>Action Steps Session 4</vt:lpstr>
      <vt:lpstr>Monday Wellness Webinars Schedule</vt:lpstr>
      <vt:lpstr>Next Session #5 – Identifying Business Partners </vt:lpstr>
      <vt:lpstr>Susan’s Summer Newsletter Katie received 4 Calls to Order within First 24 Hours</vt:lpstr>
      <vt:lpstr> Example in Invitations </vt:lpstr>
      <vt:lpstr>Dialogue for Setting Up   Wellness Conference Calls</vt:lpstr>
      <vt:lpstr>Dialogue continued</vt:lpstr>
      <vt:lpstr>Invitation to Conference Call  or Wellness Webinar </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Shaklee Summer School 2014 8 Weeks to Director</dc:title>
  <dc:creator>Barb</dc:creator>
  <cp:lastModifiedBy>Barb</cp:lastModifiedBy>
  <cp:revision>341</cp:revision>
  <dcterms:created xsi:type="dcterms:W3CDTF">2014-05-28T21:36:36Z</dcterms:created>
  <dcterms:modified xsi:type="dcterms:W3CDTF">2014-07-09T02:52:57Z</dcterms:modified>
</cp:coreProperties>
</file>