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78" r:id="rId2"/>
    <p:sldId id="416" r:id="rId3"/>
    <p:sldId id="417" r:id="rId4"/>
    <p:sldId id="418" r:id="rId5"/>
    <p:sldId id="461" r:id="rId6"/>
    <p:sldId id="422" r:id="rId7"/>
    <p:sldId id="457" r:id="rId8"/>
    <p:sldId id="342" r:id="rId9"/>
    <p:sldId id="378" r:id="rId10"/>
    <p:sldId id="345" r:id="rId11"/>
    <p:sldId id="458" r:id="rId12"/>
    <p:sldId id="455" r:id="rId13"/>
    <p:sldId id="444" r:id="rId14"/>
    <p:sldId id="436" r:id="rId15"/>
    <p:sldId id="449" r:id="rId16"/>
    <p:sldId id="437" r:id="rId17"/>
    <p:sldId id="459" r:id="rId18"/>
    <p:sldId id="448" r:id="rId19"/>
    <p:sldId id="439" r:id="rId20"/>
    <p:sldId id="438" r:id="rId21"/>
    <p:sldId id="434" r:id="rId22"/>
    <p:sldId id="435" r:id="rId23"/>
    <p:sldId id="440" r:id="rId24"/>
    <p:sldId id="452" r:id="rId25"/>
    <p:sldId id="460" r:id="rId26"/>
    <p:sldId id="451" r:id="rId27"/>
    <p:sldId id="462" r:id="rId28"/>
    <p:sldId id="314" r:id="rId29"/>
    <p:sldId id="277" r:id="rId30"/>
  </p:sldIdLst>
  <p:sldSz cx="9144000" cy="6858000" type="screen4x3"/>
  <p:notesSz cx="6858000" cy="9083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snapToObjects="1">
      <p:cViewPr varScale="1">
        <p:scale>
          <a:sx n="80" d="100"/>
          <a:sy n="80" d="100"/>
        </p:scale>
        <p:origin x="1824" y="84"/>
      </p:cViewPr>
      <p:guideLst>
        <p:guide orient="horz" pos="2160"/>
        <p:guide pos="2880"/>
      </p:guideLst>
    </p:cSldViewPr>
  </p:slideViewPr>
  <p:notesTextViewPr>
    <p:cViewPr>
      <p:scale>
        <a:sx n="100" d="100"/>
        <a:sy n="100" d="100"/>
      </p:scale>
      <p:origin x="0" y="0"/>
    </p:cViewPr>
  </p:notesTextViewPr>
  <p:sorterViewPr>
    <p:cViewPr>
      <p:scale>
        <a:sx n="166" d="100"/>
        <a:sy n="166" d="100"/>
      </p:scale>
      <p:origin x="0" y="26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BFF20783-3226-7642-A738-6F9F72B494FE}" type="datetimeFigureOut">
              <a:rPr lang="en-US" smtClean="0"/>
              <a:t>11/2/2015</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1664F4F1-4E9A-FF4B-A746-31CA9037AB93}" type="slidenum">
              <a:rPr lang="en-US" smtClean="0"/>
              <a:t>‹#›</a:t>
            </a:fld>
            <a:endParaRPr lang="en-US"/>
          </a:p>
        </p:txBody>
      </p:sp>
    </p:spTree>
    <p:extLst>
      <p:ext uri="{BB962C8B-B14F-4D97-AF65-F5344CB8AC3E}">
        <p14:creationId xmlns:p14="http://schemas.microsoft.com/office/powerpoint/2010/main" val="2253675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184"/>
          </a:xfrm>
          <a:prstGeom prst="rect">
            <a:avLst/>
          </a:prstGeom>
        </p:spPr>
        <p:txBody>
          <a:bodyPr vert="horz" lIns="91440" tIns="45720" rIns="91440" bIns="45720" rtlCol="0"/>
          <a:lstStyle>
            <a:lvl1pPr algn="r">
              <a:defRPr sz="1200"/>
            </a:lvl1pPr>
          </a:lstStyle>
          <a:p>
            <a:fld id="{BE2EAEA2-C396-0D46-8861-B7B277687D4E}" type="datetimeFigureOut">
              <a:rPr lang="en-US" smtClean="0"/>
              <a:t>11/2/2015</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746"/>
            <a:ext cx="5486400" cy="40876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7915"/>
            <a:ext cx="2971800" cy="454184"/>
          </a:xfrm>
          <a:prstGeom prst="rect">
            <a:avLst/>
          </a:prstGeom>
        </p:spPr>
        <p:txBody>
          <a:bodyPr vert="horz" lIns="91440" tIns="45720" rIns="91440" bIns="45720" rtlCol="0" anchor="b"/>
          <a:lstStyle>
            <a:lvl1pPr algn="r">
              <a:defRPr sz="1200"/>
            </a:lvl1pPr>
          </a:lstStyle>
          <a:p>
            <a:fld id="{62FA11AD-6424-E44E-ACE1-AB6F6EF856A8}" type="slidenum">
              <a:rPr lang="en-US" smtClean="0"/>
              <a:t>‹#›</a:t>
            </a:fld>
            <a:endParaRPr lang="en-US"/>
          </a:p>
        </p:txBody>
      </p:sp>
    </p:spTree>
    <p:extLst>
      <p:ext uri="{BB962C8B-B14F-4D97-AF65-F5344CB8AC3E}">
        <p14:creationId xmlns:p14="http://schemas.microsoft.com/office/powerpoint/2010/main" val="4132997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16E2CC-BFAD-514E-801F-2B547D8552C4}"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95337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16E2CC-BFAD-514E-801F-2B547D8552C4}"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229682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16E2CC-BFAD-514E-801F-2B547D8552C4}"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4182285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5" name="Picture 4" descr="Shaklee Workshop PPT 1920x1080 Template-08.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457200" y="2480742"/>
            <a:ext cx="8229600" cy="3645431"/>
          </a:xfrm>
        </p:spPr>
        <p:txBody>
          <a:bodyPr>
            <a:normAutofit/>
          </a:bodyPr>
          <a:lstStyle>
            <a:lvl1pPr marL="342900" indent="-342900">
              <a:buSzPct val="100000"/>
              <a:buFontTx/>
              <a:buBlip>
                <a:blip r:embed="rId3"/>
              </a:buBlip>
              <a:defRPr sz="2000">
                <a:solidFill>
                  <a:srgbClr val="6F6E6F"/>
                </a:solidFill>
              </a:defRPr>
            </a:lvl1pPr>
            <a:lvl2pPr marL="742950" indent="-285750">
              <a:buSzPct val="100000"/>
              <a:buFontTx/>
              <a:buBlip>
                <a:blip r:embed="rId3"/>
              </a:buBlip>
              <a:defRPr sz="1800">
                <a:solidFill>
                  <a:srgbClr val="6F6E6F"/>
                </a:solidFill>
              </a:defRPr>
            </a:lvl2pPr>
            <a:lvl3pPr marL="1143000" indent="-228600">
              <a:buSzPct val="100000"/>
              <a:buFontTx/>
              <a:buBlip>
                <a:blip r:embed="rId3"/>
              </a:buBlip>
              <a:defRPr sz="1600">
                <a:solidFill>
                  <a:srgbClr val="6F6E6F"/>
                </a:solidFill>
              </a:defRPr>
            </a:lvl3pPr>
            <a:lvl4pPr marL="1600200" indent="-228600">
              <a:buSzPct val="100000"/>
              <a:buFontTx/>
              <a:buBlip>
                <a:blip r:embed="rId3"/>
              </a:buBlip>
              <a:defRPr sz="1400">
                <a:solidFill>
                  <a:srgbClr val="6F6E6F"/>
                </a:solidFill>
              </a:defRPr>
            </a:lvl4pPr>
            <a:lvl5pPr marL="2057400" indent="-228600">
              <a:buSzPct val="100000"/>
              <a:buFontTx/>
              <a:buBlip>
                <a:blip r:embed="rId3"/>
              </a:buBlip>
              <a:defRPr sz="1400">
                <a:solidFill>
                  <a:srgbClr val="6F6E6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457200" y="1083205"/>
            <a:ext cx="8229600" cy="1143000"/>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5926013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Section Header">
    <p:bg>
      <p:bgPr>
        <a:solidFill>
          <a:schemeClr val="bg1"/>
        </a:solidFill>
        <a:effectLst/>
      </p:bgPr>
    </p:bg>
    <p:spTree>
      <p:nvGrpSpPr>
        <p:cNvPr id="1" name=""/>
        <p:cNvGrpSpPr/>
        <p:nvPr/>
      </p:nvGrpSpPr>
      <p:grpSpPr>
        <a:xfrm>
          <a:off x="0" y="0"/>
          <a:ext cx="0" cy="0"/>
          <a:chOff x="0" y="0"/>
          <a:chExt cx="0" cy="0"/>
        </a:xfrm>
      </p:grpSpPr>
      <p:pic>
        <p:nvPicPr>
          <p:cNvPr id="6" name="Picture 5" descr="Shaklee Workshop PPT 1920x1080 Template-08.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722313" y="2465617"/>
            <a:ext cx="4455168" cy="1362075"/>
          </a:xfrm>
        </p:spPr>
        <p:txBody>
          <a:bodyPr anchor="b" anchorCtr="0">
            <a:noAutofit/>
          </a:bodyPr>
          <a:lstStyle>
            <a:lvl1pPr algn="l">
              <a:defRPr sz="3200" b="1" cap="all">
                <a:solidFill>
                  <a:srgbClr val="537E2F"/>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3827693"/>
            <a:ext cx="7772400" cy="1500187"/>
          </a:xfrm>
        </p:spPr>
        <p:txBody>
          <a:bodyPr anchor="t" anchorCtr="0"/>
          <a:lstStyle>
            <a:lvl1pPr marL="0" indent="0">
              <a:spcBef>
                <a:spcPts val="0"/>
              </a:spcBef>
              <a:buNone/>
              <a:defRPr sz="2000">
                <a:solidFill>
                  <a:srgbClr val="6F6E6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icture Placeholder 4"/>
          <p:cNvSpPr>
            <a:spLocks noGrp="1"/>
          </p:cNvSpPr>
          <p:nvPr>
            <p:ph type="pic" sz="quarter" idx="10"/>
          </p:nvPr>
        </p:nvSpPr>
        <p:spPr>
          <a:xfrm>
            <a:off x="5301093" y="2119625"/>
            <a:ext cx="2779712" cy="3708400"/>
          </a:xfrm>
          <a:prstGeom prst="ellipse">
            <a:avLst/>
          </a:prstGeom>
        </p:spPr>
        <p:txBody>
          <a:bodyPr/>
          <a:lstStyle/>
          <a:p>
            <a:endParaRPr lang="en-US"/>
          </a:p>
        </p:txBody>
      </p:sp>
    </p:spTree>
    <p:extLst>
      <p:ext uri="{BB962C8B-B14F-4D97-AF65-F5344CB8AC3E}">
        <p14:creationId xmlns:p14="http://schemas.microsoft.com/office/powerpoint/2010/main" val="1010421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16E2CC-BFAD-514E-801F-2B547D8552C4}"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2908728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16E2CC-BFAD-514E-801F-2B547D8552C4}"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2637454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16E2CC-BFAD-514E-801F-2B547D8552C4}"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251780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16E2CC-BFAD-514E-801F-2B547D8552C4}" type="datetimeFigureOut">
              <a:rPr lang="en-US" smtClean="0"/>
              <a:t>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035259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16E2CC-BFAD-514E-801F-2B547D8552C4}" type="datetimeFigureOut">
              <a:rPr lang="en-US" smtClean="0"/>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544750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16E2CC-BFAD-514E-801F-2B547D8552C4}" type="datetimeFigureOut">
              <a:rPr lang="en-US" smtClean="0"/>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245498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6"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16E2CC-BFAD-514E-801F-2B547D8552C4}"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43705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47"/>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16E2CC-BFAD-514E-801F-2B547D8552C4}"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3133651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16E2CC-BFAD-514E-801F-2B547D8552C4}" type="datetimeFigureOut">
              <a:rPr lang="en-US" smtClean="0"/>
              <a:t>11/2/2015</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A355C8-5AA7-8844-AF45-FB6BE9013D4C}" type="slidenum">
              <a:rPr lang="en-US" smtClean="0"/>
              <a:t>‹#›</a:t>
            </a:fld>
            <a:endParaRPr lang="en-US"/>
          </a:p>
        </p:txBody>
      </p:sp>
    </p:spTree>
    <p:extLst>
      <p:ext uri="{BB962C8B-B14F-4D97-AF65-F5344CB8AC3E}">
        <p14:creationId xmlns:p14="http://schemas.microsoft.com/office/powerpoint/2010/main" val="2948325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3"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xa1IDPheE6Y&amp;list=UUIzv0_eiHaE41AsV6i_XutA" TargetMode="External"/><Relationship Id="rId2" Type="http://schemas.openxmlformats.org/officeDocument/2006/relationships/hyperlink" Target="https://www.youtube.com/watch?v=-qI26jDs7Ao&amp;list=UUIzv0_eiHaE41AsV6i_XutA" TargetMode="External"/><Relationship Id="rId1" Type="http://schemas.openxmlformats.org/officeDocument/2006/relationships/slideLayout" Target="../slideLayouts/slideLayout2.xml"/><Relationship Id="rId6" Type="http://schemas.openxmlformats.org/officeDocument/2006/relationships/hyperlink" Target="https://www.youtube.com/watch?v=qLxHy2Tp7iY&amp;list=UUIzv0_eiHaE41AsV6i_XutA" TargetMode="External"/><Relationship Id="rId5" Type="http://schemas.openxmlformats.org/officeDocument/2006/relationships/hyperlink" Target="https://www.youtube.com/watch?v=amLawseyG90&amp;list=UUIzv0_eiHaE41AsV6i_XutA" TargetMode="External"/><Relationship Id="rId4" Type="http://schemas.openxmlformats.org/officeDocument/2006/relationships/hyperlink" Target="https://www.youtube.com/watch?v=Z3s8oMuo7wg&amp;list=UUIzv0_eiHaE41AsV6i_XutA"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file:///\\localhost\callto\+1427-7581" TargetMode="Externa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g"/><Relationship Id="rId4" Type="http://schemas.openxmlformats.org/officeDocument/2006/relationships/image" Target="../media/image5.png"/><Relationship Id="rId9"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slideLayout" Target="../slideLayouts/slideLayout13.xml"/><Relationship Id="rId1" Type="http://schemas.openxmlformats.org/officeDocument/2006/relationships/tags" Target="../tags/tag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693" y="833165"/>
            <a:ext cx="8071108" cy="6024835"/>
          </a:xfrm>
        </p:spPr>
        <p:txBody>
          <a:bodyPr>
            <a:normAutofit/>
          </a:bodyPr>
          <a:lstStyle/>
          <a:p>
            <a:pPr marL="0" indent="0">
              <a:buNone/>
            </a:pPr>
            <a:r>
              <a:rPr lang="en-US" dirty="0" smtClean="0">
                <a:solidFill>
                  <a:schemeClr val="tx1"/>
                </a:solidFill>
              </a:rPr>
              <a:t>October </a:t>
            </a:r>
            <a:r>
              <a:rPr lang="en-US" dirty="0">
                <a:solidFill>
                  <a:schemeClr val="tx1"/>
                </a:solidFill>
              </a:rPr>
              <a:t>12 – David Colby, PhD Medicinal Chemistry, Professor </a:t>
            </a:r>
            <a:endParaRPr lang="en-US" dirty="0" smtClean="0">
              <a:solidFill>
                <a:schemeClr val="tx1"/>
              </a:solidFill>
            </a:endParaRPr>
          </a:p>
          <a:p>
            <a:pPr marL="0" indent="0">
              <a:buNone/>
            </a:pPr>
            <a:r>
              <a:rPr lang="en-US" dirty="0" smtClean="0">
                <a:solidFill>
                  <a:schemeClr val="tx1"/>
                </a:solidFill>
              </a:rPr>
              <a:t>			( BE SURE TO LISTEN IN ARCHIVE )</a:t>
            </a:r>
            <a:endParaRPr lang="en-US" dirty="0">
              <a:solidFill>
                <a:schemeClr val="tx1"/>
              </a:solidFill>
            </a:endParaRPr>
          </a:p>
          <a:p>
            <a:pPr marL="0" indent="0">
              <a:buNone/>
            </a:pPr>
            <a:r>
              <a:rPr lang="en-US" dirty="0">
                <a:solidFill>
                  <a:schemeClr val="tx1"/>
                </a:solidFill>
              </a:rPr>
              <a:t>October 19  -- Shaklee Supplements – Key to Long Term Health   Bob </a:t>
            </a:r>
            <a:r>
              <a:rPr lang="en-US" dirty="0" smtClean="0">
                <a:solidFill>
                  <a:schemeClr val="tx1"/>
                </a:solidFill>
              </a:rPr>
              <a:t>				Ferguson, Senior Master Coordinator</a:t>
            </a:r>
            <a:endParaRPr lang="en-US" dirty="0">
              <a:solidFill>
                <a:schemeClr val="tx1"/>
              </a:solidFill>
            </a:endParaRPr>
          </a:p>
          <a:p>
            <a:pPr marL="0" indent="0">
              <a:buNone/>
            </a:pPr>
            <a:r>
              <a:rPr lang="en-US" dirty="0">
                <a:solidFill>
                  <a:schemeClr val="tx1"/>
                </a:solidFill>
              </a:rPr>
              <a:t>October 26 -- The Power of the Profession .. for Speech Pathologists   Becky </a:t>
            </a:r>
            <a:r>
              <a:rPr lang="en-US" dirty="0" smtClean="0">
                <a:solidFill>
                  <a:schemeClr val="tx1"/>
                </a:solidFill>
              </a:rPr>
              <a:t>		Choate</a:t>
            </a:r>
          </a:p>
          <a:p>
            <a:pPr marL="0" indent="0">
              <a:buNone/>
            </a:pPr>
            <a:r>
              <a:rPr lang="en-US" dirty="0" smtClean="0">
                <a:solidFill>
                  <a:schemeClr val="tx1"/>
                </a:solidFill>
              </a:rPr>
              <a:t>Nov 2 – Presidential Master Gary Burke  on Benefits of Home Businesses</a:t>
            </a:r>
          </a:p>
          <a:p>
            <a:pPr marL="0" indent="0">
              <a:buNone/>
            </a:pPr>
            <a:r>
              <a:rPr lang="en-US" dirty="0" smtClean="0">
                <a:solidFill>
                  <a:schemeClr val="tx1"/>
                </a:solidFill>
              </a:rPr>
              <a:t>Nov 9 – Nutritional  Connections to Headaches</a:t>
            </a:r>
          </a:p>
          <a:p>
            <a:pPr marL="0" indent="0">
              <a:buNone/>
            </a:pPr>
            <a:r>
              <a:rPr lang="en-US" dirty="0" smtClean="0">
                <a:solidFill>
                  <a:schemeClr val="tx1"/>
                </a:solidFill>
              </a:rPr>
              <a:t>Nov 16 – The Epidemic of Irritable Bowel Disorders </a:t>
            </a:r>
          </a:p>
          <a:p>
            <a:pPr marL="0" indent="0">
              <a:buNone/>
            </a:pPr>
            <a:r>
              <a:rPr lang="en-US" dirty="0" smtClean="0">
                <a:solidFill>
                  <a:schemeClr val="tx1"/>
                </a:solidFill>
              </a:rPr>
              <a:t>Nov 23 – Feeding Our Families for Good Health and Academic Excellence</a:t>
            </a:r>
          </a:p>
          <a:p>
            <a:pPr marL="0" indent="0">
              <a:buNone/>
            </a:pPr>
            <a:endParaRPr lang="en-US" dirty="0">
              <a:solidFill>
                <a:schemeClr val="tx1"/>
              </a:solidFill>
            </a:endParaRPr>
          </a:p>
          <a:p>
            <a:pPr marL="0" indent="0">
              <a:buNone/>
            </a:pPr>
            <a:r>
              <a:rPr lang="en-US" dirty="0" smtClean="0">
                <a:solidFill>
                  <a:schemeClr val="tx1"/>
                </a:solidFill>
              </a:rPr>
              <a:t>Dec 7  -- Gary Burke, Presidential Master  </a:t>
            </a:r>
            <a:r>
              <a:rPr lang="en-US" dirty="0">
                <a:solidFill>
                  <a:schemeClr val="tx1"/>
                </a:solidFill>
              </a:rPr>
              <a:t>and </a:t>
            </a:r>
            <a:r>
              <a:rPr lang="en-US" dirty="0" smtClean="0">
                <a:solidFill>
                  <a:schemeClr val="tx1"/>
                </a:solidFill>
              </a:rPr>
              <a:t>master teacher</a:t>
            </a:r>
            <a:r>
              <a:rPr lang="en-US" dirty="0">
                <a:solidFill>
                  <a:schemeClr val="tx1"/>
                </a:solidFill>
              </a:rPr>
              <a:t>, </a:t>
            </a:r>
            <a:r>
              <a:rPr lang="en-US" dirty="0" smtClean="0">
                <a:solidFill>
                  <a:schemeClr val="tx1"/>
                </a:solidFill>
              </a:rPr>
              <a:t> </a:t>
            </a:r>
            <a:r>
              <a:rPr lang="en-US" dirty="0">
                <a:solidFill>
                  <a:schemeClr val="tx1"/>
                </a:solidFill>
              </a:rPr>
              <a:t>will  review the key benefits of a Shaklee Home business </a:t>
            </a:r>
            <a:r>
              <a:rPr lang="en-US" dirty="0" smtClean="0">
                <a:solidFill>
                  <a:schemeClr val="tx1"/>
                </a:solidFill>
              </a:rPr>
              <a:t>that have </a:t>
            </a:r>
            <a:r>
              <a:rPr lang="en-US" dirty="0">
                <a:solidFill>
                  <a:schemeClr val="tx1"/>
                </a:solidFill>
              </a:rPr>
              <a:t>helped </a:t>
            </a:r>
            <a:r>
              <a:rPr lang="en-US" dirty="0" smtClean="0">
                <a:solidFill>
                  <a:schemeClr val="tx1"/>
                </a:solidFill>
              </a:rPr>
              <a:t> him and </a:t>
            </a:r>
            <a:r>
              <a:rPr lang="en-US" dirty="0">
                <a:solidFill>
                  <a:schemeClr val="tx1"/>
                </a:solidFill>
              </a:rPr>
              <a:t>his wife, Faye, generate a $400,000 income .. and the story of what he has 	learned along the way</a:t>
            </a:r>
          </a:p>
          <a:p>
            <a:pPr marL="0" indent="0">
              <a:buNone/>
            </a:pPr>
            <a:endParaRPr lang="en-US" dirty="0"/>
          </a:p>
          <a:p>
            <a:pPr marL="0" indent="0">
              <a:buNone/>
            </a:pPr>
            <a:endParaRPr lang="en-US" dirty="0"/>
          </a:p>
        </p:txBody>
      </p:sp>
      <p:sp>
        <p:nvSpPr>
          <p:cNvPr id="3" name="Title 2"/>
          <p:cNvSpPr>
            <a:spLocks noGrp="1"/>
          </p:cNvSpPr>
          <p:nvPr>
            <p:ph type="title"/>
          </p:nvPr>
        </p:nvSpPr>
        <p:spPr>
          <a:xfrm>
            <a:off x="457200" y="190253"/>
            <a:ext cx="8229600" cy="642921"/>
          </a:xfrm>
        </p:spPr>
        <p:txBody>
          <a:bodyPr>
            <a:normAutofit/>
          </a:bodyPr>
          <a:lstStyle/>
          <a:p>
            <a:r>
              <a:rPr lang="en-US" sz="3600" dirty="0" smtClean="0"/>
              <a:t>Monday Wellness Webinars </a:t>
            </a:r>
            <a:endParaRPr lang="en-US" sz="3600" dirty="0"/>
          </a:p>
        </p:txBody>
      </p:sp>
    </p:spTree>
    <p:extLst>
      <p:ext uri="{BB962C8B-B14F-4D97-AF65-F5344CB8AC3E}">
        <p14:creationId xmlns:p14="http://schemas.microsoft.com/office/powerpoint/2010/main" val="1728360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2014_OppPres_36.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itle 1"/>
          <p:cNvSpPr>
            <a:spLocks noGrp="1"/>
          </p:cNvSpPr>
          <p:nvPr>
            <p:ph type="title"/>
          </p:nvPr>
        </p:nvSpPr>
        <p:spPr>
          <a:xfrm>
            <a:off x="457213" y="275169"/>
            <a:ext cx="8239448" cy="994923"/>
          </a:xfrm>
          <a:solidFill>
            <a:schemeClr val="bg1"/>
          </a:solidFill>
        </p:spPr>
        <p:txBody>
          <a:bodyPr>
            <a:normAutofit/>
          </a:bodyPr>
          <a:lstStyle/>
          <a:p>
            <a:r>
              <a:rPr lang="en-US" sz="2800" dirty="0">
                <a:latin typeface="Calibri" charset="0"/>
                <a:ea typeface="MS PGothic" charset="0"/>
              </a:rPr>
              <a:t>Objectives for Session # </a:t>
            </a:r>
            <a:r>
              <a:rPr lang="en-US" sz="2800" dirty="0" smtClean="0">
                <a:latin typeface="Calibri" charset="0"/>
                <a:ea typeface="MS PGothic" charset="0"/>
              </a:rPr>
              <a:t>10 </a:t>
            </a:r>
            <a:r>
              <a:rPr lang="en-US" sz="2800" dirty="0">
                <a:latin typeface="Calibri" charset="0"/>
                <a:ea typeface="MS PGothic" charset="0"/>
              </a:rPr>
              <a:t>–</a:t>
            </a:r>
            <a:br>
              <a:rPr lang="en-US" sz="2800" dirty="0">
                <a:latin typeface="Calibri" charset="0"/>
                <a:ea typeface="MS PGothic" charset="0"/>
              </a:rPr>
            </a:br>
            <a:r>
              <a:rPr lang="en-US" sz="2800" dirty="0" smtClean="0">
                <a:latin typeface="Calibri" charset="0"/>
                <a:ea typeface="MS PGothic" charset="0"/>
              </a:rPr>
              <a:t>Offering Incentives and Rewards to Customers</a:t>
            </a:r>
            <a:endParaRPr lang="en-US" sz="2800" dirty="0">
              <a:latin typeface="Calibri" charset="0"/>
              <a:ea typeface="MS PGothic" charset="0"/>
            </a:endParaRPr>
          </a:p>
        </p:txBody>
      </p:sp>
      <p:sp>
        <p:nvSpPr>
          <p:cNvPr id="8196" name="Content Placeholder 2"/>
          <p:cNvSpPr>
            <a:spLocks noGrp="1"/>
          </p:cNvSpPr>
          <p:nvPr>
            <p:ph idx="1"/>
          </p:nvPr>
        </p:nvSpPr>
        <p:spPr>
          <a:xfrm>
            <a:off x="731135" y="1803051"/>
            <a:ext cx="7619199" cy="4277981"/>
          </a:xfrm>
          <a:solidFill>
            <a:schemeClr val="bg1"/>
          </a:solidFill>
          <a:ln>
            <a:solidFill>
              <a:schemeClr val="accent5">
                <a:lumMod val="75000"/>
              </a:schemeClr>
            </a:solidFill>
          </a:ln>
        </p:spPr>
        <p:txBody>
          <a:bodyPr>
            <a:normAutofit/>
          </a:bodyPr>
          <a:lstStyle/>
          <a:p>
            <a:pPr>
              <a:defRPr/>
            </a:pPr>
            <a:r>
              <a:rPr lang="en-US" sz="2000" dirty="0" smtClean="0">
                <a:cs typeface="ＭＳ Ｐゴシック" charset="0"/>
              </a:rPr>
              <a:t>As we expand our businesses, we have 2 goals:</a:t>
            </a:r>
          </a:p>
          <a:p>
            <a:pPr marL="0" indent="0">
              <a:buNone/>
              <a:defRPr/>
            </a:pPr>
            <a:r>
              <a:rPr lang="en-US" sz="2000" dirty="0">
                <a:cs typeface="ＭＳ Ｐゴシック" charset="0"/>
              </a:rPr>
              <a:t>	</a:t>
            </a:r>
            <a:r>
              <a:rPr lang="en-US" sz="2000" dirty="0" smtClean="0">
                <a:cs typeface="ＭＳ Ｐゴシック" charset="0"/>
              </a:rPr>
              <a:t>1. to increase our Personal Group PV and thus increase our 				incomes   ( Directors are paid 20% of their group PV plus the 			Member Price/ Director Price differential ) </a:t>
            </a:r>
          </a:p>
          <a:p>
            <a:pPr marL="0" indent="0">
              <a:buNone/>
              <a:defRPr/>
            </a:pPr>
            <a:r>
              <a:rPr lang="en-US" sz="2000" dirty="0">
                <a:cs typeface="ＭＳ Ｐゴシック" charset="0"/>
              </a:rPr>
              <a:t>	</a:t>
            </a:r>
            <a:r>
              <a:rPr lang="en-US" sz="2000" dirty="0" smtClean="0">
                <a:cs typeface="ＭＳ Ｐゴシック" charset="0"/>
              </a:rPr>
              <a:t>2. to assemble our business team and develop business leaders and 		Directors</a:t>
            </a:r>
          </a:p>
          <a:p>
            <a:pPr>
              <a:defRPr/>
            </a:pPr>
            <a:r>
              <a:rPr lang="en-US" sz="2000" dirty="0" smtClean="0">
                <a:cs typeface="ＭＳ Ｐゴシック" charset="0"/>
              </a:rPr>
              <a:t>So today we will review a variety of incentives and rewards our Shaklee  leaders have created to ….</a:t>
            </a:r>
          </a:p>
          <a:p>
            <a:pPr indent="119063">
              <a:defRPr/>
            </a:pPr>
            <a:r>
              <a:rPr lang="en-US" sz="2000" dirty="0" smtClean="0">
                <a:cs typeface="ＭＳ Ｐゴシック" charset="0"/>
              </a:rPr>
              <a:t>    to increase product usage among current customers</a:t>
            </a:r>
          </a:p>
          <a:p>
            <a:pPr indent="119063">
              <a:defRPr/>
            </a:pPr>
            <a:r>
              <a:rPr lang="en-US" sz="2000" dirty="0">
                <a:cs typeface="ＭＳ Ｐゴシック" charset="0"/>
              </a:rPr>
              <a:t> </a:t>
            </a:r>
            <a:r>
              <a:rPr lang="en-US" sz="2000" dirty="0" smtClean="0">
                <a:cs typeface="ＭＳ Ｐゴシック" charset="0"/>
              </a:rPr>
              <a:t>   to obtain referrals</a:t>
            </a:r>
          </a:p>
          <a:p>
            <a:pPr indent="119063">
              <a:defRPr/>
            </a:pPr>
            <a:r>
              <a:rPr lang="en-US" sz="2000" dirty="0">
                <a:cs typeface="ＭＳ Ｐゴシック" charset="0"/>
              </a:rPr>
              <a:t> </a:t>
            </a:r>
            <a:r>
              <a:rPr lang="en-US" sz="2000" dirty="0" smtClean="0">
                <a:cs typeface="ＭＳ Ｐゴシック" charset="0"/>
              </a:rPr>
              <a:t>   to identify potential business partners							                                                                                                                 </a:t>
            </a:r>
            <a:r>
              <a:rPr lang="en-US" sz="2000" dirty="0" err="1" smtClean="0">
                <a:cs typeface="ＭＳ Ｐゴシック" charset="0"/>
              </a:rPr>
              <a:t>lisa</a:t>
            </a:r>
            <a:endParaRPr lang="en-US" sz="2000" dirty="0" smtClean="0">
              <a:cs typeface="ＭＳ Ｐゴシック" charset="0"/>
            </a:endParaRPr>
          </a:p>
          <a:p>
            <a:pPr lvl="1" indent="0">
              <a:buNone/>
              <a:defRPr/>
            </a:pPr>
            <a:endParaRPr lang="en-US" sz="1600" dirty="0" smtClean="0">
              <a:cs typeface="ＭＳ Ｐゴシック" charset="0"/>
            </a:endParaRPr>
          </a:p>
        </p:txBody>
      </p:sp>
    </p:spTree>
    <p:extLst>
      <p:ext uri="{BB962C8B-B14F-4D97-AF65-F5344CB8AC3E}">
        <p14:creationId xmlns:p14="http://schemas.microsoft.com/office/powerpoint/2010/main" val="3612111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35461"/>
            <a:ext cx="8229600" cy="3021273"/>
          </a:xfrm>
          <a:ln>
            <a:solidFill>
              <a:schemeClr val="accent5">
                <a:lumMod val="75000"/>
              </a:schemeClr>
            </a:solidFill>
          </a:ln>
        </p:spPr>
        <p:txBody>
          <a:bodyPr>
            <a:normAutofit/>
          </a:bodyPr>
          <a:lstStyle/>
          <a:p>
            <a:pPr marL="0" indent="0">
              <a:buNone/>
            </a:pPr>
            <a:r>
              <a:rPr lang="en-US" sz="2400" b="1" dirty="0" smtClean="0">
                <a:solidFill>
                  <a:schemeClr val="tx1"/>
                </a:solidFill>
              </a:rPr>
              <a:t>If you want larger orders </a:t>
            </a:r>
            <a:r>
              <a:rPr lang="en-US" sz="2400" dirty="0" smtClean="0">
                <a:solidFill>
                  <a:schemeClr val="tx1"/>
                </a:solidFill>
              </a:rPr>
              <a:t>…. </a:t>
            </a:r>
          </a:p>
          <a:p>
            <a:pPr marL="0" indent="0">
              <a:buNone/>
            </a:pPr>
            <a:r>
              <a:rPr lang="en-US" sz="2400" dirty="0" smtClean="0">
                <a:solidFill>
                  <a:schemeClr val="tx1"/>
                </a:solidFill>
              </a:rPr>
              <a:t>Identify customers who purchase less than 100 PV and offer…</a:t>
            </a:r>
            <a:endParaRPr lang="en-US" sz="2400" dirty="0">
              <a:solidFill>
                <a:schemeClr val="tx1"/>
              </a:solidFill>
            </a:endParaRPr>
          </a:p>
          <a:p>
            <a:r>
              <a:rPr lang="en-US" sz="2400" dirty="0" smtClean="0">
                <a:solidFill>
                  <a:schemeClr val="tx1"/>
                </a:solidFill>
              </a:rPr>
              <a:t>Receive a free product  ( ex. Vita D ) this month for placing a  100 PV  order.</a:t>
            </a:r>
          </a:p>
          <a:p>
            <a:r>
              <a:rPr lang="en-US" sz="2400" dirty="0" smtClean="0">
                <a:solidFill>
                  <a:schemeClr val="tx1"/>
                </a:solidFill>
              </a:rPr>
              <a:t>Frequent Buyer Certificates – Receive a certificate every time you place an order for 100 PV or more…. Accumulate 12 certificates and receive $100 retail price off your next order</a:t>
            </a:r>
            <a:r>
              <a:rPr lang="en-US" sz="2400" dirty="0" smtClean="0"/>
              <a:t>. </a:t>
            </a:r>
            <a:endParaRPr lang="en-US" sz="2400" dirty="0"/>
          </a:p>
        </p:txBody>
      </p:sp>
      <p:sp>
        <p:nvSpPr>
          <p:cNvPr id="2" name="Title 1"/>
          <p:cNvSpPr>
            <a:spLocks noGrp="1"/>
          </p:cNvSpPr>
          <p:nvPr>
            <p:ph type="title"/>
          </p:nvPr>
        </p:nvSpPr>
        <p:spPr>
          <a:xfrm>
            <a:off x="457200" y="319268"/>
            <a:ext cx="8229600" cy="1143000"/>
          </a:xfrm>
        </p:spPr>
        <p:txBody>
          <a:bodyPr>
            <a:normAutofit fontScale="90000"/>
          </a:bodyPr>
          <a:lstStyle/>
          <a:p>
            <a:r>
              <a:rPr lang="en-US" sz="3600" dirty="0" smtClean="0"/>
              <a:t>Basic Principle Behind Incentives is </a:t>
            </a:r>
            <a:r>
              <a:rPr lang="en-US" sz="3600" dirty="0"/>
              <a:t>to </a:t>
            </a:r>
            <a:r>
              <a:rPr lang="en-US" sz="3600" dirty="0" smtClean="0"/>
              <a:t>Reward </a:t>
            </a:r>
            <a:r>
              <a:rPr lang="en-US" sz="3600" dirty="0"/>
              <a:t>the </a:t>
            </a:r>
            <a:r>
              <a:rPr lang="en-US" sz="3600" dirty="0" smtClean="0"/>
              <a:t>Behavior You Want </a:t>
            </a:r>
            <a:endParaRPr lang="en-US" sz="3600" dirty="0"/>
          </a:p>
        </p:txBody>
      </p:sp>
      <p:sp>
        <p:nvSpPr>
          <p:cNvPr id="4" name="TextBox 3"/>
          <p:cNvSpPr txBox="1"/>
          <p:nvPr/>
        </p:nvSpPr>
        <p:spPr>
          <a:xfrm>
            <a:off x="457200" y="4656734"/>
            <a:ext cx="8229600" cy="1200328"/>
          </a:xfrm>
          <a:prstGeom prst="rect">
            <a:avLst/>
          </a:prstGeom>
          <a:noFill/>
          <a:ln>
            <a:solidFill>
              <a:schemeClr val="accent5">
                <a:lumMod val="75000"/>
              </a:schemeClr>
            </a:solidFill>
          </a:ln>
        </p:spPr>
        <p:txBody>
          <a:bodyPr wrap="square" rtlCol="0">
            <a:spAutoFit/>
          </a:bodyPr>
          <a:lstStyle/>
          <a:p>
            <a:r>
              <a:rPr lang="en-US" sz="2400" b="1" dirty="0" smtClean="0"/>
              <a:t>If you want customers to learn about products that are new to them</a:t>
            </a:r>
            <a:r>
              <a:rPr lang="en-US" sz="2400" dirty="0" smtClean="0"/>
              <a:t> … offer free product rewards for products you’d like them to experience and love as much as you do .              </a:t>
            </a:r>
            <a:r>
              <a:rPr lang="en-US" sz="2400" dirty="0" err="1" smtClean="0"/>
              <a:t>katie</a:t>
            </a:r>
            <a:endParaRPr lang="en-US" sz="2400" dirty="0"/>
          </a:p>
        </p:txBody>
      </p:sp>
      <p:sp>
        <p:nvSpPr>
          <p:cNvPr id="5" name="TextBox 4"/>
          <p:cNvSpPr txBox="1"/>
          <p:nvPr/>
        </p:nvSpPr>
        <p:spPr>
          <a:xfrm>
            <a:off x="904299" y="5934885"/>
            <a:ext cx="6233889" cy="523220"/>
          </a:xfrm>
          <a:prstGeom prst="rect">
            <a:avLst/>
          </a:prstGeom>
          <a:noFill/>
          <a:ln>
            <a:solidFill>
              <a:schemeClr val="accent5">
                <a:lumMod val="75000"/>
              </a:schemeClr>
            </a:solidFill>
          </a:ln>
        </p:spPr>
        <p:txBody>
          <a:bodyPr wrap="square" rtlCol="0">
            <a:spAutoFit/>
          </a:bodyPr>
          <a:lstStyle/>
          <a:p>
            <a:r>
              <a:rPr lang="en-US" sz="2800" dirty="0" smtClean="0"/>
              <a:t>Use Shaklee promotions when possible</a:t>
            </a:r>
            <a:endParaRPr lang="en-US" sz="2800" dirty="0"/>
          </a:p>
        </p:txBody>
      </p:sp>
    </p:spTree>
    <p:extLst>
      <p:ext uri="{BB962C8B-B14F-4D97-AF65-F5344CB8AC3E}">
        <p14:creationId xmlns:p14="http://schemas.microsoft.com/office/powerpoint/2010/main" val="5642315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9"/>
            <a:ext cx="8229600" cy="706793"/>
          </a:xfrm>
          <a:solidFill>
            <a:schemeClr val="accent5">
              <a:lumMod val="40000"/>
              <a:lumOff val="60000"/>
            </a:schemeClr>
          </a:solidFill>
        </p:spPr>
        <p:txBody>
          <a:bodyPr>
            <a:normAutofit fontScale="90000"/>
          </a:bodyPr>
          <a:lstStyle/>
          <a:p>
            <a:r>
              <a:rPr lang="en-US" sz="3600" dirty="0" smtClean="0"/>
              <a:t>Product Reward Suggestions for CUSTOMERS</a:t>
            </a:r>
            <a:endParaRPr lang="en-US" sz="3600" dirty="0"/>
          </a:p>
        </p:txBody>
      </p:sp>
      <p:sp>
        <p:nvSpPr>
          <p:cNvPr id="5" name="Text Placeholder 4"/>
          <p:cNvSpPr>
            <a:spLocks noGrp="1"/>
          </p:cNvSpPr>
          <p:nvPr>
            <p:ph type="body" idx="1"/>
          </p:nvPr>
        </p:nvSpPr>
        <p:spPr>
          <a:xfrm>
            <a:off x="457200" y="1022792"/>
            <a:ext cx="3717967" cy="1152083"/>
          </a:xfrm>
          <a:ln>
            <a:solidFill>
              <a:schemeClr val="accent5">
                <a:lumMod val="75000"/>
              </a:schemeClr>
            </a:solidFill>
          </a:ln>
        </p:spPr>
        <p:txBody>
          <a:bodyPr>
            <a:normAutofit fontScale="92500" lnSpcReduction="10000"/>
          </a:bodyPr>
          <a:lstStyle/>
          <a:p>
            <a:r>
              <a:rPr lang="en-US" dirty="0" smtClean="0"/>
              <a:t>For Listening to a Webinar or Health Chat Conference Call –</a:t>
            </a:r>
          </a:p>
          <a:p>
            <a:r>
              <a:rPr lang="en-US" dirty="0" smtClean="0"/>
              <a:t>Offer free products under $10</a:t>
            </a:r>
            <a:endParaRPr lang="en-US" dirty="0"/>
          </a:p>
        </p:txBody>
      </p:sp>
      <p:sp>
        <p:nvSpPr>
          <p:cNvPr id="6" name="Content Placeholder 5"/>
          <p:cNvSpPr>
            <a:spLocks noGrp="1"/>
          </p:cNvSpPr>
          <p:nvPr>
            <p:ph sz="half" idx="2"/>
          </p:nvPr>
        </p:nvSpPr>
        <p:spPr>
          <a:xfrm>
            <a:off x="457200" y="2328497"/>
            <a:ext cx="4040188" cy="4175900"/>
          </a:xfrm>
        </p:spPr>
        <p:txBody>
          <a:bodyPr>
            <a:normAutofit/>
          </a:bodyPr>
          <a:lstStyle/>
          <a:p>
            <a:r>
              <a:rPr lang="en-US" dirty="0" smtClean="0"/>
              <a:t>Scour Off</a:t>
            </a:r>
          </a:p>
          <a:p>
            <a:r>
              <a:rPr lang="en-US" dirty="0" smtClean="0"/>
              <a:t>Basic H or Germ Off Wipes</a:t>
            </a:r>
          </a:p>
          <a:p>
            <a:r>
              <a:rPr lang="en-US" dirty="0" smtClean="0"/>
              <a:t>Vita D 3</a:t>
            </a:r>
          </a:p>
          <a:p>
            <a:r>
              <a:rPr lang="en-US" dirty="0" smtClean="0"/>
              <a:t>Herbal Blend Multi-Purpose Cream</a:t>
            </a:r>
          </a:p>
          <a:p>
            <a:r>
              <a:rPr lang="en-US" dirty="0" smtClean="0"/>
              <a:t>Dish Wash Powder or Liquid</a:t>
            </a:r>
          </a:p>
          <a:p>
            <a:r>
              <a:rPr lang="en-US" dirty="0" smtClean="0"/>
              <a:t>Fragrance-Free Dryer Sheets</a:t>
            </a:r>
          </a:p>
          <a:p>
            <a:r>
              <a:rPr lang="en-US" dirty="0" err="1" smtClean="0"/>
              <a:t>Enfuselle</a:t>
            </a:r>
            <a:r>
              <a:rPr lang="en-US" dirty="0" smtClean="0"/>
              <a:t> Eye Make UP Remover                        </a:t>
            </a:r>
            <a:r>
              <a:rPr lang="en-US" dirty="0" err="1" smtClean="0"/>
              <a:t>katie</a:t>
            </a:r>
            <a:endParaRPr lang="en-US" dirty="0"/>
          </a:p>
        </p:txBody>
      </p:sp>
      <p:sp>
        <p:nvSpPr>
          <p:cNvPr id="7" name="Text Placeholder 6"/>
          <p:cNvSpPr>
            <a:spLocks noGrp="1"/>
          </p:cNvSpPr>
          <p:nvPr>
            <p:ph type="body" sz="quarter" idx="3"/>
          </p:nvPr>
        </p:nvSpPr>
        <p:spPr>
          <a:xfrm>
            <a:off x="4329090" y="1022793"/>
            <a:ext cx="4579215" cy="1139244"/>
          </a:xfrm>
          <a:ln>
            <a:solidFill>
              <a:schemeClr val="accent5">
                <a:lumMod val="75000"/>
              </a:schemeClr>
            </a:solidFill>
          </a:ln>
        </p:spPr>
        <p:txBody>
          <a:bodyPr>
            <a:noAutofit/>
          </a:bodyPr>
          <a:lstStyle/>
          <a:p>
            <a:r>
              <a:rPr lang="en-US" sz="2000" dirty="0" smtClean="0"/>
              <a:t>For Referring a New Member, Hosting an In-Home or </a:t>
            </a:r>
            <a:r>
              <a:rPr lang="en-US" sz="2000" dirty="0" err="1" smtClean="0"/>
              <a:t>FaceBook</a:t>
            </a:r>
            <a:r>
              <a:rPr lang="en-US" sz="2000" dirty="0" smtClean="0"/>
              <a:t> Event or Health Chat  Conference Call around $20</a:t>
            </a:r>
            <a:endParaRPr lang="en-US" sz="2000" dirty="0"/>
          </a:p>
        </p:txBody>
      </p:sp>
      <p:sp>
        <p:nvSpPr>
          <p:cNvPr id="8" name="Content Placeholder 7"/>
          <p:cNvSpPr>
            <a:spLocks noGrp="1"/>
          </p:cNvSpPr>
          <p:nvPr>
            <p:ph sz="quarter" idx="4"/>
          </p:nvPr>
        </p:nvSpPr>
        <p:spPr>
          <a:xfrm>
            <a:off x="4645033" y="2174875"/>
            <a:ext cx="4041775" cy="4521958"/>
          </a:xfrm>
        </p:spPr>
        <p:txBody>
          <a:bodyPr>
            <a:normAutofit/>
          </a:bodyPr>
          <a:lstStyle/>
          <a:p>
            <a:r>
              <a:rPr lang="en-US" dirty="0" smtClean="0"/>
              <a:t>Energy Chews</a:t>
            </a:r>
          </a:p>
          <a:p>
            <a:r>
              <a:rPr lang="en-US" dirty="0" smtClean="0"/>
              <a:t>Defend and Resist Echinacea Complex</a:t>
            </a:r>
          </a:p>
          <a:p>
            <a:r>
              <a:rPr lang="en-US" dirty="0" smtClean="0"/>
              <a:t>B Complex 120 </a:t>
            </a:r>
          </a:p>
          <a:p>
            <a:r>
              <a:rPr lang="en-US" dirty="0" smtClean="0"/>
              <a:t>Vita C</a:t>
            </a:r>
          </a:p>
          <a:p>
            <a:r>
              <a:rPr lang="en-US" dirty="0" err="1" smtClean="0"/>
              <a:t>Optiflora</a:t>
            </a:r>
            <a:r>
              <a:rPr lang="en-US" dirty="0" smtClean="0"/>
              <a:t> Capsules</a:t>
            </a:r>
          </a:p>
          <a:p>
            <a:r>
              <a:rPr lang="en-US" dirty="0" smtClean="0"/>
              <a:t>Immunity Formula I</a:t>
            </a:r>
          </a:p>
          <a:p>
            <a:r>
              <a:rPr lang="en-US" dirty="0" err="1" smtClean="0"/>
              <a:t>Enfuselle</a:t>
            </a:r>
            <a:r>
              <a:rPr lang="en-US" dirty="0" smtClean="0"/>
              <a:t> Sunscreen</a:t>
            </a:r>
          </a:p>
          <a:p>
            <a:r>
              <a:rPr lang="en-US" dirty="0" err="1" smtClean="0"/>
              <a:t>Enfuselle</a:t>
            </a:r>
            <a:r>
              <a:rPr lang="en-US" dirty="0" smtClean="0"/>
              <a:t> Shower Gel</a:t>
            </a:r>
          </a:p>
          <a:p>
            <a:r>
              <a:rPr lang="en-US" dirty="0" err="1" smtClean="0"/>
              <a:t>Enfuselle</a:t>
            </a:r>
            <a:r>
              <a:rPr lang="en-US" dirty="0" smtClean="0"/>
              <a:t> Refining Polisher</a:t>
            </a:r>
            <a:endParaRPr lang="en-US" dirty="0"/>
          </a:p>
        </p:txBody>
      </p:sp>
    </p:spTree>
    <p:extLst>
      <p:ext uri="{BB962C8B-B14F-4D97-AF65-F5344CB8AC3E}">
        <p14:creationId xmlns:p14="http://schemas.microsoft.com/office/powerpoint/2010/main" val="579070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77989"/>
            <a:ext cx="8066297" cy="5138087"/>
          </a:xfrm>
        </p:spPr>
        <p:txBody>
          <a:bodyPr>
            <a:normAutofit/>
          </a:bodyPr>
          <a:lstStyle/>
          <a:p>
            <a:r>
              <a:rPr lang="en-US" sz="2600" dirty="0" smtClean="0"/>
              <a:t> </a:t>
            </a:r>
            <a:r>
              <a:rPr lang="en-US" sz="2400" b="1" dirty="0">
                <a:solidFill>
                  <a:schemeClr val="tx1"/>
                </a:solidFill>
              </a:rPr>
              <a:t>“Customer Appreciation” </a:t>
            </a:r>
            <a:r>
              <a:rPr lang="en-US" sz="2400" b="1" dirty="0" err="1" smtClean="0">
                <a:solidFill>
                  <a:schemeClr val="tx1"/>
                </a:solidFill>
              </a:rPr>
              <a:t>FaceBook</a:t>
            </a:r>
            <a:r>
              <a:rPr lang="en-US" sz="2400" b="1" dirty="0" smtClean="0">
                <a:solidFill>
                  <a:schemeClr val="tx1"/>
                </a:solidFill>
              </a:rPr>
              <a:t> </a:t>
            </a:r>
            <a:r>
              <a:rPr lang="en-US" sz="2400" b="1" dirty="0">
                <a:solidFill>
                  <a:schemeClr val="tx1"/>
                </a:solidFill>
              </a:rPr>
              <a:t>P</a:t>
            </a:r>
            <a:r>
              <a:rPr lang="en-US" sz="2400" b="1" dirty="0" smtClean="0">
                <a:solidFill>
                  <a:schemeClr val="tx1"/>
                </a:solidFill>
              </a:rPr>
              <a:t>age </a:t>
            </a:r>
            <a:r>
              <a:rPr lang="en-US" sz="2400" dirty="0">
                <a:solidFill>
                  <a:schemeClr val="tx1"/>
                </a:solidFill>
              </a:rPr>
              <a:t>where I post weekly </a:t>
            </a:r>
            <a:r>
              <a:rPr lang="en-US" sz="2400" dirty="0" smtClean="0">
                <a:solidFill>
                  <a:schemeClr val="tx1"/>
                </a:solidFill>
              </a:rPr>
              <a:t>Health </a:t>
            </a:r>
            <a:r>
              <a:rPr lang="en-US" sz="2400" dirty="0">
                <a:solidFill>
                  <a:schemeClr val="tx1"/>
                </a:solidFill>
              </a:rPr>
              <a:t>Highlights sometimes doing a corresponding deal if they add this product to their next order by ____ date. </a:t>
            </a:r>
          </a:p>
          <a:p>
            <a:r>
              <a:rPr lang="en-US" sz="2400" b="1" dirty="0" smtClean="0">
                <a:solidFill>
                  <a:schemeClr val="tx1"/>
                </a:solidFill>
              </a:rPr>
              <a:t>Free </a:t>
            </a:r>
            <a:r>
              <a:rPr lang="en-US" sz="2400" b="1" dirty="0">
                <a:solidFill>
                  <a:schemeClr val="tx1"/>
                </a:solidFill>
              </a:rPr>
              <a:t>health consultations </a:t>
            </a:r>
            <a:r>
              <a:rPr lang="en-US" sz="2400" dirty="0">
                <a:solidFill>
                  <a:schemeClr val="tx1"/>
                </a:solidFill>
              </a:rPr>
              <a:t>to determine what S</a:t>
            </a:r>
            <a:r>
              <a:rPr lang="en-US" sz="2400" dirty="0" smtClean="0">
                <a:solidFill>
                  <a:schemeClr val="tx1"/>
                </a:solidFill>
              </a:rPr>
              <a:t>haklee </a:t>
            </a:r>
            <a:r>
              <a:rPr lang="en-US" sz="2400" dirty="0">
                <a:solidFill>
                  <a:schemeClr val="tx1"/>
                </a:solidFill>
              </a:rPr>
              <a:t>products would be useful for them. After the call, I send them an email with “Good,” “Better,” &amp; “Best” options including a handful of products to possibly add in the future &amp; why. </a:t>
            </a:r>
          </a:p>
          <a:p>
            <a:r>
              <a:rPr lang="en-US" sz="2400" b="1" dirty="0" smtClean="0">
                <a:solidFill>
                  <a:schemeClr val="tx1"/>
                </a:solidFill>
              </a:rPr>
              <a:t>New Member </a:t>
            </a:r>
            <a:r>
              <a:rPr lang="en-US" sz="2400" b="1" dirty="0">
                <a:solidFill>
                  <a:schemeClr val="tx1"/>
                </a:solidFill>
              </a:rPr>
              <a:t>Appointments </a:t>
            </a:r>
            <a:r>
              <a:rPr lang="en-US" sz="2400" dirty="0">
                <a:solidFill>
                  <a:schemeClr val="tx1"/>
                </a:solidFill>
              </a:rPr>
              <a:t>are a newly integrated technique as well. </a:t>
            </a:r>
            <a:r>
              <a:rPr lang="en-US" sz="2400" dirty="0" smtClean="0">
                <a:solidFill>
                  <a:schemeClr val="tx1"/>
                </a:solidFill>
              </a:rPr>
              <a:t> ( see Session #9 100 Days to Amazing )</a:t>
            </a:r>
            <a:endParaRPr lang="en-US" sz="2400" dirty="0">
              <a:solidFill>
                <a:schemeClr val="tx1"/>
              </a:solidFill>
            </a:endParaRPr>
          </a:p>
          <a:p>
            <a:r>
              <a:rPr lang="en-US" sz="2400" dirty="0" smtClean="0">
                <a:solidFill>
                  <a:schemeClr val="tx1"/>
                </a:solidFill>
              </a:rPr>
              <a:t>Offer free shipping for attending a Health chats.					                                                                                   Ashley</a:t>
            </a:r>
            <a:endParaRPr lang="en-US" sz="2400" dirty="0">
              <a:solidFill>
                <a:schemeClr val="tx1"/>
              </a:solidFill>
            </a:endParaRPr>
          </a:p>
          <a:p>
            <a:endParaRPr lang="en-US" dirty="0"/>
          </a:p>
        </p:txBody>
      </p:sp>
      <p:sp>
        <p:nvSpPr>
          <p:cNvPr id="2" name="Title 1"/>
          <p:cNvSpPr>
            <a:spLocks noGrp="1"/>
          </p:cNvSpPr>
          <p:nvPr>
            <p:ph type="title"/>
          </p:nvPr>
        </p:nvSpPr>
        <p:spPr>
          <a:xfrm>
            <a:off x="457200" y="351942"/>
            <a:ext cx="8229600" cy="975878"/>
          </a:xfrm>
          <a:ln>
            <a:solidFill>
              <a:schemeClr val="accent5">
                <a:lumMod val="75000"/>
              </a:schemeClr>
            </a:solidFill>
          </a:ln>
        </p:spPr>
        <p:txBody>
          <a:bodyPr>
            <a:normAutofit/>
          </a:bodyPr>
          <a:lstStyle/>
          <a:p>
            <a:r>
              <a:rPr lang="en-US" sz="3600" dirty="0" smtClean="0"/>
              <a:t>Ideas to </a:t>
            </a:r>
            <a:r>
              <a:rPr lang="en-US" sz="3600" dirty="0"/>
              <a:t>I</a:t>
            </a:r>
            <a:r>
              <a:rPr lang="en-US" sz="3600" dirty="0" smtClean="0"/>
              <a:t>ncrease </a:t>
            </a:r>
            <a:r>
              <a:rPr lang="en-US" sz="3600" dirty="0"/>
              <a:t>P</a:t>
            </a:r>
            <a:r>
              <a:rPr lang="en-US" sz="3600" dirty="0" smtClean="0"/>
              <a:t>roduct Usage</a:t>
            </a:r>
            <a:endParaRPr lang="en-US" sz="3600" dirty="0"/>
          </a:p>
        </p:txBody>
      </p:sp>
    </p:spTree>
    <p:extLst>
      <p:ext uri="{BB962C8B-B14F-4D97-AF65-F5344CB8AC3E}">
        <p14:creationId xmlns:p14="http://schemas.microsoft.com/office/powerpoint/2010/main" val="747653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4706"/>
            <a:ext cx="8229600" cy="5203294"/>
          </a:xfrm>
        </p:spPr>
        <p:txBody>
          <a:bodyPr>
            <a:normAutofit/>
          </a:bodyPr>
          <a:lstStyle/>
          <a:p>
            <a:pPr marL="0" indent="0">
              <a:buNone/>
            </a:pPr>
            <a:r>
              <a:rPr lang="en-US" dirty="0">
                <a:solidFill>
                  <a:schemeClr val="tx1"/>
                </a:solidFill>
              </a:rPr>
              <a:t>O</a:t>
            </a:r>
            <a:r>
              <a:rPr lang="en-US" sz="2000" dirty="0" smtClean="0">
                <a:solidFill>
                  <a:schemeClr val="tx1"/>
                </a:solidFill>
              </a:rPr>
              <a:t>n </a:t>
            </a:r>
            <a:r>
              <a:rPr lang="en-US" sz="2000" dirty="0">
                <a:solidFill>
                  <a:schemeClr val="tx1"/>
                </a:solidFill>
              </a:rPr>
              <a:t>our Shaklee Family FB group page we spotlight a product (i.e. Vitalized Immunity, D&amp;R, Performance)  and then offer that product free to any member  that shares Shaklee with someone that sponsors with a </a:t>
            </a:r>
            <a:r>
              <a:rPr lang="en-US" sz="2000" dirty="0" smtClean="0">
                <a:solidFill>
                  <a:schemeClr val="tx1"/>
                </a:solidFill>
              </a:rPr>
              <a:t>50 </a:t>
            </a:r>
            <a:r>
              <a:rPr lang="en-US" sz="2000" dirty="0" err="1" smtClean="0">
                <a:solidFill>
                  <a:schemeClr val="tx1"/>
                </a:solidFill>
              </a:rPr>
              <a:t>pv</a:t>
            </a:r>
            <a:r>
              <a:rPr lang="en-US" sz="2000" dirty="0" smtClean="0">
                <a:solidFill>
                  <a:schemeClr val="tx1"/>
                </a:solidFill>
              </a:rPr>
              <a:t> </a:t>
            </a:r>
            <a:r>
              <a:rPr lang="en-US" sz="2000" dirty="0">
                <a:solidFill>
                  <a:schemeClr val="tx1"/>
                </a:solidFill>
              </a:rPr>
              <a:t>order</a:t>
            </a:r>
            <a:r>
              <a:rPr lang="en-US" sz="2000" dirty="0" smtClean="0">
                <a:solidFill>
                  <a:schemeClr val="tx1"/>
                </a:solidFill>
              </a:rPr>
              <a:t>.</a:t>
            </a:r>
          </a:p>
          <a:p>
            <a:pPr marL="0" indent="0">
              <a:buNone/>
            </a:pPr>
            <a:r>
              <a:rPr lang="en-US" sz="2000" dirty="0" smtClean="0">
                <a:solidFill>
                  <a:schemeClr val="tx1"/>
                </a:solidFill>
              </a:rPr>
              <a:t>Newsletter </a:t>
            </a:r>
            <a:r>
              <a:rPr lang="en-US" sz="2000" dirty="0">
                <a:solidFill>
                  <a:schemeClr val="tx1"/>
                </a:solidFill>
              </a:rPr>
              <a:t>social media promo- </a:t>
            </a:r>
            <a:endParaRPr lang="en-US" sz="2000" dirty="0" smtClean="0">
              <a:solidFill>
                <a:schemeClr val="tx1"/>
              </a:solidFill>
            </a:endParaRPr>
          </a:p>
          <a:p>
            <a:pPr marL="0" indent="0">
              <a:buNone/>
            </a:pPr>
            <a:r>
              <a:rPr lang="en-US" sz="2000" dirty="0" smtClean="0">
                <a:solidFill>
                  <a:schemeClr val="tx1"/>
                </a:solidFill>
              </a:rPr>
              <a:t>Any </a:t>
            </a:r>
            <a:r>
              <a:rPr lang="en-US" sz="2000" dirty="0">
                <a:solidFill>
                  <a:schemeClr val="tx1"/>
                </a:solidFill>
              </a:rPr>
              <a:t>member that shares my new monthly Healthier You newsletter on social media will receive a $5 rebate on their next </a:t>
            </a:r>
            <a:r>
              <a:rPr lang="en-US" sz="2000" dirty="0" smtClean="0">
                <a:solidFill>
                  <a:schemeClr val="tx1"/>
                </a:solidFill>
              </a:rPr>
              <a:t>order </a:t>
            </a:r>
          </a:p>
          <a:p>
            <a:pPr marL="0" indent="0">
              <a:buNone/>
            </a:pPr>
            <a:endParaRPr lang="en-US" sz="2000" dirty="0">
              <a:solidFill>
                <a:schemeClr val="tx1"/>
              </a:solidFill>
            </a:endParaRPr>
          </a:p>
          <a:p>
            <a:pPr marL="0" indent="0">
              <a:buNone/>
            </a:pPr>
            <a:r>
              <a:rPr lang="en-US" sz="2000" b="1" dirty="0" smtClean="0">
                <a:solidFill>
                  <a:schemeClr val="tx1"/>
                </a:solidFill>
              </a:rPr>
              <a:t>FB </a:t>
            </a:r>
            <a:r>
              <a:rPr lang="en-US" sz="2000" b="1" dirty="0">
                <a:solidFill>
                  <a:schemeClr val="tx1"/>
                </a:solidFill>
              </a:rPr>
              <a:t>testimony share</a:t>
            </a:r>
            <a:r>
              <a:rPr lang="en-US" sz="2000" dirty="0">
                <a:solidFill>
                  <a:schemeClr val="tx1"/>
                </a:solidFill>
              </a:rPr>
              <a:t>- any member that shares a health testimony or tip on </a:t>
            </a:r>
            <a:r>
              <a:rPr lang="en-US" sz="2000" dirty="0" smtClean="0">
                <a:solidFill>
                  <a:schemeClr val="tx1"/>
                </a:solidFill>
              </a:rPr>
              <a:t> </a:t>
            </a:r>
            <a:r>
              <a:rPr lang="en-US" sz="2000" dirty="0">
                <a:solidFill>
                  <a:schemeClr val="tx1"/>
                </a:solidFill>
              </a:rPr>
              <a:t>our member </a:t>
            </a:r>
            <a:r>
              <a:rPr lang="en-US" sz="2000" dirty="0" err="1">
                <a:solidFill>
                  <a:schemeClr val="tx1"/>
                </a:solidFill>
              </a:rPr>
              <a:t>fb</a:t>
            </a:r>
            <a:r>
              <a:rPr lang="en-US" sz="2000" dirty="0">
                <a:solidFill>
                  <a:schemeClr val="tx1"/>
                </a:solidFill>
              </a:rPr>
              <a:t> </a:t>
            </a:r>
            <a:r>
              <a:rPr lang="en-US" sz="2000" dirty="0" smtClean="0">
                <a:solidFill>
                  <a:schemeClr val="tx1"/>
                </a:solidFill>
              </a:rPr>
              <a:t>group or their </a:t>
            </a:r>
            <a:r>
              <a:rPr lang="en-US" sz="2000" dirty="0" err="1" smtClean="0">
                <a:solidFill>
                  <a:schemeClr val="tx1"/>
                </a:solidFill>
              </a:rPr>
              <a:t>wn</a:t>
            </a:r>
            <a:r>
              <a:rPr lang="en-US" sz="2000" dirty="0" smtClean="0">
                <a:solidFill>
                  <a:schemeClr val="tx1"/>
                </a:solidFill>
              </a:rPr>
              <a:t> personal FB page  </a:t>
            </a:r>
            <a:r>
              <a:rPr lang="en-US" sz="2000" dirty="0">
                <a:solidFill>
                  <a:schemeClr val="tx1"/>
                </a:solidFill>
              </a:rPr>
              <a:t>will get $10 shipping </a:t>
            </a:r>
            <a:r>
              <a:rPr lang="en-US" sz="2000" dirty="0" smtClean="0">
                <a:solidFill>
                  <a:schemeClr val="tx1"/>
                </a:solidFill>
              </a:rPr>
              <a:t>rebate</a:t>
            </a:r>
          </a:p>
          <a:p>
            <a:pPr marL="0" indent="0">
              <a:buNone/>
            </a:pPr>
            <a:r>
              <a:rPr lang="en-US" sz="2000" b="1" dirty="0" smtClean="0">
                <a:solidFill>
                  <a:schemeClr val="tx1"/>
                </a:solidFill>
              </a:rPr>
              <a:t>FB </a:t>
            </a:r>
            <a:r>
              <a:rPr lang="en-US" sz="2000" b="1" dirty="0">
                <a:solidFill>
                  <a:schemeClr val="tx1"/>
                </a:solidFill>
              </a:rPr>
              <a:t>Event promo</a:t>
            </a:r>
            <a:r>
              <a:rPr lang="en-US" sz="2000" dirty="0">
                <a:solidFill>
                  <a:schemeClr val="tx1"/>
                </a:solidFill>
              </a:rPr>
              <a:t>- attendees at the </a:t>
            </a:r>
            <a:r>
              <a:rPr lang="en-US" sz="2000" dirty="0" err="1">
                <a:solidFill>
                  <a:schemeClr val="tx1"/>
                </a:solidFill>
              </a:rPr>
              <a:t>fb</a:t>
            </a:r>
            <a:r>
              <a:rPr lang="en-US" sz="2000" dirty="0">
                <a:solidFill>
                  <a:schemeClr val="tx1"/>
                </a:solidFill>
              </a:rPr>
              <a:t> event that makes the most comments/questions will get to pick from a few products with Gift </a:t>
            </a:r>
            <a:r>
              <a:rPr lang="en-US" sz="2000" dirty="0" smtClean="0">
                <a:solidFill>
                  <a:schemeClr val="tx1"/>
                </a:solidFill>
              </a:rPr>
              <a:t>Fulfillment.. Anyone placing an order within the next 24 hours  following the event, will receive …  a free product from a list, free shipping, etc</a:t>
            </a:r>
            <a:r>
              <a:rPr lang="en-US" sz="2000" dirty="0" smtClean="0"/>
              <a:t>.  </a:t>
            </a:r>
            <a:r>
              <a:rPr lang="en-US" sz="2000" dirty="0" err="1" smtClean="0"/>
              <a:t>lisa</a:t>
            </a:r>
            <a:endParaRPr lang="en-US" sz="2000" dirty="0"/>
          </a:p>
        </p:txBody>
      </p:sp>
      <p:sp>
        <p:nvSpPr>
          <p:cNvPr id="2" name="Title 1"/>
          <p:cNvSpPr>
            <a:spLocks noGrp="1"/>
          </p:cNvSpPr>
          <p:nvPr>
            <p:ph type="title"/>
          </p:nvPr>
        </p:nvSpPr>
        <p:spPr>
          <a:xfrm>
            <a:off x="457200" y="410105"/>
            <a:ext cx="8229600" cy="1143000"/>
          </a:xfrm>
        </p:spPr>
        <p:txBody>
          <a:bodyPr>
            <a:normAutofit/>
          </a:bodyPr>
          <a:lstStyle/>
          <a:p>
            <a:r>
              <a:rPr lang="en-US" sz="3600" dirty="0"/>
              <a:t>Monthly Product Spot</a:t>
            </a:r>
          </a:p>
        </p:txBody>
      </p:sp>
    </p:spTree>
    <p:extLst>
      <p:ext uri="{BB962C8B-B14F-4D97-AF65-F5344CB8AC3E}">
        <p14:creationId xmlns:p14="http://schemas.microsoft.com/office/powerpoint/2010/main" val="75886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4706"/>
            <a:ext cx="8229600" cy="4471468"/>
          </a:xfrm>
        </p:spPr>
        <p:txBody>
          <a:bodyPr>
            <a:normAutofit/>
          </a:bodyPr>
          <a:lstStyle/>
          <a:p>
            <a:r>
              <a:rPr lang="en-US" sz="2400" dirty="0" smtClean="0">
                <a:solidFill>
                  <a:schemeClr val="tx1"/>
                </a:solidFill>
              </a:rPr>
              <a:t>Mail information sheet on a health topic of the month ( allergies in Fall and Spring, Cold and Flu Prevention in Winter, Spring cleaning Get Clean Products, </a:t>
            </a:r>
            <a:r>
              <a:rPr lang="en-US" sz="2400" dirty="0" err="1" smtClean="0">
                <a:solidFill>
                  <a:schemeClr val="tx1"/>
                </a:solidFill>
              </a:rPr>
              <a:t>etc</a:t>
            </a:r>
            <a:r>
              <a:rPr lang="en-US" sz="2400" dirty="0" smtClean="0">
                <a:solidFill>
                  <a:schemeClr val="tx1"/>
                </a:solidFill>
              </a:rPr>
              <a:t> )  </a:t>
            </a:r>
          </a:p>
          <a:p>
            <a:r>
              <a:rPr lang="en-US" sz="2400" dirty="0" smtClean="0">
                <a:solidFill>
                  <a:schemeClr val="tx1"/>
                </a:solidFill>
              </a:rPr>
              <a:t>Write a description on products you want to highlight for that health issue .. Offering $1  or $2  OFF for ordering that product by  a given date ( could be 60 days out ) </a:t>
            </a:r>
          </a:p>
          <a:p>
            <a:r>
              <a:rPr lang="en-US" sz="2400" dirty="0" smtClean="0">
                <a:solidFill>
                  <a:schemeClr val="tx1"/>
                </a:solidFill>
              </a:rPr>
              <a:t>Review email notifications from Shaklee when customers order online and mail them CASH with a price sheet and a different health information sheet for the following month</a:t>
            </a:r>
            <a:r>
              <a:rPr lang="en-US" sz="2400" dirty="0" smtClean="0"/>
              <a:t>.</a:t>
            </a:r>
          </a:p>
          <a:p>
            <a:r>
              <a:rPr lang="en-US" sz="2400" dirty="0" err="1" smtClean="0"/>
              <a:t>jo</a:t>
            </a:r>
            <a:endParaRPr lang="en-US" sz="2400" dirty="0"/>
          </a:p>
        </p:txBody>
      </p:sp>
      <p:sp>
        <p:nvSpPr>
          <p:cNvPr id="2" name="Title 1"/>
          <p:cNvSpPr>
            <a:spLocks noGrp="1"/>
          </p:cNvSpPr>
          <p:nvPr>
            <p:ph type="title"/>
          </p:nvPr>
        </p:nvSpPr>
        <p:spPr>
          <a:xfrm>
            <a:off x="457200" y="511705"/>
            <a:ext cx="8229600" cy="1143000"/>
          </a:xfrm>
        </p:spPr>
        <p:txBody>
          <a:bodyPr>
            <a:normAutofit fontScale="90000"/>
          </a:bodyPr>
          <a:lstStyle/>
          <a:p>
            <a:r>
              <a:rPr lang="en-US" sz="3600" dirty="0" smtClean="0"/>
              <a:t>Health Information Newsletters Offering $ Off </a:t>
            </a:r>
            <a:endParaRPr lang="en-US" sz="3600" dirty="0"/>
          </a:p>
        </p:txBody>
      </p:sp>
    </p:spTree>
    <p:extLst>
      <p:ext uri="{BB962C8B-B14F-4D97-AF65-F5344CB8AC3E}">
        <p14:creationId xmlns:p14="http://schemas.microsoft.com/office/powerpoint/2010/main" val="26720501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7047"/>
            <a:ext cx="8229600" cy="3645431"/>
          </a:xfrm>
        </p:spPr>
        <p:txBody>
          <a:bodyPr>
            <a:normAutofit/>
          </a:bodyPr>
          <a:lstStyle/>
          <a:p>
            <a:r>
              <a:rPr lang="en-US" sz="2000" dirty="0" smtClean="0">
                <a:solidFill>
                  <a:schemeClr val="tx1"/>
                </a:solidFill>
              </a:rPr>
              <a:t>It </a:t>
            </a:r>
            <a:r>
              <a:rPr lang="en-US" sz="2000" dirty="0">
                <a:solidFill>
                  <a:schemeClr val="tx1"/>
                </a:solidFill>
              </a:rPr>
              <a:t>is April and I would like to shower you with a great offer! </a:t>
            </a:r>
            <a:br>
              <a:rPr lang="en-US" sz="2000" dirty="0">
                <a:solidFill>
                  <a:schemeClr val="tx1"/>
                </a:solidFill>
              </a:rPr>
            </a:br>
            <a:r>
              <a:rPr lang="en-US" sz="2000" dirty="0">
                <a:solidFill>
                  <a:schemeClr val="tx1"/>
                </a:solidFill>
              </a:rPr>
              <a:t/>
            </a:r>
            <a:br>
              <a:rPr lang="en-US" sz="2000" dirty="0">
                <a:solidFill>
                  <a:schemeClr val="tx1"/>
                </a:solidFill>
              </a:rPr>
            </a:br>
            <a:r>
              <a:rPr lang="en-US" sz="2000" dirty="0">
                <a:solidFill>
                  <a:schemeClr val="tx1"/>
                </a:solidFill>
              </a:rPr>
              <a:t>I am sending </a:t>
            </a:r>
            <a:r>
              <a:rPr lang="en-US" sz="2000" dirty="0" smtClean="0">
                <a:solidFill>
                  <a:schemeClr val="tx1"/>
                </a:solidFill>
              </a:rPr>
              <a:t>you </a:t>
            </a:r>
            <a:r>
              <a:rPr lang="en-US" sz="2000" dirty="0">
                <a:solidFill>
                  <a:schemeClr val="tx1"/>
                </a:solidFill>
              </a:rPr>
              <a:t>links to </a:t>
            </a:r>
            <a:r>
              <a:rPr lang="en-US" sz="2000" dirty="0" smtClean="0">
                <a:solidFill>
                  <a:schemeClr val="tx1"/>
                </a:solidFill>
              </a:rPr>
              <a:t>5 brief Shaklee videos</a:t>
            </a:r>
            <a:r>
              <a:rPr lang="en-US" sz="2000" dirty="0">
                <a:solidFill>
                  <a:schemeClr val="tx1"/>
                </a:solidFill>
              </a:rPr>
              <a:t>.  </a:t>
            </a:r>
            <a:br>
              <a:rPr lang="en-US" sz="2000" dirty="0">
                <a:solidFill>
                  <a:schemeClr val="tx1"/>
                </a:solidFill>
              </a:rPr>
            </a:br>
            <a:r>
              <a:rPr lang="en-US" sz="2000" dirty="0">
                <a:solidFill>
                  <a:schemeClr val="tx1"/>
                </a:solidFill>
              </a:rPr>
              <a:t/>
            </a:r>
            <a:br>
              <a:rPr lang="en-US" sz="2000" dirty="0">
                <a:solidFill>
                  <a:schemeClr val="tx1"/>
                </a:solidFill>
              </a:rPr>
            </a:br>
            <a:r>
              <a:rPr lang="en-US" sz="2000" dirty="0">
                <a:solidFill>
                  <a:schemeClr val="tx1"/>
                </a:solidFill>
              </a:rPr>
              <a:t> -- Listen to all 5 videos.</a:t>
            </a:r>
            <a:br>
              <a:rPr lang="en-US" sz="2000" dirty="0">
                <a:solidFill>
                  <a:schemeClr val="tx1"/>
                </a:solidFill>
              </a:rPr>
            </a:br>
            <a:r>
              <a:rPr lang="en-US" sz="2000" dirty="0">
                <a:solidFill>
                  <a:schemeClr val="tx1"/>
                </a:solidFill>
              </a:rPr>
              <a:t> -- Fill out the attached evaluation form </a:t>
            </a:r>
            <a:br>
              <a:rPr lang="en-US" sz="2000" dirty="0">
                <a:solidFill>
                  <a:schemeClr val="tx1"/>
                </a:solidFill>
              </a:rPr>
            </a:br>
            <a:r>
              <a:rPr lang="en-US" sz="2000" dirty="0">
                <a:solidFill>
                  <a:schemeClr val="tx1"/>
                </a:solidFill>
              </a:rPr>
              <a:t> -- Email, or mail it to me.</a:t>
            </a:r>
            <a:br>
              <a:rPr lang="en-US" sz="2000" dirty="0">
                <a:solidFill>
                  <a:schemeClr val="tx1"/>
                </a:solidFill>
              </a:rPr>
            </a:br>
            <a:r>
              <a:rPr lang="en-US" sz="2000" dirty="0">
                <a:solidFill>
                  <a:schemeClr val="tx1"/>
                </a:solidFill>
              </a:rPr>
              <a:t/>
            </a:r>
            <a:br>
              <a:rPr lang="en-US" sz="2000" dirty="0">
                <a:solidFill>
                  <a:schemeClr val="tx1"/>
                </a:solidFill>
              </a:rPr>
            </a:br>
            <a:r>
              <a:rPr lang="en-US" sz="2000" dirty="0">
                <a:solidFill>
                  <a:schemeClr val="tx1"/>
                </a:solidFill>
              </a:rPr>
              <a:t>And then I will send you a check for $10 after you place your next order...(or after your next </a:t>
            </a:r>
            <a:r>
              <a:rPr lang="en-US" sz="2000" dirty="0" err="1">
                <a:solidFill>
                  <a:schemeClr val="tx1"/>
                </a:solidFill>
              </a:rPr>
              <a:t>autoship</a:t>
            </a:r>
            <a:r>
              <a:rPr lang="en-US" sz="2000" dirty="0">
                <a:solidFill>
                  <a:schemeClr val="tx1"/>
                </a:solidFill>
              </a:rPr>
              <a:t> order for those of you who are taking advantage of the </a:t>
            </a:r>
            <a:r>
              <a:rPr lang="en-US" sz="2000" dirty="0" err="1">
                <a:solidFill>
                  <a:schemeClr val="tx1"/>
                </a:solidFill>
              </a:rPr>
              <a:t>autoship</a:t>
            </a:r>
            <a:r>
              <a:rPr lang="en-US" sz="2000" dirty="0">
                <a:solidFill>
                  <a:schemeClr val="tx1"/>
                </a:solidFill>
              </a:rPr>
              <a:t> discounts)</a:t>
            </a:r>
            <a:r>
              <a:rPr lang="en-US" sz="2000" dirty="0" smtClean="0">
                <a:solidFill>
                  <a:schemeClr val="tx1"/>
                </a:solidFill>
              </a:rPr>
              <a:t>.                                            </a:t>
            </a:r>
            <a:r>
              <a:rPr lang="en-US" sz="2000" dirty="0" err="1" smtClean="0">
                <a:solidFill>
                  <a:schemeClr val="tx1"/>
                </a:solidFill>
              </a:rPr>
              <a:t>lisa</a:t>
            </a:r>
            <a:endParaRPr lang="en-US" sz="2000" dirty="0">
              <a:solidFill>
                <a:schemeClr val="tx1"/>
              </a:solidFill>
            </a:endParaRPr>
          </a:p>
          <a:p>
            <a:endParaRPr lang="en-US" sz="2000" dirty="0"/>
          </a:p>
        </p:txBody>
      </p:sp>
      <p:sp>
        <p:nvSpPr>
          <p:cNvPr id="2" name="Title 1"/>
          <p:cNvSpPr>
            <a:spLocks noGrp="1"/>
          </p:cNvSpPr>
          <p:nvPr>
            <p:ph type="title"/>
          </p:nvPr>
        </p:nvSpPr>
        <p:spPr>
          <a:xfrm>
            <a:off x="457200" y="511705"/>
            <a:ext cx="8229600" cy="1143000"/>
          </a:xfrm>
        </p:spPr>
        <p:txBody>
          <a:bodyPr>
            <a:normAutofit/>
          </a:bodyPr>
          <a:lstStyle/>
          <a:p>
            <a:r>
              <a:rPr lang="en-US" sz="3200" b="1" dirty="0"/>
              <a:t>Happy April Shaklee Members!</a:t>
            </a:r>
            <a:r>
              <a:rPr lang="en-US" sz="3200" b="1" dirty="0" smtClean="0"/>
              <a:t>!</a:t>
            </a:r>
            <a:endParaRPr lang="en-US" sz="3200" dirty="0"/>
          </a:p>
        </p:txBody>
      </p:sp>
    </p:spTree>
    <p:extLst>
      <p:ext uri="{BB962C8B-B14F-4D97-AF65-F5344CB8AC3E}">
        <p14:creationId xmlns:p14="http://schemas.microsoft.com/office/powerpoint/2010/main" val="3379627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379649"/>
          </a:xfrm>
        </p:spPr>
        <p:txBody>
          <a:bodyPr>
            <a:noAutofit/>
          </a:bodyPr>
          <a:lstStyle/>
          <a:p>
            <a:r>
              <a:rPr lang="en-US" sz="3200" dirty="0" smtClean="0"/>
              <a:t>Videos from </a:t>
            </a:r>
            <a:r>
              <a:rPr lang="en-US" sz="3200" dirty="0" err="1" smtClean="0"/>
              <a:t>Shaklee.TV</a:t>
            </a:r>
            <a:endParaRPr lang="en-US" sz="3200" dirty="0"/>
          </a:p>
        </p:txBody>
      </p:sp>
      <p:sp>
        <p:nvSpPr>
          <p:cNvPr id="3" name="Content Placeholder 2"/>
          <p:cNvSpPr>
            <a:spLocks noGrp="1"/>
          </p:cNvSpPr>
          <p:nvPr>
            <p:ph idx="1"/>
          </p:nvPr>
        </p:nvSpPr>
        <p:spPr>
          <a:xfrm>
            <a:off x="457200" y="788995"/>
            <a:ext cx="8229600" cy="5907838"/>
          </a:xfrm>
        </p:spPr>
        <p:txBody>
          <a:bodyPr>
            <a:normAutofit fontScale="77500" lnSpcReduction="20000"/>
          </a:bodyPr>
          <a:lstStyle/>
          <a:p>
            <a:pPr marL="0" indent="0">
              <a:buNone/>
            </a:pPr>
            <a:r>
              <a:rPr lang="en-US" sz="2000" dirty="0"/>
              <a:t>Video #1. </a:t>
            </a:r>
            <a:r>
              <a:rPr lang="en-US" sz="2000" b="1" dirty="0"/>
              <a:t> </a:t>
            </a:r>
            <a:r>
              <a:rPr lang="en-US" sz="2000" b="1" dirty="0">
                <a:hlinkClick r:id="rId2"/>
              </a:rPr>
              <a:t>"The Shaklee Difference"</a:t>
            </a:r>
            <a:r>
              <a:rPr lang="en-US" sz="2000" dirty="0">
                <a:hlinkClick r:id="rId2"/>
              </a:rPr>
              <a:t> </a:t>
            </a:r>
            <a:r>
              <a:rPr lang="en-US" sz="2000" dirty="0"/>
              <a:t>- </a:t>
            </a:r>
          </a:p>
          <a:p>
            <a:pPr marL="0" indent="0">
              <a:buNone/>
            </a:pPr>
            <a:r>
              <a:rPr lang="en-US" sz="2000" dirty="0"/>
              <a:t>In a world of hundreds of supplements... and hundreds of claims</a:t>
            </a:r>
          </a:p>
          <a:p>
            <a:pPr marL="0" indent="0">
              <a:buNone/>
            </a:pPr>
            <a:r>
              <a:rPr lang="en-US" sz="2000" dirty="0"/>
              <a:t>in a vitamin industry that is poorly regulated and has  lots of hype ....</a:t>
            </a:r>
          </a:p>
          <a:p>
            <a:pPr marL="0" indent="0">
              <a:buNone/>
            </a:pPr>
            <a:r>
              <a:rPr lang="en-US" sz="2000" dirty="0"/>
              <a:t>listen to this video to understand why people know Shaklee is the company they can trust</a:t>
            </a:r>
            <a:r>
              <a:rPr lang="en-US" sz="2000" dirty="0" smtClean="0"/>
              <a:t>.</a:t>
            </a:r>
            <a:endParaRPr lang="en-US" sz="2000" dirty="0"/>
          </a:p>
          <a:p>
            <a:pPr marL="0" indent="0">
              <a:buNone/>
            </a:pPr>
            <a:r>
              <a:rPr lang="en-US" sz="2000" dirty="0"/>
              <a:t> </a:t>
            </a:r>
          </a:p>
          <a:p>
            <a:pPr marL="0" indent="0">
              <a:buNone/>
            </a:pPr>
            <a:r>
              <a:rPr lang="en-US" sz="2000" dirty="0"/>
              <a:t>Video #2. </a:t>
            </a:r>
            <a:r>
              <a:rPr lang="en-US" sz="2000" dirty="0">
                <a:hlinkClick r:id="rId3"/>
              </a:rPr>
              <a:t> </a:t>
            </a:r>
            <a:r>
              <a:rPr lang="en-US" sz="2000" b="1" dirty="0">
                <a:hlinkClick r:id="rId3"/>
              </a:rPr>
              <a:t>"Dr. Bruce Daggy, Shaklee Chief Science Officer"</a:t>
            </a:r>
            <a:endParaRPr lang="en-US" sz="2000" dirty="0"/>
          </a:p>
          <a:p>
            <a:pPr marL="0" indent="0">
              <a:buNone/>
            </a:pPr>
            <a:r>
              <a:rPr lang="en-US" sz="2000" dirty="0"/>
              <a:t>Listen to this video to meet </a:t>
            </a:r>
            <a:r>
              <a:rPr lang="en-US" sz="2000" dirty="0" err="1"/>
              <a:t>Dr</a:t>
            </a:r>
            <a:r>
              <a:rPr lang="en-US" sz="2000" dirty="0"/>
              <a:t> Bruce </a:t>
            </a:r>
            <a:r>
              <a:rPr lang="en-US" sz="2000" dirty="0" err="1"/>
              <a:t>Daggy</a:t>
            </a:r>
            <a:r>
              <a:rPr lang="en-US" sz="2000" dirty="0"/>
              <a:t>, PhD Cornell University,  and you will understand why Shaklee quality is in good hands</a:t>
            </a:r>
          </a:p>
          <a:p>
            <a:pPr marL="0" indent="0">
              <a:buNone/>
            </a:pPr>
            <a:r>
              <a:rPr lang="en-US" sz="2000" dirty="0"/>
              <a:t>Dr. </a:t>
            </a:r>
            <a:r>
              <a:rPr lang="en-US" sz="2000" dirty="0" err="1"/>
              <a:t>Daggy</a:t>
            </a:r>
            <a:r>
              <a:rPr lang="en-US" sz="2000" dirty="0"/>
              <a:t> says. " When we say our products are based on science, we mean our products </a:t>
            </a:r>
            <a:r>
              <a:rPr lang="en-US" sz="2000" b="1" dirty="0"/>
              <a:t>are based on solid proven science</a:t>
            </a:r>
            <a:r>
              <a:rPr lang="en-US" sz="2000" dirty="0"/>
              <a:t>. </a:t>
            </a:r>
          </a:p>
          <a:p>
            <a:pPr marL="0" indent="0">
              <a:buNone/>
            </a:pPr>
            <a:r>
              <a:rPr lang="en-US" sz="2000" dirty="0"/>
              <a:t>We </a:t>
            </a:r>
            <a:r>
              <a:rPr lang="en-US" sz="2000" b="1" dirty="0"/>
              <a:t>obsess</a:t>
            </a:r>
            <a:r>
              <a:rPr lang="en-US" sz="2000" dirty="0"/>
              <a:t> over the quality of our products."</a:t>
            </a:r>
          </a:p>
          <a:p>
            <a:pPr marL="0" indent="0">
              <a:buNone/>
            </a:pPr>
            <a:r>
              <a:rPr lang="en-US" sz="2000" dirty="0"/>
              <a:t> </a:t>
            </a:r>
          </a:p>
          <a:p>
            <a:pPr marL="0" indent="0">
              <a:buNone/>
            </a:pPr>
            <a:r>
              <a:rPr lang="en-US" sz="2000" dirty="0"/>
              <a:t>Video #3.  </a:t>
            </a:r>
            <a:r>
              <a:rPr lang="en-US" sz="2000" b="1" dirty="0">
                <a:hlinkClick r:id="rId4"/>
              </a:rPr>
              <a:t>"Why Supplement?"</a:t>
            </a:r>
            <a:r>
              <a:rPr lang="en-US" sz="2000" dirty="0"/>
              <a:t/>
            </a:r>
            <a:br>
              <a:rPr lang="en-US" sz="2000" dirty="0"/>
            </a:br>
            <a:r>
              <a:rPr lang="en-US" sz="2000" dirty="0"/>
              <a:t>Poor nutritional habits are becoming a national epidemic. But you are in control. </a:t>
            </a:r>
            <a:br>
              <a:rPr lang="en-US" sz="2000" dirty="0"/>
            </a:br>
            <a:r>
              <a:rPr lang="en-US" sz="2000" dirty="0"/>
              <a:t>Countless studies show nutritional supplementation can positively affect your health.</a:t>
            </a:r>
          </a:p>
          <a:p>
            <a:pPr marL="0" indent="0">
              <a:buNone/>
            </a:pPr>
            <a:r>
              <a:rPr lang="en-US" sz="2000" dirty="0"/>
              <a:t>Watch this video to learn WHY we all need to supplement our diets.</a:t>
            </a:r>
            <a:br>
              <a:rPr lang="en-US" sz="2000" dirty="0"/>
            </a:br>
            <a:endParaRPr lang="en-US" sz="2000" dirty="0"/>
          </a:p>
          <a:p>
            <a:pPr marL="0" indent="0">
              <a:buNone/>
            </a:pPr>
            <a:r>
              <a:rPr lang="en-US" sz="2000" dirty="0"/>
              <a:t>Video #4. </a:t>
            </a:r>
            <a:r>
              <a:rPr lang="en-US" sz="2000" b="1" dirty="0">
                <a:hlinkClick r:id="rId5"/>
              </a:rPr>
              <a:t> "Healthy </a:t>
            </a:r>
            <a:r>
              <a:rPr lang="en-US" sz="2000" b="1" dirty="0" smtClean="0">
                <a:hlinkClick r:id="rId5"/>
              </a:rPr>
              <a:t>Nutrition”</a:t>
            </a:r>
            <a:r>
              <a:rPr lang="en-US" sz="2000" dirty="0" smtClean="0"/>
              <a:t>  from </a:t>
            </a:r>
            <a:r>
              <a:rPr lang="en-US" sz="2000" dirty="0" err="1" smtClean="0"/>
              <a:t>OneChangeCounts.com</a:t>
            </a:r>
            <a:r>
              <a:rPr lang="en-US" sz="2000" dirty="0" smtClean="0"/>
              <a:t> </a:t>
            </a:r>
          </a:p>
          <a:p>
            <a:pPr marL="0" indent="0">
              <a:buNone/>
            </a:pPr>
            <a:r>
              <a:rPr lang="en-US" sz="2000" dirty="0" smtClean="0"/>
              <a:t>The </a:t>
            </a:r>
            <a:r>
              <a:rPr lang="en-US" sz="2000" dirty="0"/>
              <a:t>number 1 natural nutrition company offers--naturally--the world's best nutritional supplements. </a:t>
            </a:r>
            <a:br>
              <a:rPr lang="en-US" sz="2000" dirty="0"/>
            </a:br>
            <a:r>
              <a:rPr lang="en-US" sz="2000" dirty="0"/>
              <a:t>Watch this video to learn how you can get started with Shaklee nutrition. </a:t>
            </a:r>
            <a:br>
              <a:rPr lang="en-US" sz="2000" dirty="0"/>
            </a:br>
            <a:r>
              <a:rPr lang="en-US" sz="2000" dirty="0"/>
              <a:t>(Feel the difference in 30 days or your money back.)</a:t>
            </a:r>
            <a:br>
              <a:rPr lang="en-US" sz="2000" dirty="0"/>
            </a:br>
            <a:endParaRPr lang="en-US" sz="2000" dirty="0"/>
          </a:p>
          <a:p>
            <a:pPr marL="0" indent="0">
              <a:buNone/>
            </a:pPr>
            <a:r>
              <a:rPr lang="en-US" sz="2000" dirty="0"/>
              <a:t>Video #5.</a:t>
            </a:r>
            <a:r>
              <a:rPr lang="en-US" sz="2000" b="1" dirty="0">
                <a:hlinkClick r:id="rId6"/>
              </a:rPr>
              <a:t>  "Get Clean </a:t>
            </a:r>
            <a:r>
              <a:rPr lang="en-US" sz="2000" b="1" dirty="0" smtClean="0">
                <a:hlinkClick r:id="rId6"/>
              </a:rPr>
              <a:t>Water”</a:t>
            </a:r>
            <a:r>
              <a:rPr lang="en-US" sz="2000" b="1" dirty="0" smtClean="0"/>
              <a:t> From </a:t>
            </a:r>
            <a:r>
              <a:rPr lang="en-US" sz="2000" b="1" dirty="0" err="1" smtClean="0"/>
              <a:t>OneChangeCounts.com</a:t>
            </a:r>
            <a:endParaRPr lang="en-US" sz="2000" dirty="0"/>
          </a:p>
          <a:p>
            <a:pPr marL="0" indent="0">
              <a:buNone/>
            </a:pPr>
            <a:r>
              <a:rPr lang="en-US" sz="2000" dirty="0"/>
              <a:t>Certified to remove up to 99% of lead--compare that to the competition! </a:t>
            </a:r>
            <a:br>
              <a:rPr lang="en-US" sz="2000" dirty="0"/>
            </a:br>
            <a:r>
              <a:rPr lang="en-US" sz="2000" dirty="0"/>
              <a:t>Listen to learn why Shaklee's Get Clean Water pitcher has the </a:t>
            </a:r>
            <a:r>
              <a:rPr lang="en-US" sz="2000" b="1" u="sng" dirty="0"/>
              <a:t>best</a:t>
            </a:r>
            <a:r>
              <a:rPr lang="en-US" sz="2000" dirty="0"/>
              <a:t> pitcher filter system</a:t>
            </a:r>
            <a:r>
              <a:rPr lang="en-US" sz="2000" dirty="0" smtClean="0"/>
              <a:t>!         Lisa</a:t>
            </a:r>
            <a:endParaRPr lang="en-US" sz="2000" dirty="0"/>
          </a:p>
        </p:txBody>
      </p:sp>
    </p:spTree>
    <p:extLst>
      <p:ext uri="{BB962C8B-B14F-4D97-AF65-F5344CB8AC3E}">
        <p14:creationId xmlns:p14="http://schemas.microsoft.com/office/powerpoint/2010/main" val="26947316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9479"/>
            <a:ext cx="8229600" cy="5317353"/>
          </a:xfrm>
        </p:spPr>
        <p:txBody>
          <a:bodyPr>
            <a:normAutofit lnSpcReduction="10000"/>
          </a:bodyPr>
          <a:lstStyle/>
          <a:p>
            <a:pPr marL="0" indent="0">
              <a:buNone/>
            </a:pPr>
            <a:r>
              <a:rPr lang="en-US" sz="2000" b="1" dirty="0" smtClean="0">
                <a:solidFill>
                  <a:schemeClr val="tx1"/>
                </a:solidFill>
              </a:rPr>
              <a:t>I </a:t>
            </a:r>
            <a:r>
              <a:rPr lang="en-US" sz="2000" b="1" dirty="0">
                <a:solidFill>
                  <a:schemeClr val="tx1"/>
                </a:solidFill>
              </a:rPr>
              <a:t>am so excited </a:t>
            </a:r>
            <a:r>
              <a:rPr lang="en-US" sz="2000" b="1" dirty="0" smtClean="0">
                <a:solidFill>
                  <a:schemeClr val="tx1"/>
                </a:solidFill>
              </a:rPr>
              <a:t>to share 2 of  </a:t>
            </a:r>
            <a:r>
              <a:rPr lang="en-US" sz="2000" b="1" dirty="0">
                <a:solidFill>
                  <a:schemeClr val="tx1"/>
                </a:solidFill>
              </a:rPr>
              <a:t>Shaklee's </a:t>
            </a:r>
            <a:r>
              <a:rPr lang="en-US" sz="2000" b="1" dirty="0" smtClean="0">
                <a:solidFill>
                  <a:schemeClr val="tx1"/>
                </a:solidFill>
              </a:rPr>
              <a:t>new </a:t>
            </a:r>
            <a:r>
              <a:rPr lang="en-US" sz="2000" b="1" dirty="0">
                <a:solidFill>
                  <a:schemeClr val="tx1"/>
                </a:solidFill>
              </a:rPr>
              <a:t>amazing products!</a:t>
            </a:r>
            <a:r>
              <a:rPr lang="en-US" sz="2000" b="1" dirty="0" smtClean="0">
                <a:solidFill>
                  <a:schemeClr val="tx1"/>
                </a:solidFill>
              </a:rPr>
              <a:t>!</a:t>
            </a:r>
            <a:endParaRPr lang="en-US" sz="2000" b="1" u="sng" dirty="0" smtClean="0">
              <a:solidFill>
                <a:schemeClr val="tx1"/>
              </a:solidFill>
            </a:endParaRPr>
          </a:p>
          <a:p>
            <a:pPr marL="0" indent="0">
              <a:buNone/>
            </a:pPr>
            <a:r>
              <a:rPr lang="en-US" sz="2000" u="sng" dirty="0" err="1" smtClean="0">
                <a:solidFill>
                  <a:schemeClr val="tx1"/>
                </a:solidFill>
              </a:rPr>
              <a:t>MindWorks</a:t>
            </a:r>
            <a:r>
              <a:rPr lang="en-US" sz="2000" dirty="0">
                <a:solidFill>
                  <a:schemeClr val="tx1"/>
                </a:solidFill>
              </a:rPr>
              <a:t>-Think Fast. Stay Sharp-Immediately enhances mental sharpens &amp; focus, and also protects against age-related mental decline. Exclusive from Shaklee. Patent Pending #22066     What’s the science behind Shaklee </a:t>
            </a:r>
            <a:r>
              <a:rPr lang="en-US" sz="2000" dirty="0" err="1">
                <a:solidFill>
                  <a:schemeClr val="tx1"/>
                </a:solidFill>
              </a:rPr>
              <a:t>MindWorks</a:t>
            </a:r>
            <a:r>
              <a:rPr lang="en-US" sz="2000" dirty="0">
                <a:solidFill>
                  <a:schemeClr val="tx1"/>
                </a:solidFill>
              </a:rPr>
              <a:t>? </a:t>
            </a:r>
            <a:endParaRPr lang="en-US" sz="2000" dirty="0" smtClean="0">
              <a:solidFill>
                <a:schemeClr val="tx1"/>
              </a:solidFill>
            </a:endParaRPr>
          </a:p>
          <a:p>
            <a:pPr marL="0" indent="0">
              <a:buNone/>
            </a:pPr>
            <a:endParaRPr lang="en-US" sz="1200" dirty="0" smtClean="0">
              <a:solidFill>
                <a:schemeClr val="tx1"/>
              </a:solidFill>
            </a:endParaRPr>
          </a:p>
          <a:p>
            <a:pPr marL="0" indent="0">
              <a:buNone/>
            </a:pPr>
            <a:r>
              <a:rPr lang="en-US" sz="2000" u="sng" dirty="0" smtClean="0">
                <a:solidFill>
                  <a:schemeClr val="tx1"/>
                </a:solidFill>
              </a:rPr>
              <a:t>Vitalized </a:t>
            </a:r>
            <a:r>
              <a:rPr lang="en-US" sz="2000" u="sng" dirty="0">
                <a:solidFill>
                  <a:schemeClr val="tx1"/>
                </a:solidFill>
              </a:rPr>
              <a:t>Immunity</a:t>
            </a:r>
            <a:r>
              <a:rPr lang="en-US" sz="2000" dirty="0">
                <a:solidFill>
                  <a:schemeClr val="tx1"/>
                </a:solidFill>
              </a:rPr>
              <a:t>-A yummy, fizzy drink-One tablet is as much vitamin-C as 16 oranges+ propriety blend of 19 vitamins, minerals and herbs. Sweetened with Monk Fruit. Provides the nutritional support your immune system needs to stay strong. #22073  Learn more about Vitalized Immunity.</a:t>
            </a:r>
            <a:r>
              <a:rPr lang="en-US" sz="2000" u="sng" dirty="0">
                <a:solidFill>
                  <a:schemeClr val="tx1"/>
                </a:solidFill>
              </a:rPr>
              <a:t> </a:t>
            </a:r>
            <a:r>
              <a:rPr lang="en-US" sz="2000" dirty="0">
                <a:solidFill>
                  <a:schemeClr val="tx1"/>
                </a:solidFill>
              </a:rPr>
              <a:t> </a:t>
            </a:r>
            <a:r>
              <a:rPr lang="en-US" sz="2000" dirty="0" smtClean="0">
                <a:solidFill>
                  <a:schemeClr val="tx1"/>
                </a:solidFill>
              </a:rPr>
              <a:t>We </a:t>
            </a:r>
            <a:r>
              <a:rPr lang="en-US" sz="2000" dirty="0">
                <a:solidFill>
                  <a:schemeClr val="tx1"/>
                </a:solidFill>
              </a:rPr>
              <a:t>know that you are just going to love them!  Please see the attachment as well as the video </a:t>
            </a:r>
            <a:r>
              <a:rPr lang="en-US" sz="2000" dirty="0" smtClean="0">
                <a:solidFill>
                  <a:schemeClr val="tx1"/>
                </a:solidFill>
              </a:rPr>
              <a:t>links</a:t>
            </a:r>
            <a:endParaRPr lang="en-US" sz="2000" dirty="0">
              <a:solidFill>
                <a:schemeClr val="tx1"/>
              </a:solidFill>
            </a:endParaRPr>
          </a:p>
          <a:p>
            <a:pPr marL="0" indent="0">
              <a:buNone/>
            </a:pPr>
            <a:r>
              <a:rPr lang="en-US" sz="2000" b="1" dirty="0" smtClean="0">
                <a:solidFill>
                  <a:schemeClr val="tx1"/>
                </a:solidFill>
              </a:rPr>
              <a:t>For ordering these great products, we </a:t>
            </a:r>
            <a:r>
              <a:rPr lang="en-US" sz="2000" b="1" dirty="0">
                <a:solidFill>
                  <a:schemeClr val="tx1"/>
                </a:solidFill>
              </a:rPr>
              <a:t>are offering a $5 rebate for each new product that is ordered through the month of August</a:t>
            </a:r>
            <a:r>
              <a:rPr lang="en-US" sz="2000" b="1" dirty="0" smtClean="0">
                <a:solidFill>
                  <a:schemeClr val="tx1"/>
                </a:solidFill>
              </a:rPr>
              <a:t>!					 </a:t>
            </a:r>
            <a:r>
              <a:rPr lang="en-US" sz="2000" b="1" dirty="0">
                <a:solidFill>
                  <a:schemeClr val="tx1"/>
                </a:solidFill>
              </a:rPr>
              <a:t>(one rebate per new product)</a:t>
            </a:r>
          </a:p>
          <a:p>
            <a:pPr marL="0" indent="0">
              <a:buNone/>
            </a:pPr>
            <a:r>
              <a:rPr lang="en-US" sz="2000" b="1" dirty="0">
                <a:solidFill>
                  <a:schemeClr val="tx1"/>
                </a:solidFill>
              </a:rPr>
              <a:t>AND...</a:t>
            </a:r>
            <a:r>
              <a:rPr lang="en-US" sz="2000" b="1" dirty="0" smtClean="0">
                <a:solidFill>
                  <a:schemeClr val="tx1"/>
                </a:solidFill>
              </a:rPr>
              <a:t>.Wait there’s more .</a:t>
            </a:r>
            <a:r>
              <a:rPr lang="en-US" sz="2000" b="1" dirty="0">
                <a:solidFill>
                  <a:schemeClr val="tx1"/>
                </a:solidFill>
              </a:rPr>
              <a:t>...we will rebate your shipping (up to $10) for any order over $100!!!</a:t>
            </a:r>
            <a:r>
              <a:rPr lang="en-US" sz="2000" b="1" dirty="0"/>
              <a:t/>
            </a:r>
            <a:br>
              <a:rPr lang="en-US" sz="2000" b="1" dirty="0"/>
            </a:br>
            <a:r>
              <a:rPr lang="en-US" sz="2000" b="1" dirty="0" smtClean="0"/>
              <a:t>                                                                                                 </a:t>
            </a:r>
            <a:r>
              <a:rPr lang="en-US" sz="2000" b="1" dirty="0" err="1" smtClean="0"/>
              <a:t>lisa</a:t>
            </a:r>
            <a:endParaRPr lang="en-US" sz="2000" b="1" dirty="0"/>
          </a:p>
        </p:txBody>
      </p:sp>
      <p:sp>
        <p:nvSpPr>
          <p:cNvPr id="2" name="Title 1"/>
          <p:cNvSpPr>
            <a:spLocks noGrp="1"/>
          </p:cNvSpPr>
          <p:nvPr>
            <p:ph type="title"/>
          </p:nvPr>
        </p:nvSpPr>
        <p:spPr>
          <a:xfrm>
            <a:off x="457200" y="236479"/>
            <a:ext cx="8229600" cy="1143000"/>
          </a:xfrm>
        </p:spPr>
        <p:txBody>
          <a:bodyPr>
            <a:noAutofit/>
          </a:bodyPr>
          <a:lstStyle/>
          <a:p>
            <a:r>
              <a:rPr lang="en-US" sz="3200" i="1" dirty="0"/>
              <a:t>Happy Summer Shaklee Family!</a:t>
            </a:r>
            <a:r>
              <a:rPr lang="en-US" sz="3200" i="1" dirty="0" smtClean="0"/>
              <a:t>!</a:t>
            </a:r>
            <a:endParaRPr lang="en-US" sz="3200" dirty="0"/>
          </a:p>
        </p:txBody>
      </p:sp>
    </p:spTree>
    <p:extLst>
      <p:ext uri="{BB962C8B-B14F-4D97-AF65-F5344CB8AC3E}">
        <p14:creationId xmlns:p14="http://schemas.microsoft.com/office/powerpoint/2010/main" val="13221189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33999"/>
            <a:ext cx="8229600" cy="3645431"/>
          </a:xfrm>
        </p:spPr>
        <p:txBody>
          <a:bodyPr/>
          <a:lstStyle/>
          <a:p>
            <a:r>
              <a:rPr lang="en-US" sz="2000" dirty="0">
                <a:solidFill>
                  <a:schemeClr val="tx1"/>
                </a:solidFill>
              </a:rPr>
              <a:t>December Member Appreciation Promotion- 15% off any order (100pv or more) placed in the month of December  ( I have also done a Christmas in July promo like this)</a:t>
            </a:r>
            <a:br>
              <a:rPr lang="en-US" sz="2000" dirty="0">
                <a:solidFill>
                  <a:schemeClr val="tx1"/>
                </a:solidFill>
              </a:rPr>
            </a:br>
            <a:r>
              <a:rPr lang="en-US" sz="2000" dirty="0">
                <a:solidFill>
                  <a:schemeClr val="tx1"/>
                </a:solidFill>
              </a:rPr>
              <a:t>   ( rebate check?  Or free shipping during first 2 weeks  Dec 15 </a:t>
            </a:r>
            <a:r>
              <a:rPr lang="en-US" sz="2000" dirty="0" smtClean="0">
                <a:solidFill>
                  <a:schemeClr val="tx1"/>
                </a:solidFill>
              </a:rPr>
              <a:t>)</a:t>
            </a:r>
          </a:p>
          <a:p>
            <a:pPr marL="0" indent="0">
              <a:buNone/>
            </a:pPr>
            <a:endParaRPr lang="en-US" sz="900" dirty="0">
              <a:solidFill>
                <a:schemeClr val="tx1"/>
              </a:solidFill>
            </a:endParaRPr>
          </a:p>
          <a:p>
            <a:r>
              <a:rPr lang="en-US" sz="2000" dirty="0" smtClean="0">
                <a:solidFill>
                  <a:schemeClr val="tx1"/>
                </a:solidFill>
              </a:rPr>
              <a:t>Offer  free shipping on orders  placed in first 2 weeks</a:t>
            </a:r>
          </a:p>
          <a:p>
            <a:pPr marL="0" indent="0">
              <a:buNone/>
            </a:pPr>
            <a:endParaRPr lang="en-US" sz="900" dirty="0" smtClean="0">
              <a:solidFill>
                <a:schemeClr val="tx1"/>
              </a:solidFill>
            </a:endParaRPr>
          </a:p>
          <a:p>
            <a:r>
              <a:rPr lang="en-US" sz="2000" dirty="0" smtClean="0">
                <a:solidFill>
                  <a:schemeClr val="tx1"/>
                </a:solidFill>
              </a:rPr>
              <a:t>Offer Black Friday and Cyber Monday deals   and create whatever dates you choose.</a:t>
            </a:r>
          </a:p>
          <a:p>
            <a:pPr marL="0" indent="0">
              <a:buNone/>
            </a:pPr>
            <a:r>
              <a:rPr lang="en-US" sz="2000" dirty="0" err="1" smtClean="0">
                <a:solidFill>
                  <a:schemeClr val="tx1"/>
                </a:solidFill>
              </a:rPr>
              <a:t>lisa</a:t>
            </a:r>
            <a:endParaRPr lang="en-US" sz="2000" dirty="0">
              <a:solidFill>
                <a:schemeClr val="tx1"/>
              </a:solidFill>
            </a:endParaRPr>
          </a:p>
        </p:txBody>
      </p:sp>
      <p:sp>
        <p:nvSpPr>
          <p:cNvPr id="2" name="Title 1"/>
          <p:cNvSpPr>
            <a:spLocks noGrp="1"/>
          </p:cNvSpPr>
          <p:nvPr>
            <p:ph type="title"/>
          </p:nvPr>
        </p:nvSpPr>
        <p:spPr>
          <a:xfrm>
            <a:off x="457200" y="894519"/>
            <a:ext cx="8229600" cy="1143000"/>
          </a:xfrm>
        </p:spPr>
        <p:txBody>
          <a:bodyPr>
            <a:normAutofit/>
          </a:bodyPr>
          <a:lstStyle/>
          <a:p>
            <a:r>
              <a:rPr lang="en-US" sz="3600" dirty="0" smtClean="0"/>
              <a:t>December Customer Appreciation Ideas</a:t>
            </a:r>
            <a:endParaRPr lang="en-US" sz="3600" dirty="0"/>
          </a:p>
        </p:txBody>
      </p:sp>
    </p:spTree>
    <p:extLst>
      <p:ext uri="{BB962C8B-B14F-4D97-AF65-F5344CB8AC3E}">
        <p14:creationId xmlns:p14="http://schemas.microsoft.com/office/powerpoint/2010/main" val="2681267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35"/>
            <a:ext cx="7886700" cy="971799"/>
          </a:xfrm>
        </p:spPr>
        <p:txBody>
          <a:bodyPr>
            <a:normAutofit/>
          </a:bodyPr>
          <a:lstStyle/>
          <a:p>
            <a:r>
              <a:rPr lang="en-US" sz="4000" b="1" dirty="0" smtClean="0"/>
              <a:t>Free Membership Options</a:t>
            </a:r>
            <a:endParaRPr lang="en-US" sz="4000" b="1" dirty="0"/>
          </a:p>
        </p:txBody>
      </p:sp>
      <p:sp>
        <p:nvSpPr>
          <p:cNvPr id="3" name="Content Placeholder 2"/>
          <p:cNvSpPr>
            <a:spLocks noGrp="1"/>
          </p:cNvSpPr>
          <p:nvPr>
            <p:ph idx="1"/>
          </p:nvPr>
        </p:nvSpPr>
        <p:spPr>
          <a:xfrm>
            <a:off x="307846" y="1336928"/>
            <a:ext cx="8207504" cy="5321421"/>
          </a:xfrm>
        </p:spPr>
        <p:txBody>
          <a:bodyPr>
            <a:normAutofit fontScale="92500"/>
          </a:bodyPr>
          <a:lstStyle/>
          <a:p>
            <a:pPr marL="514350" indent="-514350">
              <a:buFont typeface="+mj-lt"/>
              <a:buAutoNum type="arabicPeriod"/>
            </a:pPr>
            <a:r>
              <a:rPr lang="en-US" sz="2200" b="1" dirty="0" smtClean="0"/>
              <a:t>Life Strip  </a:t>
            </a:r>
            <a:r>
              <a:rPr lang="en-US" sz="2200" dirty="0" smtClean="0"/>
              <a:t>(114PV)</a:t>
            </a:r>
          </a:p>
          <a:p>
            <a:pPr marL="514350" indent="-514350">
              <a:buFont typeface="+mj-lt"/>
              <a:buAutoNum type="arabicPeriod"/>
            </a:pPr>
            <a:r>
              <a:rPr lang="en-US" sz="2200" b="1" dirty="0" err="1" smtClean="0"/>
              <a:t>Vitalizer</a:t>
            </a:r>
            <a:r>
              <a:rPr lang="en-US" sz="2200" b="1" dirty="0" smtClean="0"/>
              <a:t> </a:t>
            </a:r>
            <a:r>
              <a:rPr lang="en-US" sz="2200" dirty="0" smtClean="0"/>
              <a:t>(55PV)</a:t>
            </a:r>
          </a:p>
          <a:p>
            <a:pPr marL="514350" indent="-514350">
              <a:buFont typeface="+mj-lt"/>
              <a:buAutoNum type="arabicPeriod"/>
            </a:pPr>
            <a:r>
              <a:rPr lang="en-US" sz="2200" b="1" dirty="0" smtClean="0"/>
              <a:t>Life Plan </a:t>
            </a:r>
            <a:r>
              <a:rPr lang="en-US" sz="2200" dirty="0" smtClean="0"/>
              <a:t>( Life Shake &amp; Life Strip )	(166PV)</a:t>
            </a:r>
          </a:p>
          <a:p>
            <a:pPr marL="514350" indent="-514350">
              <a:buFont typeface="+mj-lt"/>
              <a:buAutoNum type="arabicPeriod"/>
            </a:pPr>
            <a:r>
              <a:rPr lang="en-US" sz="2200" b="1" dirty="0" smtClean="0"/>
              <a:t>Vitalizing Plan </a:t>
            </a:r>
            <a:r>
              <a:rPr lang="en-US" sz="2200" dirty="0" smtClean="0"/>
              <a:t>( Life Shake a &amp; </a:t>
            </a:r>
            <a:r>
              <a:rPr lang="en-US" sz="2200" dirty="0" err="1" smtClean="0"/>
              <a:t>Vitalizer</a:t>
            </a:r>
            <a:r>
              <a:rPr lang="en-US" sz="2200" dirty="0" smtClean="0"/>
              <a:t> )  (111PV)</a:t>
            </a:r>
          </a:p>
          <a:p>
            <a:pPr marL="514350" indent="-514350">
              <a:buFont typeface="+mj-lt"/>
              <a:buAutoNum type="arabicPeriod"/>
            </a:pPr>
            <a:r>
              <a:rPr lang="en-US" sz="2200" b="1" dirty="0" smtClean="0"/>
              <a:t>Rx for a Healthier Life with Life Strip </a:t>
            </a:r>
            <a:r>
              <a:rPr lang="en-US" sz="2200" dirty="0" smtClean="0"/>
              <a:t>( </a:t>
            </a:r>
            <a:r>
              <a:rPr lang="en-US" sz="2200" dirty="0" err="1" smtClean="0"/>
              <a:t>Nutriferon</a:t>
            </a:r>
            <a:r>
              <a:rPr lang="en-US" sz="2200" dirty="0" smtClean="0"/>
              <a:t>, Shake,  Strip ) (172PV)</a:t>
            </a:r>
          </a:p>
          <a:p>
            <a:pPr marL="514350" indent="-514350">
              <a:buFont typeface="+mj-lt"/>
              <a:buAutoNum type="arabicPeriod"/>
            </a:pPr>
            <a:r>
              <a:rPr lang="en-US" sz="2200" b="1" dirty="0" smtClean="0"/>
              <a:t>Rx for a Healthier Life with </a:t>
            </a:r>
            <a:r>
              <a:rPr lang="en-US" sz="2200" b="1" dirty="0" err="1" smtClean="0"/>
              <a:t>Vitalizer</a:t>
            </a:r>
            <a:r>
              <a:rPr lang="en-US" sz="2200" b="1" dirty="0" smtClean="0"/>
              <a:t> </a:t>
            </a:r>
            <a:r>
              <a:rPr lang="en-US" sz="2200" dirty="0" smtClean="0"/>
              <a:t>( </a:t>
            </a:r>
            <a:r>
              <a:rPr lang="en-US" sz="2200" dirty="0" err="1" smtClean="0"/>
              <a:t>Nutriferon</a:t>
            </a:r>
            <a:r>
              <a:rPr lang="en-US" sz="2200" dirty="0" smtClean="0"/>
              <a:t>, Shake, strip ) (168PV)</a:t>
            </a:r>
          </a:p>
          <a:p>
            <a:pPr marL="514350" indent="-514350">
              <a:buFont typeface="+mj-lt"/>
              <a:buAutoNum type="arabicPeriod"/>
            </a:pPr>
            <a:r>
              <a:rPr lang="en-US" sz="2200" b="1" dirty="0" smtClean="0"/>
              <a:t>Shaklee Life Shake Family Pack </a:t>
            </a:r>
            <a:r>
              <a:rPr lang="en-US" sz="2200" dirty="0" smtClean="0"/>
              <a:t>( 2 30- </a:t>
            </a:r>
            <a:r>
              <a:rPr lang="en-US" sz="2200" dirty="0" err="1" smtClean="0"/>
              <a:t>svg</a:t>
            </a:r>
            <a:r>
              <a:rPr lang="en-US" sz="2200" dirty="0" smtClean="0"/>
              <a:t> bags ) (111PV)</a:t>
            </a:r>
          </a:p>
          <a:p>
            <a:pPr marL="514350" indent="-514350">
              <a:buFont typeface="+mj-lt"/>
              <a:buAutoNum type="arabicPeriod"/>
            </a:pPr>
            <a:r>
              <a:rPr lang="en-US" sz="2200" b="1" dirty="0" smtClean="0"/>
              <a:t>Shaklee 180 Turnaround kit</a:t>
            </a:r>
            <a:r>
              <a:rPr lang="en-US" sz="2200" dirty="0" smtClean="0"/>
              <a:t> (172PV)</a:t>
            </a:r>
          </a:p>
          <a:p>
            <a:pPr marL="514350" indent="-514350">
              <a:buFont typeface="+mj-lt"/>
              <a:buAutoNum type="arabicPeriod"/>
            </a:pPr>
            <a:r>
              <a:rPr lang="en-US" sz="2200" b="1" dirty="0" smtClean="0"/>
              <a:t>Essentials Plan </a:t>
            </a:r>
            <a:r>
              <a:rPr lang="en-US" sz="2200" dirty="0" smtClean="0"/>
              <a:t>( Vita Lea 60,  (55PV)</a:t>
            </a:r>
          </a:p>
          <a:p>
            <a:pPr marL="514350" indent="-514350">
              <a:buFont typeface="+mj-lt"/>
              <a:buAutoNum type="arabicPeriod"/>
            </a:pPr>
            <a:r>
              <a:rPr lang="en-US" sz="2200" b="1" dirty="0" smtClean="0"/>
              <a:t>Get Clean Kit </a:t>
            </a:r>
            <a:r>
              <a:rPr lang="en-US" sz="2200" dirty="0" smtClean="0"/>
              <a:t>(50PV)</a:t>
            </a:r>
          </a:p>
          <a:p>
            <a:pPr marL="514350" indent="-514350">
              <a:buFont typeface="+mj-lt"/>
              <a:buAutoNum type="arabicPeriod"/>
            </a:pPr>
            <a:r>
              <a:rPr lang="en-US" sz="2200" b="1" dirty="0" smtClean="0"/>
              <a:t>Nutrition Therapy Skincare Kit </a:t>
            </a:r>
            <a:r>
              <a:rPr lang="en-US" sz="2200" dirty="0" smtClean="0"/>
              <a:t>(141PV)</a:t>
            </a:r>
          </a:p>
          <a:p>
            <a:pPr marL="514350" indent="-514350">
              <a:buFont typeface="+mj-lt"/>
              <a:buAutoNum type="arabicPeriod"/>
            </a:pPr>
            <a:r>
              <a:rPr lang="en-US" sz="2200" b="1" dirty="0" smtClean="0"/>
              <a:t>Any 100 PV order</a:t>
            </a:r>
          </a:p>
          <a:p>
            <a:pPr marL="514350" indent="-514350">
              <a:buFont typeface="+mj-lt"/>
              <a:buAutoNum type="arabicPeriod"/>
            </a:pPr>
            <a:r>
              <a:rPr lang="en-US" sz="2200" b="1" dirty="0" smtClean="0"/>
              <a:t>All Gold Business </a:t>
            </a:r>
            <a:r>
              <a:rPr lang="en-US" sz="2200" b="1" dirty="0" err="1" smtClean="0"/>
              <a:t>Paks</a:t>
            </a:r>
            <a:r>
              <a:rPr lang="en-US" sz="2200" b="1" dirty="0" smtClean="0"/>
              <a:t>						</a:t>
            </a:r>
            <a:endParaRPr lang="en-US" sz="2200" dirty="0" smtClean="0"/>
          </a:p>
          <a:p>
            <a:pPr marL="514350" indent="-514350">
              <a:buFont typeface="+mj-lt"/>
              <a:buAutoNum type="arabicPeriod"/>
            </a:pPr>
            <a:endParaRPr lang="en-US" sz="2200" dirty="0"/>
          </a:p>
        </p:txBody>
      </p:sp>
    </p:spTree>
    <p:extLst>
      <p:ext uri="{BB962C8B-B14F-4D97-AF65-F5344CB8AC3E}">
        <p14:creationId xmlns:p14="http://schemas.microsoft.com/office/powerpoint/2010/main" val="10763992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4706"/>
            <a:ext cx="8229600" cy="4471468"/>
          </a:xfrm>
        </p:spPr>
        <p:txBody>
          <a:bodyPr>
            <a:normAutofit/>
          </a:bodyPr>
          <a:lstStyle/>
          <a:p>
            <a:pPr marL="0" indent="0">
              <a:buNone/>
            </a:pPr>
            <a:r>
              <a:rPr lang="en-US" sz="2000" dirty="0" smtClean="0">
                <a:solidFill>
                  <a:schemeClr val="tx1"/>
                </a:solidFill>
              </a:rPr>
              <a:t>Anyone </a:t>
            </a:r>
            <a:r>
              <a:rPr lang="en-US" sz="2000" dirty="0">
                <a:solidFill>
                  <a:schemeClr val="tx1"/>
                </a:solidFill>
              </a:rPr>
              <a:t>placing an order of </a:t>
            </a:r>
            <a:r>
              <a:rPr lang="en-US" sz="2000" dirty="0" smtClean="0">
                <a:solidFill>
                  <a:schemeClr val="tx1"/>
                </a:solidFill>
              </a:rPr>
              <a:t>50 </a:t>
            </a:r>
            <a:r>
              <a:rPr lang="en-US" sz="2000" dirty="0" err="1" smtClean="0">
                <a:solidFill>
                  <a:schemeClr val="tx1"/>
                </a:solidFill>
              </a:rPr>
              <a:t>pv</a:t>
            </a:r>
            <a:r>
              <a:rPr lang="en-US" sz="2000" dirty="0" smtClean="0">
                <a:solidFill>
                  <a:schemeClr val="tx1"/>
                </a:solidFill>
              </a:rPr>
              <a:t> </a:t>
            </a:r>
            <a:r>
              <a:rPr lang="en-US" sz="2000" dirty="0">
                <a:solidFill>
                  <a:schemeClr val="tx1"/>
                </a:solidFill>
              </a:rPr>
              <a:t>or higher between now and October 31st </a:t>
            </a:r>
            <a:br>
              <a:rPr lang="en-US" sz="2000" dirty="0">
                <a:solidFill>
                  <a:schemeClr val="tx1"/>
                </a:solidFill>
              </a:rPr>
            </a:br>
            <a:r>
              <a:rPr lang="en-US" sz="2000" dirty="0">
                <a:solidFill>
                  <a:schemeClr val="tx1"/>
                </a:solidFill>
              </a:rPr>
              <a:t>will be entered into a drawing for any product(s) of their choice up to </a:t>
            </a:r>
            <a:r>
              <a:rPr lang="en-US" sz="2000" dirty="0" smtClean="0">
                <a:solidFill>
                  <a:schemeClr val="tx1"/>
                </a:solidFill>
              </a:rPr>
              <a:t>$25 </a:t>
            </a:r>
            <a:r>
              <a:rPr lang="en-US" sz="2000" dirty="0">
                <a:solidFill>
                  <a:schemeClr val="tx1"/>
                </a:solidFill>
              </a:rPr>
              <a:t>member price!  </a:t>
            </a:r>
            <a:endParaRPr lang="en-US" sz="2000" dirty="0" smtClean="0">
              <a:solidFill>
                <a:schemeClr val="tx1"/>
              </a:solidFill>
            </a:endParaRPr>
          </a:p>
          <a:p>
            <a:pPr marL="0" indent="0">
              <a:buNone/>
            </a:pPr>
            <a:r>
              <a:rPr lang="en-US" sz="2000" dirty="0" smtClean="0">
                <a:solidFill>
                  <a:schemeClr val="tx1"/>
                </a:solidFill>
              </a:rPr>
              <a:t>You </a:t>
            </a:r>
            <a:r>
              <a:rPr lang="en-US" sz="2000" dirty="0">
                <a:solidFill>
                  <a:schemeClr val="tx1"/>
                </a:solidFill>
              </a:rPr>
              <a:t>will be entered into the drawing for every 50 </a:t>
            </a:r>
            <a:r>
              <a:rPr lang="en-US" sz="2000" dirty="0" err="1">
                <a:solidFill>
                  <a:schemeClr val="tx1"/>
                </a:solidFill>
              </a:rPr>
              <a:t>pv</a:t>
            </a:r>
            <a:r>
              <a:rPr lang="en-US" sz="2000" dirty="0">
                <a:solidFill>
                  <a:schemeClr val="tx1"/>
                </a:solidFill>
              </a:rPr>
              <a:t> ordered! </a:t>
            </a:r>
            <a:endParaRPr lang="en-US" sz="2000" dirty="0" smtClean="0">
              <a:solidFill>
                <a:schemeClr val="tx1"/>
              </a:solidFill>
            </a:endParaRPr>
          </a:p>
          <a:p>
            <a:pPr marL="0" indent="0">
              <a:buNone/>
            </a:pPr>
            <a:r>
              <a:rPr lang="en-US" sz="2000" dirty="0" smtClean="0">
                <a:solidFill>
                  <a:schemeClr val="tx1"/>
                </a:solidFill>
              </a:rPr>
              <a:t> </a:t>
            </a:r>
            <a:r>
              <a:rPr lang="en-US" sz="2000" dirty="0">
                <a:solidFill>
                  <a:schemeClr val="tx1"/>
                </a:solidFill>
              </a:rPr>
              <a:t>That's right order 100pv get entered twice, 150 </a:t>
            </a:r>
            <a:r>
              <a:rPr lang="en-US" sz="2000" dirty="0" err="1">
                <a:solidFill>
                  <a:schemeClr val="tx1"/>
                </a:solidFill>
              </a:rPr>
              <a:t>pv</a:t>
            </a:r>
            <a:r>
              <a:rPr lang="en-US" sz="2000" dirty="0">
                <a:solidFill>
                  <a:schemeClr val="tx1"/>
                </a:solidFill>
              </a:rPr>
              <a:t> get entered three times etc.... (please call me if you need help placing your order (303)</a:t>
            </a:r>
            <a:r>
              <a:rPr lang="en-US" sz="2000" dirty="0">
                <a:solidFill>
                  <a:schemeClr val="tx1"/>
                </a:solidFill>
                <a:hlinkClick r:id="rId2"/>
              </a:rPr>
              <a:t>427-7581</a:t>
            </a:r>
            <a:r>
              <a:rPr lang="en-US" sz="2000" dirty="0">
                <a:solidFill>
                  <a:schemeClr val="tx1"/>
                </a:solidFill>
              </a:rPr>
              <a:t>)</a:t>
            </a:r>
            <a:br>
              <a:rPr lang="en-US" sz="2000" dirty="0">
                <a:solidFill>
                  <a:schemeClr val="tx1"/>
                </a:solidFill>
              </a:rPr>
            </a:br>
            <a:endParaRPr lang="en-US" sz="2000" dirty="0" smtClean="0">
              <a:solidFill>
                <a:schemeClr val="tx1"/>
              </a:solidFill>
            </a:endParaRPr>
          </a:p>
          <a:p>
            <a:pPr marL="0" indent="0">
              <a:buNone/>
            </a:pPr>
            <a:r>
              <a:rPr lang="en-US" sz="2000" dirty="0" smtClean="0">
                <a:solidFill>
                  <a:schemeClr val="tx1"/>
                </a:solidFill>
              </a:rPr>
              <a:t>There </a:t>
            </a:r>
            <a:r>
              <a:rPr lang="en-US" sz="2000" dirty="0">
                <a:solidFill>
                  <a:schemeClr val="tx1"/>
                </a:solidFill>
              </a:rPr>
              <a:t>will be a total of two </a:t>
            </a:r>
            <a:r>
              <a:rPr lang="en-US" sz="2000" dirty="0" smtClean="0">
                <a:solidFill>
                  <a:schemeClr val="tx1"/>
                </a:solidFill>
              </a:rPr>
              <a:t>$25 </a:t>
            </a:r>
            <a:r>
              <a:rPr lang="en-US" sz="2000" dirty="0">
                <a:solidFill>
                  <a:schemeClr val="tx1"/>
                </a:solidFill>
              </a:rPr>
              <a:t>gift certificates awarded in this drawing so get entered today and you could be a winner!!</a:t>
            </a:r>
            <a:br>
              <a:rPr lang="en-US" sz="2000" dirty="0">
                <a:solidFill>
                  <a:schemeClr val="tx1"/>
                </a:solidFill>
              </a:rPr>
            </a:br>
            <a:endParaRPr lang="en-US" sz="2000" dirty="0" smtClean="0">
              <a:solidFill>
                <a:schemeClr val="tx1"/>
              </a:solidFill>
            </a:endParaRPr>
          </a:p>
          <a:p>
            <a:pPr marL="0" indent="0">
              <a:buNone/>
            </a:pPr>
            <a:r>
              <a:rPr lang="en-US" sz="2000" dirty="0" smtClean="0">
                <a:solidFill>
                  <a:schemeClr val="tx1"/>
                </a:solidFill>
              </a:rPr>
              <a:t>I </a:t>
            </a:r>
            <a:r>
              <a:rPr lang="en-US" sz="2000" dirty="0">
                <a:solidFill>
                  <a:schemeClr val="tx1"/>
                </a:solidFill>
              </a:rPr>
              <a:t>will be contacting the winners on November 1st to congratulate them.</a:t>
            </a:r>
            <a:br>
              <a:rPr lang="en-US" sz="2000" dirty="0">
                <a:solidFill>
                  <a:schemeClr val="tx1"/>
                </a:solidFill>
              </a:rPr>
            </a:br>
            <a:r>
              <a:rPr lang="en-US" sz="2000" dirty="0">
                <a:solidFill>
                  <a:schemeClr val="tx1"/>
                </a:solidFill>
              </a:rPr>
              <a:t>Good Luck!  </a:t>
            </a:r>
            <a:r>
              <a:rPr lang="en-US" sz="2000" dirty="0" smtClean="0">
                <a:solidFill>
                  <a:schemeClr val="tx1"/>
                </a:solidFill>
              </a:rPr>
              <a:t>                                                                                                            Lisa</a:t>
            </a:r>
            <a:endParaRPr lang="en-US" sz="2000" dirty="0">
              <a:solidFill>
                <a:schemeClr val="tx1"/>
              </a:solidFill>
            </a:endParaRPr>
          </a:p>
        </p:txBody>
      </p:sp>
      <p:sp>
        <p:nvSpPr>
          <p:cNvPr id="2" name="Title 1"/>
          <p:cNvSpPr>
            <a:spLocks noGrp="1"/>
          </p:cNvSpPr>
          <p:nvPr>
            <p:ph type="title"/>
          </p:nvPr>
        </p:nvSpPr>
        <p:spPr>
          <a:xfrm>
            <a:off x="457200" y="511705"/>
            <a:ext cx="8229600" cy="1143000"/>
          </a:xfrm>
        </p:spPr>
        <p:txBody>
          <a:bodyPr>
            <a:normAutofit/>
          </a:bodyPr>
          <a:lstStyle/>
          <a:p>
            <a:r>
              <a:rPr lang="en-US" sz="3200" dirty="0"/>
              <a:t>IT'S AN END OF THE MONTH SALE!!!</a:t>
            </a:r>
            <a:r>
              <a:rPr lang="en-US" sz="3200" dirty="0" smtClean="0"/>
              <a:t>!</a:t>
            </a:r>
            <a:endParaRPr lang="en-US" sz="3200" dirty="0"/>
          </a:p>
        </p:txBody>
      </p:sp>
    </p:spTree>
    <p:extLst>
      <p:ext uri="{BB962C8B-B14F-4D97-AF65-F5344CB8AC3E}">
        <p14:creationId xmlns:p14="http://schemas.microsoft.com/office/powerpoint/2010/main" val="29579492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4207"/>
            <a:ext cx="8229600" cy="4849431"/>
          </a:xfrm>
        </p:spPr>
        <p:txBody>
          <a:bodyPr>
            <a:normAutofit lnSpcReduction="10000"/>
          </a:bodyPr>
          <a:lstStyle/>
          <a:p>
            <a:r>
              <a:rPr lang="en-US" sz="2400" dirty="0" smtClean="0"/>
              <a:t> </a:t>
            </a:r>
            <a:r>
              <a:rPr lang="en-US" sz="2400" dirty="0">
                <a:solidFill>
                  <a:schemeClr val="tx1"/>
                </a:solidFill>
              </a:rPr>
              <a:t>Referral incentives ($10/member that orders 100PV or</a:t>
            </a:r>
            <a:br>
              <a:rPr lang="en-US" sz="2400" dirty="0">
                <a:solidFill>
                  <a:schemeClr val="tx1"/>
                </a:solidFill>
              </a:rPr>
            </a:br>
            <a:r>
              <a:rPr lang="en-US" sz="2400" dirty="0">
                <a:solidFill>
                  <a:schemeClr val="tx1"/>
                </a:solidFill>
              </a:rPr>
              <a:t>more). I also do occasionally product deals for </a:t>
            </a:r>
            <a:r>
              <a:rPr lang="en-US" sz="2400" dirty="0" smtClean="0">
                <a:solidFill>
                  <a:schemeClr val="tx1"/>
                </a:solidFill>
              </a:rPr>
              <a:t>referrals</a:t>
            </a:r>
          </a:p>
          <a:p>
            <a:r>
              <a:rPr lang="en-US" sz="2400" dirty="0" smtClean="0">
                <a:solidFill>
                  <a:schemeClr val="tx1"/>
                </a:solidFill>
              </a:rPr>
              <a:t>Invite a customer to take a Product </a:t>
            </a:r>
            <a:r>
              <a:rPr lang="en-US" sz="2400" dirty="0">
                <a:solidFill>
                  <a:schemeClr val="tx1"/>
                </a:solidFill>
              </a:rPr>
              <a:t>G</a:t>
            </a:r>
            <a:r>
              <a:rPr lang="en-US" sz="2400" dirty="0" smtClean="0">
                <a:solidFill>
                  <a:schemeClr val="tx1"/>
                </a:solidFill>
              </a:rPr>
              <a:t>uide to a family event and tell them you are placing an order soon and could you order something for them </a:t>
            </a:r>
            <a:endParaRPr lang="en-US" sz="2400" dirty="0">
              <a:solidFill>
                <a:schemeClr val="tx1"/>
              </a:solidFill>
            </a:endParaRPr>
          </a:p>
          <a:p>
            <a:r>
              <a:rPr lang="en-US" sz="2400" dirty="0">
                <a:solidFill>
                  <a:schemeClr val="tx1"/>
                </a:solidFill>
              </a:rPr>
              <a:t>When customers are on tight budgets, offer free products and / or free shipping when they </a:t>
            </a:r>
            <a:r>
              <a:rPr lang="en-US" sz="2400" dirty="0" smtClean="0">
                <a:solidFill>
                  <a:schemeClr val="tx1"/>
                </a:solidFill>
              </a:rPr>
              <a:t>host  an event …</a:t>
            </a:r>
          </a:p>
          <a:p>
            <a:pPr marL="0" indent="0">
              <a:buNone/>
            </a:pPr>
            <a:r>
              <a:rPr lang="en-US" sz="2400" dirty="0">
                <a:solidFill>
                  <a:schemeClr val="tx1"/>
                </a:solidFill>
              </a:rPr>
              <a:t>	</a:t>
            </a:r>
            <a:r>
              <a:rPr lang="en-US" sz="2400" dirty="0" smtClean="0">
                <a:solidFill>
                  <a:schemeClr val="tx1"/>
                </a:solidFill>
              </a:rPr>
              <a:t>-- an in-home event</a:t>
            </a:r>
          </a:p>
          <a:p>
            <a:pPr marL="0" indent="0">
              <a:buNone/>
            </a:pPr>
            <a:r>
              <a:rPr lang="en-US" sz="2400" dirty="0">
                <a:solidFill>
                  <a:schemeClr val="tx1"/>
                </a:solidFill>
              </a:rPr>
              <a:t>	</a:t>
            </a:r>
            <a:r>
              <a:rPr lang="en-US" sz="2400" dirty="0" smtClean="0">
                <a:solidFill>
                  <a:schemeClr val="tx1"/>
                </a:solidFill>
              </a:rPr>
              <a:t>-- a Face Book event</a:t>
            </a:r>
          </a:p>
          <a:p>
            <a:pPr marL="0" indent="0">
              <a:buNone/>
            </a:pPr>
            <a:r>
              <a:rPr lang="en-US" sz="2400" dirty="0">
                <a:solidFill>
                  <a:schemeClr val="tx1"/>
                </a:solidFill>
              </a:rPr>
              <a:t>	</a:t>
            </a:r>
            <a:r>
              <a:rPr lang="en-US" sz="2400" dirty="0" smtClean="0">
                <a:solidFill>
                  <a:schemeClr val="tx1"/>
                </a:solidFill>
              </a:rPr>
              <a:t>-- a Health Chats Conference Call on topic of interest to their 		friends</a:t>
            </a:r>
          </a:p>
          <a:p>
            <a:pPr marL="0" indent="0">
              <a:buNone/>
            </a:pPr>
            <a:r>
              <a:rPr lang="en-US" sz="2400" dirty="0" smtClean="0"/>
              <a:t>                                                                Ashley/ </a:t>
            </a:r>
            <a:r>
              <a:rPr lang="en-US" sz="2400" dirty="0" err="1" smtClean="0"/>
              <a:t>katie</a:t>
            </a:r>
            <a:endParaRPr lang="en-US" sz="2400" dirty="0"/>
          </a:p>
          <a:p>
            <a:endParaRPr lang="en-US" sz="2400" dirty="0"/>
          </a:p>
        </p:txBody>
      </p:sp>
      <p:sp>
        <p:nvSpPr>
          <p:cNvPr id="3" name="Title 2"/>
          <p:cNvSpPr>
            <a:spLocks noGrp="1"/>
          </p:cNvSpPr>
          <p:nvPr>
            <p:ph type="title"/>
          </p:nvPr>
        </p:nvSpPr>
        <p:spPr>
          <a:xfrm>
            <a:off x="457200" y="357754"/>
            <a:ext cx="7200479" cy="970066"/>
          </a:xfrm>
          <a:ln>
            <a:solidFill>
              <a:schemeClr val="accent5">
                <a:lumMod val="75000"/>
              </a:schemeClr>
            </a:solidFill>
          </a:ln>
        </p:spPr>
        <p:txBody>
          <a:bodyPr>
            <a:noAutofit/>
          </a:bodyPr>
          <a:lstStyle/>
          <a:p>
            <a:r>
              <a:rPr lang="en-US" sz="3600" dirty="0" smtClean="0"/>
              <a:t>Incentives for Referring Friends</a:t>
            </a:r>
            <a:endParaRPr lang="en-US" sz="3600" dirty="0"/>
          </a:p>
        </p:txBody>
      </p:sp>
    </p:spTree>
    <p:extLst>
      <p:ext uri="{BB962C8B-B14F-4D97-AF65-F5344CB8AC3E}">
        <p14:creationId xmlns:p14="http://schemas.microsoft.com/office/powerpoint/2010/main" val="1898362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89671"/>
            <a:ext cx="8229600" cy="4810943"/>
          </a:xfrm>
        </p:spPr>
        <p:txBody>
          <a:bodyPr>
            <a:normAutofit/>
          </a:bodyPr>
          <a:lstStyle/>
          <a:p>
            <a:r>
              <a:rPr lang="en-US" sz="2000" dirty="0" smtClean="0"/>
              <a:t> </a:t>
            </a:r>
            <a:r>
              <a:rPr lang="en-US" sz="2000" dirty="0">
                <a:solidFill>
                  <a:schemeClr val="tx1"/>
                </a:solidFill>
              </a:rPr>
              <a:t>Incentive to get on Monday night for the Opportunity </a:t>
            </a:r>
            <a:r>
              <a:rPr lang="en-US" sz="2000" dirty="0" smtClean="0">
                <a:solidFill>
                  <a:schemeClr val="tx1"/>
                </a:solidFill>
              </a:rPr>
              <a:t>presentation or any of our favorite archived presentations</a:t>
            </a:r>
            <a:r>
              <a:rPr lang="en-US" sz="2000" dirty="0">
                <a:solidFill>
                  <a:schemeClr val="tx1"/>
                </a:solidFill>
              </a:rPr>
              <a:t/>
            </a:r>
            <a:br>
              <a:rPr lang="en-US" sz="2000" dirty="0">
                <a:solidFill>
                  <a:schemeClr val="tx1"/>
                </a:solidFill>
              </a:rPr>
            </a:br>
            <a:r>
              <a:rPr lang="en-US" sz="2000" dirty="0">
                <a:solidFill>
                  <a:schemeClr val="tx1"/>
                </a:solidFill>
              </a:rPr>
              <a:t>– varies between certain products.</a:t>
            </a:r>
          </a:p>
          <a:p>
            <a:pPr marL="0" indent="0">
              <a:buNone/>
            </a:pPr>
            <a:r>
              <a:rPr lang="en-US" sz="2000" dirty="0">
                <a:solidFill>
                  <a:schemeClr val="tx1"/>
                </a:solidFill>
              </a:rPr>
              <a:t> </a:t>
            </a:r>
          </a:p>
          <a:p>
            <a:r>
              <a:rPr lang="en-US" sz="2000" dirty="0">
                <a:solidFill>
                  <a:schemeClr val="tx1"/>
                </a:solidFill>
              </a:rPr>
              <a:t>***I offer many incentives on my personal FB page for new</a:t>
            </a:r>
            <a:br>
              <a:rPr lang="en-US" sz="2000" dirty="0">
                <a:solidFill>
                  <a:schemeClr val="tx1"/>
                </a:solidFill>
              </a:rPr>
            </a:br>
            <a:r>
              <a:rPr lang="en-US" sz="2000" dirty="0">
                <a:solidFill>
                  <a:schemeClr val="tx1"/>
                </a:solidFill>
              </a:rPr>
              <a:t>&amp; current members and post frequently about the opportunity which has </a:t>
            </a:r>
            <a:r>
              <a:rPr lang="en-US" sz="2000" dirty="0" smtClean="0">
                <a:solidFill>
                  <a:schemeClr val="tx1"/>
                </a:solidFill>
              </a:rPr>
              <a:t>led to </a:t>
            </a:r>
            <a:r>
              <a:rPr lang="en-US" sz="2000" dirty="0">
                <a:solidFill>
                  <a:schemeClr val="tx1"/>
                </a:solidFill>
              </a:rPr>
              <a:t>many conversations.</a:t>
            </a:r>
          </a:p>
          <a:p>
            <a:r>
              <a:rPr lang="en-US" sz="2000" dirty="0">
                <a:solidFill>
                  <a:schemeClr val="tx1"/>
                </a:solidFill>
              </a:rPr>
              <a:t> </a:t>
            </a:r>
            <a:r>
              <a:rPr lang="en-US" sz="2000" dirty="0" smtClean="0">
                <a:solidFill>
                  <a:schemeClr val="tx1"/>
                </a:solidFill>
              </a:rPr>
              <a:t>Learn and Earn can include a session on home businesses</a:t>
            </a:r>
          </a:p>
          <a:p>
            <a:r>
              <a:rPr lang="en-US" sz="2000" dirty="0" smtClean="0">
                <a:solidFill>
                  <a:schemeClr val="tx1"/>
                </a:solidFill>
              </a:rPr>
              <a:t>Send a link to a Shaklee Effect video story  to a customer and offer a free product or free shipping or money off next order for taking the time to glance at the video and see who comes to mind who may want to know more about home businesses . </a:t>
            </a:r>
            <a:endParaRPr lang="en-US" sz="2000" dirty="0">
              <a:solidFill>
                <a:schemeClr val="tx1"/>
              </a:solidFill>
            </a:endParaRPr>
          </a:p>
          <a:p>
            <a:r>
              <a:rPr lang="en-US" sz="2000" dirty="0" smtClean="0">
                <a:solidFill>
                  <a:schemeClr val="tx1"/>
                </a:solidFill>
              </a:rPr>
              <a:t>Treat you to a free coffee to meet with me to learn about home businesses				                                      </a:t>
            </a:r>
            <a:r>
              <a:rPr lang="en-US" sz="2000" dirty="0" err="1" smtClean="0">
                <a:solidFill>
                  <a:schemeClr val="tx1"/>
                </a:solidFill>
              </a:rPr>
              <a:t>ashley</a:t>
            </a:r>
            <a:r>
              <a:rPr lang="en-US" sz="2000" dirty="0" smtClean="0">
                <a:solidFill>
                  <a:schemeClr val="tx1"/>
                </a:solidFill>
              </a:rPr>
              <a:t>/ </a:t>
            </a:r>
            <a:r>
              <a:rPr lang="en-US" sz="2000" dirty="0" err="1" smtClean="0">
                <a:solidFill>
                  <a:schemeClr val="tx1"/>
                </a:solidFill>
              </a:rPr>
              <a:t>katie</a:t>
            </a:r>
            <a:endParaRPr lang="en-US" sz="2000" dirty="0">
              <a:solidFill>
                <a:schemeClr val="tx1"/>
              </a:solidFill>
            </a:endParaRPr>
          </a:p>
        </p:txBody>
      </p:sp>
      <p:sp>
        <p:nvSpPr>
          <p:cNvPr id="2" name="Title 1"/>
          <p:cNvSpPr>
            <a:spLocks noGrp="1"/>
          </p:cNvSpPr>
          <p:nvPr>
            <p:ph type="title"/>
          </p:nvPr>
        </p:nvSpPr>
        <p:spPr>
          <a:xfrm>
            <a:off x="457200" y="371185"/>
            <a:ext cx="8229600" cy="1143000"/>
          </a:xfrm>
          <a:ln>
            <a:solidFill>
              <a:schemeClr val="accent5">
                <a:lumMod val="75000"/>
              </a:schemeClr>
            </a:solidFill>
          </a:ln>
        </p:spPr>
        <p:txBody>
          <a:bodyPr>
            <a:normAutofit/>
          </a:bodyPr>
          <a:lstStyle/>
          <a:p>
            <a:r>
              <a:rPr lang="en-US" sz="3200" dirty="0" smtClean="0"/>
              <a:t> Incentives for Learning About Home Businesses</a:t>
            </a:r>
            <a:endParaRPr lang="en-US" sz="3200" dirty="0"/>
          </a:p>
        </p:txBody>
      </p:sp>
    </p:spTree>
    <p:extLst>
      <p:ext uri="{BB962C8B-B14F-4D97-AF65-F5344CB8AC3E}">
        <p14:creationId xmlns:p14="http://schemas.microsoft.com/office/powerpoint/2010/main" val="33379150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337" y="274639"/>
            <a:ext cx="7131512" cy="1143000"/>
          </a:xfrm>
          <a:solidFill>
            <a:schemeClr val="accent5">
              <a:lumMod val="40000"/>
              <a:lumOff val="60000"/>
            </a:schemeClr>
          </a:solidFill>
        </p:spPr>
        <p:txBody>
          <a:bodyPr>
            <a:normAutofit/>
          </a:bodyPr>
          <a:lstStyle/>
          <a:p>
            <a:r>
              <a:rPr lang="en-US" sz="3200" dirty="0" err="1" smtClean="0"/>
              <a:t>FaceBook</a:t>
            </a:r>
            <a:r>
              <a:rPr lang="en-US" sz="3200" dirty="0" smtClean="0"/>
              <a:t> Incentives and Rewards</a:t>
            </a:r>
            <a:endParaRPr lang="en-US" sz="3200" dirty="0"/>
          </a:p>
        </p:txBody>
      </p:sp>
      <p:sp>
        <p:nvSpPr>
          <p:cNvPr id="3" name="Content Placeholder 2"/>
          <p:cNvSpPr>
            <a:spLocks noGrp="1"/>
          </p:cNvSpPr>
          <p:nvPr>
            <p:ph idx="1"/>
          </p:nvPr>
        </p:nvSpPr>
        <p:spPr>
          <a:xfrm>
            <a:off x="457200" y="1600201"/>
            <a:ext cx="7854653" cy="4525963"/>
          </a:xfrm>
        </p:spPr>
        <p:txBody>
          <a:bodyPr>
            <a:normAutofit/>
          </a:bodyPr>
          <a:lstStyle/>
          <a:p>
            <a:r>
              <a:rPr lang="en-US" sz="2400" dirty="0" smtClean="0"/>
              <a:t>Post a photo that depicts the good results you have received from using Shaklee products on your Face Book page,  and receive free products when people who respond and you refer to me .</a:t>
            </a:r>
          </a:p>
          <a:p>
            <a:endParaRPr lang="en-US" sz="2400" dirty="0"/>
          </a:p>
        </p:txBody>
      </p:sp>
      <p:sp>
        <p:nvSpPr>
          <p:cNvPr id="4" name="Rectangle 3"/>
          <p:cNvSpPr/>
          <p:nvPr/>
        </p:nvSpPr>
        <p:spPr>
          <a:xfrm>
            <a:off x="1555288" y="3505944"/>
            <a:ext cx="7161936" cy="584776"/>
          </a:xfrm>
          <a:prstGeom prst="rect">
            <a:avLst/>
          </a:prstGeom>
        </p:spPr>
        <p:txBody>
          <a:bodyPr wrap="none">
            <a:spAutoFit/>
          </a:bodyPr>
          <a:lstStyle/>
          <a:p>
            <a:r>
              <a:rPr lang="en-US" sz="3200" dirty="0"/>
              <a:t>Learn and Earn Health Education Program</a:t>
            </a:r>
          </a:p>
        </p:txBody>
      </p:sp>
      <p:sp>
        <p:nvSpPr>
          <p:cNvPr id="5" name="Rectangle 4"/>
          <p:cNvSpPr/>
          <p:nvPr/>
        </p:nvSpPr>
        <p:spPr>
          <a:xfrm>
            <a:off x="827337" y="4310607"/>
            <a:ext cx="7267855" cy="1200328"/>
          </a:xfrm>
          <a:prstGeom prst="rect">
            <a:avLst/>
          </a:prstGeom>
        </p:spPr>
        <p:txBody>
          <a:bodyPr wrap="square">
            <a:spAutoFit/>
          </a:bodyPr>
          <a:lstStyle/>
          <a:p>
            <a:r>
              <a:rPr lang="en-US" sz="2400" dirty="0" smtClean="0"/>
              <a:t>onechangecounts.com </a:t>
            </a:r>
            <a:r>
              <a:rPr lang="en-US" sz="2400" dirty="0"/>
              <a:t>- </a:t>
            </a:r>
            <a:r>
              <a:rPr lang="en-US" sz="2400" dirty="0" smtClean="0"/>
              <a:t>customers </a:t>
            </a:r>
            <a:r>
              <a:rPr lang="en-US" sz="2400" dirty="0"/>
              <a:t>watch 3 videos, fill out the corresponding Evaluation Form &amp; email it to me. This gets them $25 CASH. </a:t>
            </a:r>
          </a:p>
        </p:txBody>
      </p:sp>
      <p:sp>
        <p:nvSpPr>
          <p:cNvPr id="6" name="TextBox 5"/>
          <p:cNvSpPr txBox="1"/>
          <p:nvPr/>
        </p:nvSpPr>
        <p:spPr>
          <a:xfrm>
            <a:off x="6284686" y="5326269"/>
            <a:ext cx="2607739" cy="400110"/>
          </a:xfrm>
          <a:prstGeom prst="rect">
            <a:avLst/>
          </a:prstGeom>
          <a:noFill/>
        </p:spPr>
        <p:txBody>
          <a:bodyPr wrap="square" rtlCol="0">
            <a:spAutoFit/>
          </a:bodyPr>
          <a:lstStyle/>
          <a:p>
            <a:r>
              <a:rPr lang="en-US" sz="2000" dirty="0" err="1" smtClean="0"/>
              <a:t>ashley</a:t>
            </a:r>
            <a:endParaRPr lang="en-US" sz="2000" dirty="0"/>
          </a:p>
        </p:txBody>
      </p:sp>
    </p:spTree>
    <p:extLst>
      <p:ext uri="{BB962C8B-B14F-4D97-AF65-F5344CB8AC3E}">
        <p14:creationId xmlns:p14="http://schemas.microsoft.com/office/powerpoint/2010/main" val="24692187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27657" r="-27657"/>
          <a:stretch>
            <a:fillRect/>
          </a:stretch>
        </p:blipFill>
        <p:spPr>
          <a:xfrm>
            <a:off x="457200" y="942945"/>
            <a:ext cx="8229600" cy="5683558"/>
          </a:xfrm>
        </p:spPr>
      </p:pic>
      <p:sp>
        <p:nvSpPr>
          <p:cNvPr id="5" name="TextBox 4"/>
          <p:cNvSpPr txBox="1"/>
          <p:nvPr/>
        </p:nvSpPr>
        <p:spPr>
          <a:xfrm>
            <a:off x="457200" y="269413"/>
            <a:ext cx="4790859" cy="646331"/>
          </a:xfrm>
          <a:prstGeom prst="rect">
            <a:avLst/>
          </a:prstGeom>
          <a:noFill/>
        </p:spPr>
        <p:txBody>
          <a:bodyPr wrap="square" rtlCol="0">
            <a:spAutoFit/>
          </a:bodyPr>
          <a:lstStyle/>
          <a:p>
            <a:r>
              <a:rPr lang="en-US" sz="3600" dirty="0" smtClean="0"/>
              <a:t>Learn and Earn Program</a:t>
            </a:r>
            <a:endParaRPr lang="en-US" sz="3600" dirty="0"/>
          </a:p>
        </p:txBody>
      </p:sp>
      <p:sp>
        <p:nvSpPr>
          <p:cNvPr id="2" name="TextBox 1"/>
          <p:cNvSpPr txBox="1"/>
          <p:nvPr/>
        </p:nvSpPr>
        <p:spPr>
          <a:xfrm>
            <a:off x="7104743" y="5487744"/>
            <a:ext cx="1582057" cy="369332"/>
          </a:xfrm>
          <a:prstGeom prst="rect">
            <a:avLst/>
          </a:prstGeom>
          <a:noFill/>
        </p:spPr>
        <p:txBody>
          <a:bodyPr wrap="square" rtlCol="0">
            <a:spAutoFit/>
          </a:bodyPr>
          <a:lstStyle/>
          <a:p>
            <a:r>
              <a:rPr lang="en-US" dirty="0" err="1" smtClean="0"/>
              <a:t>katie</a:t>
            </a:r>
            <a:endParaRPr lang="en-US" dirty="0"/>
          </a:p>
        </p:txBody>
      </p:sp>
    </p:spTree>
    <p:extLst>
      <p:ext uri="{BB962C8B-B14F-4D97-AF65-F5344CB8AC3E}">
        <p14:creationId xmlns:p14="http://schemas.microsoft.com/office/powerpoint/2010/main" val="27146765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92259" r="-92259"/>
          <a:stretch>
            <a:fillRect/>
          </a:stretch>
        </p:blipFill>
        <p:spPr>
          <a:xfrm>
            <a:off x="0" y="19244"/>
            <a:ext cx="12852587" cy="6838756"/>
          </a:xfrm>
        </p:spPr>
      </p:pic>
      <p:sp>
        <p:nvSpPr>
          <p:cNvPr id="2" name="Title 1"/>
          <p:cNvSpPr>
            <a:spLocks noGrp="1"/>
          </p:cNvSpPr>
          <p:nvPr>
            <p:ph type="title"/>
          </p:nvPr>
        </p:nvSpPr>
        <p:spPr>
          <a:xfrm>
            <a:off x="134682" y="577313"/>
            <a:ext cx="3641005" cy="2655641"/>
          </a:xfrm>
        </p:spPr>
        <p:txBody>
          <a:bodyPr>
            <a:normAutofit/>
          </a:bodyPr>
          <a:lstStyle/>
          <a:p>
            <a:r>
              <a:rPr lang="en-US" sz="3200" dirty="0" smtClean="0"/>
              <a:t>Inviting a Customer to Host a Meeting or a Health Chat to Receive Free Products </a:t>
            </a:r>
            <a:endParaRPr lang="en-US" sz="3200" dirty="0"/>
          </a:p>
        </p:txBody>
      </p:sp>
      <p:sp>
        <p:nvSpPr>
          <p:cNvPr id="3" name="TextBox 2"/>
          <p:cNvSpPr txBox="1"/>
          <p:nvPr/>
        </p:nvSpPr>
        <p:spPr>
          <a:xfrm>
            <a:off x="1500750" y="5619182"/>
            <a:ext cx="1789357" cy="461665"/>
          </a:xfrm>
          <a:prstGeom prst="rect">
            <a:avLst/>
          </a:prstGeom>
          <a:noFill/>
        </p:spPr>
        <p:txBody>
          <a:bodyPr wrap="square" rtlCol="0">
            <a:spAutoFit/>
          </a:bodyPr>
          <a:lstStyle/>
          <a:p>
            <a:r>
              <a:rPr lang="en-US" sz="2400" dirty="0" err="1" smtClean="0"/>
              <a:t>katie</a:t>
            </a:r>
            <a:endParaRPr lang="en-US" sz="2400" dirty="0"/>
          </a:p>
        </p:txBody>
      </p:sp>
    </p:spTree>
    <p:extLst>
      <p:ext uri="{BB962C8B-B14F-4D97-AF65-F5344CB8AC3E}">
        <p14:creationId xmlns:p14="http://schemas.microsoft.com/office/powerpoint/2010/main" val="1372010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111708" r="-111708"/>
          <a:stretch>
            <a:fillRect/>
          </a:stretch>
        </p:blipFill>
        <p:spPr>
          <a:xfrm>
            <a:off x="-4194407" y="0"/>
            <a:ext cx="18432303" cy="7158684"/>
          </a:xfrm>
        </p:spPr>
      </p:pic>
      <p:sp>
        <p:nvSpPr>
          <p:cNvPr id="2" name="TextBox 1"/>
          <p:cNvSpPr txBox="1"/>
          <p:nvPr/>
        </p:nvSpPr>
        <p:spPr>
          <a:xfrm>
            <a:off x="7823200" y="870857"/>
            <a:ext cx="1190171" cy="369332"/>
          </a:xfrm>
          <a:prstGeom prst="rect">
            <a:avLst/>
          </a:prstGeom>
          <a:noFill/>
        </p:spPr>
        <p:txBody>
          <a:bodyPr wrap="square" rtlCol="0">
            <a:spAutoFit/>
          </a:bodyPr>
          <a:lstStyle/>
          <a:p>
            <a:r>
              <a:rPr lang="en-US" dirty="0" err="1" smtClean="0"/>
              <a:t>katie</a:t>
            </a:r>
            <a:endParaRPr lang="en-US" dirty="0"/>
          </a:p>
        </p:txBody>
      </p:sp>
    </p:spTree>
    <p:extLst>
      <p:ext uri="{BB962C8B-B14F-4D97-AF65-F5344CB8AC3E}">
        <p14:creationId xmlns:p14="http://schemas.microsoft.com/office/powerpoint/2010/main" val="39661950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Difficulties</a:t>
            </a:r>
            <a:endParaRPr lang="en-US" dirty="0"/>
          </a:p>
        </p:txBody>
      </p:sp>
      <p:sp>
        <p:nvSpPr>
          <p:cNvPr id="3" name="Content Placeholder 2"/>
          <p:cNvSpPr>
            <a:spLocks noGrp="1"/>
          </p:cNvSpPr>
          <p:nvPr>
            <p:ph idx="1"/>
          </p:nvPr>
        </p:nvSpPr>
        <p:spPr/>
        <p:txBody>
          <a:bodyPr/>
          <a:lstStyle/>
          <a:p>
            <a:pPr marL="0" indent="0">
              <a:buNone/>
            </a:pPr>
            <a:r>
              <a:rPr lang="en-US" dirty="0" smtClean="0"/>
              <a:t>Our air conditioner failed during the recording and my computer overheated and rebooted before I realized the air conditioner wasn’t working.  </a:t>
            </a:r>
          </a:p>
          <a:p>
            <a:pPr marL="0" indent="0">
              <a:buNone/>
            </a:pPr>
            <a:r>
              <a:rPr lang="en-US" dirty="0" smtClean="0"/>
              <a:t>The recording ended here and this is all that I could recover.</a:t>
            </a:r>
          </a:p>
          <a:p>
            <a:pPr marL="0" indent="0">
              <a:buNone/>
            </a:pPr>
            <a:r>
              <a:rPr lang="en-US" dirty="0" smtClean="0"/>
              <a:t>The following two slides were missed in the recording.</a:t>
            </a:r>
            <a:endParaRPr lang="en-US" dirty="0"/>
          </a:p>
        </p:txBody>
      </p:sp>
    </p:spTree>
    <p:extLst>
      <p:ext uri="{BB962C8B-B14F-4D97-AF65-F5344CB8AC3E}">
        <p14:creationId xmlns:p14="http://schemas.microsoft.com/office/powerpoint/2010/main" val="21847776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9535" y="1490002"/>
            <a:ext cx="7599958" cy="4599265"/>
          </a:xfrm>
        </p:spPr>
        <p:txBody>
          <a:bodyPr>
            <a:normAutofit/>
          </a:bodyPr>
          <a:lstStyle/>
          <a:p>
            <a:pPr>
              <a:buFont typeface="Arial"/>
              <a:buChar char="•"/>
            </a:pPr>
            <a:r>
              <a:rPr lang="en-US" dirty="0" smtClean="0"/>
              <a:t> </a:t>
            </a:r>
            <a:r>
              <a:rPr lang="en-US" dirty="0">
                <a:solidFill>
                  <a:schemeClr val="tx1"/>
                </a:solidFill>
              </a:rPr>
              <a:t>T</a:t>
            </a:r>
            <a:r>
              <a:rPr lang="en-US" dirty="0" smtClean="0">
                <a:solidFill>
                  <a:schemeClr val="tx1"/>
                </a:solidFill>
              </a:rPr>
              <a:t>ake a look at your business and determine what you want next ….</a:t>
            </a:r>
          </a:p>
          <a:p>
            <a:pPr marL="0" indent="0">
              <a:buNone/>
            </a:pPr>
            <a:r>
              <a:rPr lang="en-US" dirty="0" smtClean="0">
                <a:solidFill>
                  <a:schemeClr val="tx1"/>
                </a:solidFill>
              </a:rPr>
              <a:t> </a:t>
            </a:r>
          </a:p>
          <a:p>
            <a:pPr>
              <a:buFont typeface="Wingdings" panose="05000000000000000000" pitchFamily="2" charset="2"/>
              <a:buChar char="q"/>
            </a:pPr>
            <a:r>
              <a:rPr lang="en-US" dirty="0" smtClean="0">
                <a:solidFill>
                  <a:schemeClr val="tx1"/>
                </a:solidFill>
              </a:rPr>
              <a:t>If you want more PV … then choose a strategy and incentive to help you develop new customers and educate the current ones to use more product. </a:t>
            </a:r>
          </a:p>
          <a:p>
            <a:pPr>
              <a:buFont typeface="Wingdings" panose="05000000000000000000" pitchFamily="2" charset="2"/>
              <a:buChar char="q"/>
            </a:pPr>
            <a:r>
              <a:rPr lang="en-US" dirty="0" smtClean="0">
                <a:solidFill>
                  <a:schemeClr val="tx1"/>
                </a:solidFill>
              </a:rPr>
              <a:t> If you are ready to develop leaders, then choose strategies and 	incentives to help you meet new people with whom you can share 	all aspects of  Shaklee… products and business 	</a:t>
            </a:r>
          </a:p>
          <a:p>
            <a:pPr marL="0" indent="0">
              <a:buNone/>
            </a:pPr>
            <a:endParaRPr lang="en-US" sz="1000" dirty="0" smtClean="0">
              <a:solidFill>
                <a:schemeClr val="tx1"/>
              </a:solidFill>
            </a:endParaRPr>
          </a:p>
          <a:p>
            <a:pPr>
              <a:buFont typeface="Arial"/>
              <a:buChar char="•"/>
            </a:pPr>
            <a:r>
              <a:rPr lang="en-US" dirty="0" smtClean="0">
                <a:solidFill>
                  <a:schemeClr val="tx1"/>
                </a:solidFill>
              </a:rPr>
              <a:t>Refer to Last week’s Session 9 on the Role of the Leader in  Servicing Customers for specific materials to conduct New Member Appointments and Member Updates .. A great strategy to achieve both objectives of increasing PV  and identifying potential business partners.                   </a:t>
            </a:r>
            <a:r>
              <a:rPr lang="en-US" dirty="0" err="1" smtClean="0">
                <a:solidFill>
                  <a:schemeClr val="tx1"/>
                </a:solidFill>
              </a:rPr>
              <a:t>katie</a:t>
            </a:r>
            <a:endParaRPr lang="en-US" dirty="0">
              <a:solidFill>
                <a:schemeClr val="tx1"/>
              </a:solidFill>
            </a:endParaRPr>
          </a:p>
        </p:txBody>
      </p:sp>
      <p:sp>
        <p:nvSpPr>
          <p:cNvPr id="3" name="Title 2"/>
          <p:cNvSpPr>
            <a:spLocks noGrp="1"/>
          </p:cNvSpPr>
          <p:nvPr>
            <p:ph type="title"/>
          </p:nvPr>
        </p:nvSpPr>
        <p:spPr>
          <a:xfrm>
            <a:off x="457200" y="319267"/>
            <a:ext cx="8229600" cy="1143000"/>
          </a:xfrm>
        </p:spPr>
        <p:txBody>
          <a:bodyPr>
            <a:normAutofit/>
          </a:bodyPr>
          <a:lstStyle/>
          <a:p>
            <a:r>
              <a:rPr lang="en-US" sz="3200" dirty="0" smtClean="0"/>
              <a:t>Action Steps for Session #10</a:t>
            </a:r>
            <a:br>
              <a:rPr lang="en-US" sz="3200" dirty="0" smtClean="0"/>
            </a:br>
            <a:r>
              <a:rPr lang="en-US" sz="3200" dirty="0" smtClean="0"/>
              <a:t> Customer Incentives and Rewards</a:t>
            </a:r>
            <a:endParaRPr lang="en-US" sz="3200" dirty="0"/>
          </a:p>
        </p:txBody>
      </p:sp>
    </p:spTree>
    <p:extLst>
      <p:ext uri="{BB962C8B-B14F-4D97-AF65-F5344CB8AC3E}">
        <p14:creationId xmlns:p14="http://schemas.microsoft.com/office/powerpoint/2010/main" val="30830845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02843"/>
            <a:ext cx="8229600" cy="4624578"/>
          </a:xfrm>
          <a:ln>
            <a:solidFill>
              <a:schemeClr val="accent5">
                <a:lumMod val="50000"/>
              </a:schemeClr>
            </a:solidFill>
          </a:ln>
        </p:spPr>
        <p:txBody>
          <a:bodyPr>
            <a:normAutofit/>
          </a:bodyPr>
          <a:lstStyle/>
          <a:p>
            <a:pPr marL="0" indent="0">
              <a:buNone/>
            </a:pPr>
            <a:endParaRPr lang="en-US" sz="3000" dirty="0" smtClean="0"/>
          </a:p>
          <a:p>
            <a:r>
              <a:rPr lang="en-US" sz="2600" dirty="0" smtClean="0">
                <a:solidFill>
                  <a:schemeClr val="tx1"/>
                </a:solidFill>
              </a:rPr>
              <a:t>Session 11 – Business Opportunity with Katie Odom and Stephanie Bruce .. And How to Respond When Asked What We Do.                                                                   Nov </a:t>
            </a:r>
            <a:r>
              <a:rPr lang="en-US" sz="2600" dirty="0">
                <a:solidFill>
                  <a:schemeClr val="tx1"/>
                </a:solidFill>
              </a:rPr>
              <a:t>5</a:t>
            </a:r>
            <a:endParaRPr lang="en-US" sz="2600" dirty="0" smtClean="0">
              <a:solidFill>
                <a:schemeClr val="tx1"/>
              </a:solidFill>
            </a:endParaRPr>
          </a:p>
          <a:p>
            <a:r>
              <a:rPr lang="en-US" sz="2600" dirty="0" smtClean="0">
                <a:solidFill>
                  <a:schemeClr val="tx1"/>
                </a:solidFill>
              </a:rPr>
              <a:t>Session 12 – The Art of Closing and Next Steps         11-12</a:t>
            </a:r>
          </a:p>
          <a:p>
            <a:r>
              <a:rPr lang="en-US" sz="2600" dirty="0" smtClean="0">
                <a:solidFill>
                  <a:schemeClr val="tx1"/>
                </a:solidFill>
              </a:rPr>
              <a:t>Session 13 – There’s Plenty of Time… Really!            11-19</a:t>
            </a:r>
          </a:p>
          <a:p>
            <a:pPr marL="0" indent="0">
              <a:buNone/>
            </a:pPr>
            <a:r>
              <a:rPr lang="en-US" sz="2600" dirty="0" smtClean="0">
                <a:solidFill>
                  <a:schemeClr val="tx1"/>
                </a:solidFill>
              </a:rPr>
              <a:t>Nov 26 – Happy Thanksgiving .. No Webinar</a:t>
            </a:r>
          </a:p>
          <a:p>
            <a:pPr marL="0" indent="0">
              <a:buNone/>
            </a:pPr>
            <a:r>
              <a:rPr lang="en-US" sz="2600" dirty="0" smtClean="0">
                <a:solidFill>
                  <a:schemeClr val="tx1"/>
                </a:solidFill>
              </a:rPr>
              <a:t>Final Session 14 – Margaret </a:t>
            </a:r>
            <a:r>
              <a:rPr lang="en-US" sz="2600" dirty="0" err="1" smtClean="0">
                <a:solidFill>
                  <a:schemeClr val="tx1"/>
                </a:solidFill>
              </a:rPr>
              <a:t>Trost</a:t>
            </a:r>
            <a:r>
              <a:rPr lang="en-US" sz="2600" dirty="0" smtClean="0">
                <a:solidFill>
                  <a:schemeClr val="tx1"/>
                </a:solidFill>
              </a:rPr>
              <a:t>                                      Dec 3 </a:t>
            </a:r>
          </a:p>
          <a:p>
            <a:endParaRPr lang="en-US" sz="3000" dirty="0"/>
          </a:p>
        </p:txBody>
      </p:sp>
      <p:sp>
        <p:nvSpPr>
          <p:cNvPr id="3" name="Title 2"/>
          <p:cNvSpPr>
            <a:spLocks noGrp="1"/>
          </p:cNvSpPr>
          <p:nvPr>
            <p:ph type="title"/>
          </p:nvPr>
        </p:nvSpPr>
        <p:spPr>
          <a:xfrm>
            <a:off x="457199" y="659842"/>
            <a:ext cx="7970095" cy="1143000"/>
          </a:xfrm>
        </p:spPr>
        <p:txBody>
          <a:bodyPr>
            <a:normAutofit/>
          </a:bodyPr>
          <a:lstStyle/>
          <a:p>
            <a:r>
              <a:rPr lang="en-US" sz="3200" dirty="0" smtClean="0"/>
              <a:t>Coming Up </a:t>
            </a:r>
            <a:br>
              <a:rPr lang="en-US" sz="3200" dirty="0" smtClean="0"/>
            </a:br>
            <a:r>
              <a:rPr lang="en-US" sz="3200" dirty="0" smtClean="0"/>
              <a:t>November 2015 Training Topic</a:t>
            </a:r>
            <a:r>
              <a:rPr lang="en-US" sz="3200" dirty="0"/>
              <a:t>s</a:t>
            </a:r>
          </a:p>
        </p:txBody>
      </p:sp>
    </p:spTree>
    <p:extLst>
      <p:ext uri="{BB962C8B-B14F-4D97-AF65-F5344CB8AC3E}">
        <p14:creationId xmlns:p14="http://schemas.microsoft.com/office/powerpoint/2010/main" val="2642602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35383"/>
            <a:ext cx="8229600" cy="4990791"/>
          </a:xfrm>
        </p:spPr>
        <p:txBody>
          <a:bodyPr>
            <a:normAutofit/>
          </a:bodyPr>
          <a:lstStyle/>
          <a:p>
            <a:pPr marL="0" indent="0">
              <a:buNone/>
            </a:pPr>
            <a:r>
              <a:rPr lang="en-US" sz="2400" b="1" dirty="0" smtClean="0">
                <a:solidFill>
                  <a:schemeClr val="tx1"/>
                </a:solidFill>
              </a:rPr>
              <a:t>Life Plan  </a:t>
            </a:r>
            <a:r>
              <a:rPr lang="en-US" sz="2400" dirty="0" smtClean="0">
                <a:solidFill>
                  <a:schemeClr val="tx1"/>
                </a:solidFill>
              </a:rPr>
              <a:t>( Shaklee Life Strip and 2 canisters Shake )   $244.25 soy  $266.75 non-soy</a:t>
            </a:r>
          </a:p>
          <a:p>
            <a:pPr marL="0" indent="0">
              <a:buNone/>
            </a:pPr>
            <a:r>
              <a:rPr lang="en-US" sz="2400" b="1" dirty="0" smtClean="0">
                <a:solidFill>
                  <a:schemeClr val="tx1"/>
                </a:solidFill>
              </a:rPr>
              <a:t>Vitalizing Plan  </a:t>
            </a:r>
            <a:r>
              <a:rPr lang="en-US" sz="2400" dirty="0" smtClean="0">
                <a:solidFill>
                  <a:schemeClr val="tx1"/>
                </a:solidFill>
              </a:rPr>
              <a:t>( </a:t>
            </a:r>
            <a:r>
              <a:rPr lang="en-US" sz="2400" dirty="0" err="1" smtClean="0">
                <a:solidFill>
                  <a:schemeClr val="tx1"/>
                </a:solidFill>
              </a:rPr>
              <a:t>Vitalizer</a:t>
            </a:r>
            <a:r>
              <a:rPr lang="en-US" sz="2400" dirty="0" smtClean="0">
                <a:solidFill>
                  <a:schemeClr val="tx1"/>
                </a:solidFill>
              </a:rPr>
              <a:t> and 2 canisters of Shake)	 $ 159.95 soy   $183.65  non-soy</a:t>
            </a:r>
          </a:p>
          <a:p>
            <a:pPr marL="0" indent="0">
              <a:buNone/>
            </a:pPr>
            <a:r>
              <a:rPr lang="en-US" sz="2400" b="1" dirty="0" smtClean="0">
                <a:solidFill>
                  <a:schemeClr val="tx1"/>
                </a:solidFill>
              </a:rPr>
              <a:t>Essentials Plan </a:t>
            </a:r>
            <a:r>
              <a:rPr lang="en-US" sz="2400" dirty="0" smtClean="0">
                <a:solidFill>
                  <a:schemeClr val="tx1"/>
                </a:solidFill>
              </a:rPr>
              <a:t>(  Vita Lea 60 tabs, Omega 90 cap, Life Shake canister ) $69.45 to $76.45							</a:t>
            </a:r>
          </a:p>
          <a:p>
            <a:pPr marL="0" indent="0">
              <a:buNone/>
            </a:pPr>
            <a:r>
              <a:rPr lang="en-US" sz="2400" b="1" dirty="0" smtClean="0">
                <a:solidFill>
                  <a:schemeClr val="tx1"/>
                </a:solidFill>
              </a:rPr>
              <a:t>Rx for Healthier Life   </a:t>
            </a:r>
            <a:r>
              <a:rPr lang="en-US" sz="2400" dirty="0" smtClean="0">
                <a:solidFill>
                  <a:schemeClr val="tx1"/>
                </a:solidFill>
              </a:rPr>
              <a:t>-- all versions 	(from $244.05  to $261.61 )</a:t>
            </a:r>
          </a:p>
          <a:p>
            <a:pPr marL="0" indent="0">
              <a:buNone/>
            </a:pPr>
            <a:r>
              <a:rPr lang="en-US" sz="2400" b="1" dirty="0" smtClean="0">
                <a:solidFill>
                  <a:schemeClr val="tx1"/>
                </a:solidFill>
              </a:rPr>
              <a:t>Shaklee Life Shake Family Pack   </a:t>
            </a:r>
            <a:r>
              <a:rPr lang="en-US" sz="2400" dirty="0" smtClean="0">
                <a:solidFill>
                  <a:schemeClr val="tx1"/>
                </a:solidFill>
              </a:rPr>
              <a:t>( 2 bags of Life Shake )     $159.95 soy  or $204.95 non-soy</a:t>
            </a:r>
            <a:r>
              <a:rPr lang="en-US" sz="2000" dirty="0" smtClean="0">
                <a:solidFill>
                  <a:schemeClr val="tx1"/>
                </a:solidFill>
              </a:rPr>
              <a:t>( save additional  $11 by ordering on </a:t>
            </a:r>
            <a:r>
              <a:rPr lang="en-US" sz="2000" dirty="0" err="1" smtClean="0">
                <a:solidFill>
                  <a:schemeClr val="tx1"/>
                </a:solidFill>
              </a:rPr>
              <a:t>autoship</a:t>
            </a:r>
            <a:r>
              <a:rPr lang="en-US" sz="2000" dirty="0" smtClean="0">
                <a:solidFill>
                  <a:schemeClr val="tx1"/>
                </a:solidFill>
              </a:rPr>
              <a:t> ) </a:t>
            </a:r>
          </a:p>
          <a:p>
            <a:pPr marL="0" indent="0">
              <a:buNone/>
            </a:pPr>
            <a:r>
              <a:rPr lang="en-US" sz="2400" b="1" dirty="0" smtClean="0">
                <a:solidFill>
                  <a:schemeClr val="tx1"/>
                </a:solidFill>
              </a:rPr>
              <a:t>Shaklee 180 </a:t>
            </a:r>
            <a:r>
              <a:rPr lang="en-US" sz="2400" b="1" dirty="0" err="1" smtClean="0">
                <a:solidFill>
                  <a:schemeClr val="tx1"/>
                </a:solidFill>
              </a:rPr>
              <a:t>TurnAround</a:t>
            </a:r>
            <a:r>
              <a:rPr lang="en-US" sz="2400" b="1" dirty="0" smtClean="0">
                <a:solidFill>
                  <a:schemeClr val="tx1"/>
                </a:solidFill>
              </a:rPr>
              <a:t> Kit   </a:t>
            </a:r>
            <a:r>
              <a:rPr lang="en-US" sz="2400" dirty="0" smtClean="0">
                <a:solidFill>
                  <a:schemeClr val="tx1"/>
                </a:solidFill>
              </a:rPr>
              <a:t>$ 269.95 soy  or  $305.50 non-soy</a:t>
            </a:r>
            <a:endParaRPr lang="en-US" sz="2400" dirty="0">
              <a:solidFill>
                <a:schemeClr val="tx1"/>
              </a:solidFill>
            </a:endParaRPr>
          </a:p>
        </p:txBody>
      </p:sp>
      <p:sp>
        <p:nvSpPr>
          <p:cNvPr id="2" name="Title 1"/>
          <p:cNvSpPr>
            <a:spLocks noGrp="1"/>
          </p:cNvSpPr>
          <p:nvPr>
            <p:ph type="title"/>
          </p:nvPr>
        </p:nvSpPr>
        <p:spPr>
          <a:xfrm>
            <a:off x="457200" y="261536"/>
            <a:ext cx="8229600" cy="873847"/>
          </a:xfrm>
          <a:ln>
            <a:solidFill>
              <a:schemeClr val="accent5">
                <a:lumMod val="75000"/>
              </a:schemeClr>
            </a:solidFill>
          </a:ln>
        </p:spPr>
        <p:txBody>
          <a:bodyPr>
            <a:normAutofit fontScale="90000"/>
          </a:bodyPr>
          <a:lstStyle/>
          <a:p>
            <a:r>
              <a:rPr lang="en-US" sz="3600" b="1" dirty="0" smtClean="0"/>
              <a:t>6 Free Shipping Deals    .. Good until Nov 20</a:t>
            </a:r>
            <a:endParaRPr lang="en-US" sz="3600" b="1" dirty="0"/>
          </a:p>
        </p:txBody>
      </p:sp>
      <p:sp>
        <p:nvSpPr>
          <p:cNvPr id="4" name="TextBox 3"/>
          <p:cNvSpPr txBox="1"/>
          <p:nvPr/>
        </p:nvSpPr>
        <p:spPr>
          <a:xfrm>
            <a:off x="774426" y="5753898"/>
            <a:ext cx="7740924" cy="830997"/>
          </a:xfrm>
          <a:prstGeom prst="rect">
            <a:avLst/>
          </a:prstGeom>
          <a:noFill/>
          <a:ln>
            <a:solidFill>
              <a:schemeClr val="accent5">
                <a:lumMod val="75000"/>
              </a:schemeClr>
            </a:solidFill>
          </a:ln>
        </p:spPr>
        <p:txBody>
          <a:bodyPr wrap="square" rtlCol="0">
            <a:spAutoFit/>
          </a:bodyPr>
          <a:lstStyle/>
          <a:p>
            <a:r>
              <a:rPr lang="en-US" sz="2400" dirty="0" smtClean="0"/>
              <a:t>Tip – To save our members even more – add cleaning  and laundry products to the Free shipping order </a:t>
            </a:r>
            <a:endParaRPr lang="en-US" sz="2400" dirty="0"/>
          </a:p>
        </p:txBody>
      </p:sp>
    </p:spTree>
    <p:extLst>
      <p:ext uri="{BB962C8B-B14F-4D97-AF65-F5344CB8AC3E}">
        <p14:creationId xmlns:p14="http://schemas.microsoft.com/office/powerpoint/2010/main" val="35010549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573" y="1902941"/>
            <a:ext cx="1554025" cy="1463547"/>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1560" y="1738003"/>
            <a:ext cx="1378698" cy="1721420"/>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7668" y="4512121"/>
            <a:ext cx="3972791" cy="2345883"/>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689" y="4796217"/>
            <a:ext cx="2368636" cy="2061787"/>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6777" y="3058222"/>
            <a:ext cx="1389650" cy="1896847"/>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5000" y="3258751"/>
            <a:ext cx="1453766" cy="1662712"/>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95778" y="1353636"/>
            <a:ext cx="1892402" cy="1949845"/>
          </a:xfrm>
          <a:prstGeom prst="rect">
            <a:avLst/>
          </a:prstGeom>
        </p:spPr>
      </p:pic>
      <p:sp>
        <p:nvSpPr>
          <p:cNvPr id="2" name="Title 1"/>
          <p:cNvSpPr>
            <a:spLocks noGrp="1"/>
          </p:cNvSpPr>
          <p:nvPr>
            <p:ph type="title"/>
          </p:nvPr>
        </p:nvSpPr>
        <p:spPr>
          <a:xfrm>
            <a:off x="601573" y="344357"/>
            <a:ext cx="7920517" cy="787971"/>
          </a:xfrm>
          <a:ln>
            <a:solidFill>
              <a:schemeClr val="accent1">
                <a:lumMod val="75000"/>
              </a:schemeClr>
            </a:solidFill>
          </a:ln>
        </p:spPr>
        <p:txBody>
          <a:bodyPr>
            <a:normAutofit fontScale="90000"/>
          </a:bodyPr>
          <a:lstStyle/>
          <a:p>
            <a:pPr algn="ctr"/>
            <a:r>
              <a:rPr lang="en-US" sz="3600" b="1" dirty="0" smtClean="0"/>
              <a:t>Free Shipping </a:t>
            </a:r>
            <a:r>
              <a:rPr lang="en-US" sz="3600" b="1" i="1" u="sng" dirty="0" smtClean="0"/>
              <a:t>AND</a:t>
            </a:r>
            <a:r>
              <a:rPr lang="en-US" sz="3600" b="1" dirty="0" smtClean="0"/>
              <a:t> Free Membership Options</a:t>
            </a:r>
            <a:endParaRPr lang="en-US" sz="3600" b="1" dirty="0"/>
          </a:p>
        </p:txBody>
      </p:sp>
      <p:sp>
        <p:nvSpPr>
          <p:cNvPr id="3" name="Content Placeholder 2"/>
          <p:cNvSpPr>
            <a:spLocks noGrp="1"/>
          </p:cNvSpPr>
          <p:nvPr>
            <p:ph idx="1"/>
          </p:nvPr>
        </p:nvSpPr>
        <p:spPr>
          <a:xfrm>
            <a:off x="363442" y="1437202"/>
            <a:ext cx="8497010" cy="5420807"/>
          </a:xfrm>
        </p:spPr>
        <p:txBody>
          <a:bodyPr>
            <a:normAutofit/>
          </a:bodyPr>
          <a:lstStyle/>
          <a:p>
            <a:pPr marL="0" indent="0">
              <a:buNone/>
            </a:pPr>
            <a:r>
              <a:rPr lang="en-US" sz="2400" b="1" dirty="0" smtClean="0"/>
              <a:t>Life Plan</a:t>
            </a:r>
            <a:r>
              <a:rPr lang="en-US" sz="2400" dirty="0" smtClean="0"/>
              <a:t>(166PV)</a:t>
            </a:r>
            <a:r>
              <a:rPr lang="en-US" sz="2400" dirty="0"/>
              <a:t> </a:t>
            </a:r>
            <a:r>
              <a:rPr lang="en-US" sz="2400" b="1" dirty="0" smtClean="0"/>
              <a:t>Vitalizing Plan</a:t>
            </a:r>
            <a:r>
              <a:rPr lang="en-US" sz="2400" dirty="0" smtClean="0"/>
              <a:t>(111PV)  </a:t>
            </a:r>
            <a:r>
              <a:rPr lang="en-US" sz="2400" b="1" dirty="0" smtClean="0"/>
              <a:t>Essentials Plan </a:t>
            </a:r>
            <a:r>
              <a:rPr lang="en-US" sz="2400" dirty="0" smtClean="0"/>
              <a:t>(55PV)	</a:t>
            </a:r>
            <a:r>
              <a:rPr lang="en-US" sz="2400" b="1" dirty="0" smtClean="0"/>
              <a:t>											</a:t>
            </a:r>
            <a:endParaRPr lang="en-US" sz="2400" dirty="0"/>
          </a:p>
          <a:p>
            <a:pPr marL="0" indent="0">
              <a:buNone/>
            </a:pPr>
            <a:endParaRPr lang="en-US" sz="1800" dirty="0"/>
          </a:p>
          <a:p>
            <a:pPr marL="0" indent="0">
              <a:buNone/>
            </a:pPr>
            <a:endParaRPr lang="en-US" sz="1800" dirty="0" smtClean="0"/>
          </a:p>
          <a:p>
            <a:pPr marL="0" indent="0">
              <a:buNone/>
            </a:pPr>
            <a:endParaRPr lang="en-US" sz="1800" b="1" dirty="0" smtClean="0"/>
          </a:p>
          <a:p>
            <a:pPr marL="0" indent="0">
              <a:buNone/>
            </a:pPr>
            <a:r>
              <a:rPr lang="en-US" sz="2000" b="1" dirty="0"/>
              <a:t>Rx for a Healthier Life </a:t>
            </a:r>
            <a:r>
              <a:rPr lang="en-US" sz="2400" b="1" dirty="0" smtClean="0"/>
              <a:t>	   				           </a:t>
            </a:r>
            <a:r>
              <a:rPr lang="en-US" sz="2000" b="1" dirty="0" smtClean="0"/>
              <a:t>Rx </a:t>
            </a:r>
            <a:r>
              <a:rPr lang="en-US" sz="2000" b="1" dirty="0"/>
              <a:t>for a Healthier Life with </a:t>
            </a:r>
            <a:r>
              <a:rPr lang="en-US" sz="2000" b="1" dirty="0" smtClean="0"/>
              <a:t>		with </a:t>
            </a:r>
            <a:r>
              <a:rPr lang="en-US" sz="2000" b="1" dirty="0"/>
              <a:t>Life Strip </a:t>
            </a:r>
            <a:r>
              <a:rPr lang="en-US" sz="2000" dirty="0"/>
              <a:t>(172PV) </a:t>
            </a:r>
            <a:r>
              <a:rPr lang="en-US" sz="2000" b="1" dirty="0" smtClean="0"/>
              <a:t>	    						</a:t>
            </a:r>
            <a:r>
              <a:rPr lang="en-US" sz="2000" b="1" dirty="0" err="1" smtClean="0"/>
              <a:t>Vitalizer</a:t>
            </a:r>
            <a:r>
              <a:rPr lang="en-US" sz="2000" dirty="0" smtClean="0"/>
              <a:t> (168PV</a:t>
            </a:r>
            <a:r>
              <a:rPr lang="en-US" sz="2000" dirty="0"/>
              <a:t>)</a:t>
            </a:r>
          </a:p>
          <a:p>
            <a:pPr marL="0" indent="0">
              <a:buNone/>
            </a:pPr>
            <a:r>
              <a:rPr lang="en-US" sz="2000" dirty="0" smtClean="0"/>
              <a:t>                                                    </a:t>
            </a:r>
          </a:p>
          <a:p>
            <a:pPr marL="514350" indent="-514350">
              <a:buFont typeface="+mj-lt"/>
              <a:buAutoNum type="arabicPeriod"/>
            </a:pPr>
            <a:endParaRPr lang="en-US" sz="1800" b="1" dirty="0" smtClean="0"/>
          </a:p>
          <a:p>
            <a:pPr marL="0" indent="0">
              <a:buNone/>
            </a:pPr>
            <a:endParaRPr lang="en-US" sz="1800" b="1" dirty="0" smtClean="0"/>
          </a:p>
          <a:p>
            <a:pPr marL="0" indent="0">
              <a:buNone/>
            </a:pPr>
            <a:r>
              <a:rPr lang="en-US" sz="2400" b="1" dirty="0" smtClean="0"/>
              <a:t>Turnaround Kit </a:t>
            </a:r>
            <a:r>
              <a:rPr lang="en-US" sz="2400" dirty="0" smtClean="0"/>
              <a:t> (172 PV)						</a:t>
            </a:r>
            <a:r>
              <a:rPr lang="en-US" sz="2400" b="1" dirty="0" smtClean="0"/>
              <a:t>Any Gold Kit</a:t>
            </a:r>
          </a:p>
        </p:txBody>
      </p:sp>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09339" y="1847065"/>
            <a:ext cx="1443159" cy="1443159"/>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99439" y="3258761"/>
            <a:ext cx="1765663" cy="1765663"/>
          </a:xfrm>
          <a:prstGeom prst="rect">
            <a:avLst/>
          </a:prstGeom>
        </p:spPr>
      </p:pic>
      <p:sp>
        <p:nvSpPr>
          <p:cNvPr id="13" name="Rectangle 12"/>
          <p:cNvSpPr/>
          <p:nvPr/>
        </p:nvSpPr>
        <p:spPr>
          <a:xfrm>
            <a:off x="2616291" y="4447862"/>
            <a:ext cx="3594403" cy="461665"/>
          </a:xfrm>
          <a:prstGeom prst="rect">
            <a:avLst/>
          </a:prstGeom>
        </p:spPr>
        <p:txBody>
          <a:bodyPr wrap="none">
            <a:spAutoFit/>
          </a:bodyPr>
          <a:lstStyle/>
          <a:p>
            <a:r>
              <a:rPr lang="en-US" sz="2400" b="1" dirty="0"/>
              <a:t>Family Shake Pack (111PV</a:t>
            </a:r>
            <a:r>
              <a:rPr lang="en-US" sz="2400" dirty="0"/>
              <a:t>)</a:t>
            </a:r>
          </a:p>
        </p:txBody>
      </p:sp>
    </p:spTree>
    <p:extLst>
      <p:ext uri="{BB962C8B-B14F-4D97-AF65-F5344CB8AC3E}">
        <p14:creationId xmlns:p14="http://schemas.microsoft.com/office/powerpoint/2010/main" val="2663944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99" y="365125"/>
            <a:ext cx="8619699" cy="1423011"/>
          </a:xfrm>
          <a:ln w="38100">
            <a:solidFill>
              <a:srgbClr val="FF0000"/>
            </a:solidFill>
          </a:ln>
        </p:spPr>
        <p:txBody>
          <a:bodyPr>
            <a:normAutofit fontScale="90000"/>
          </a:bodyPr>
          <a:lstStyle/>
          <a:p>
            <a:r>
              <a:rPr lang="en-US" sz="3600" b="1" dirty="0" smtClean="0"/>
              <a:t>$10 Deals—</a:t>
            </a:r>
            <a:r>
              <a:rPr lang="en-US" sz="3200" b="1" dirty="0" smtClean="0"/>
              <a:t/>
            </a:r>
            <a:br>
              <a:rPr lang="en-US" sz="3200" b="1" dirty="0" smtClean="0"/>
            </a:br>
            <a:r>
              <a:rPr lang="en-US" sz="3100" b="1" dirty="0" smtClean="0"/>
              <a:t>With the Purchase of  these 3 Collections ( all can be customized with flavor of shake and </a:t>
            </a:r>
            <a:r>
              <a:rPr lang="en-US" sz="3100" b="1" dirty="0" err="1" smtClean="0"/>
              <a:t>Vitalizer</a:t>
            </a:r>
            <a:r>
              <a:rPr lang="en-US" sz="3100" b="1" dirty="0" smtClean="0"/>
              <a:t> options)</a:t>
            </a:r>
            <a:endParaRPr lang="en-US" sz="3100" b="1" dirty="0"/>
          </a:p>
        </p:txBody>
      </p:sp>
      <p:sp>
        <p:nvSpPr>
          <p:cNvPr id="3" name="Content Placeholder 2"/>
          <p:cNvSpPr>
            <a:spLocks noGrp="1"/>
          </p:cNvSpPr>
          <p:nvPr>
            <p:ph idx="1"/>
          </p:nvPr>
        </p:nvSpPr>
        <p:spPr>
          <a:xfrm>
            <a:off x="628650" y="2018071"/>
            <a:ext cx="7886700" cy="4641743"/>
          </a:xfrm>
        </p:spPr>
        <p:txBody>
          <a:bodyPr>
            <a:normAutofit fontScale="70000" lnSpcReduction="20000"/>
          </a:bodyPr>
          <a:lstStyle/>
          <a:p>
            <a:pPr marL="0" indent="0">
              <a:buNone/>
            </a:pPr>
            <a:r>
              <a:rPr lang="en-US" sz="2400" dirty="0" smtClean="0"/>
              <a:t> </a:t>
            </a:r>
            <a:r>
              <a:rPr lang="en-US" sz="2400" b="1" dirty="0" smtClean="0"/>
              <a:t>Deal # 1 </a:t>
            </a:r>
          </a:p>
          <a:p>
            <a:r>
              <a:rPr lang="en-US" sz="2600" b="1" dirty="0" smtClean="0"/>
              <a:t>Life Plan   #</a:t>
            </a:r>
            <a:r>
              <a:rPr lang="en-US" sz="2600" b="1" dirty="0"/>
              <a:t>89383 </a:t>
            </a:r>
            <a:endParaRPr lang="en-US" sz="2600" b="1" dirty="0" smtClean="0"/>
          </a:p>
          <a:p>
            <a:pPr marL="0" indent="0">
              <a:buNone/>
            </a:pPr>
            <a:r>
              <a:rPr lang="en-US" sz="2800" dirty="0" smtClean="0"/>
              <a:t>	</a:t>
            </a:r>
            <a:r>
              <a:rPr lang="en-US" sz="2600" dirty="0" smtClean="0"/>
              <a:t>(Life Shake (30 day supply) and Life Strip)</a:t>
            </a:r>
          </a:p>
          <a:p>
            <a:r>
              <a:rPr lang="en-US" sz="2600" b="1" dirty="0" smtClean="0"/>
              <a:t>Rx for Healthier Life with Life Strip  #89401</a:t>
            </a:r>
          </a:p>
          <a:p>
            <a:pPr marL="0" indent="0">
              <a:buNone/>
            </a:pPr>
            <a:r>
              <a:rPr lang="en-US" sz="2400" dirty="0" smtClean="0"/>
              <a:t>	(</a:t>
            </a:r>
            <a:r>
              <a:rPr lang="en-US" sz="2400" dirty="0" err="1" smtClean="0"/>
              <a:t>Nutriferon</a:t>
            </a:r>
            <a:r>
              <a:rPr lang="en-US" sz="2400" dirty="0" smtClean="0"/>
              <a:t>, Life Strip and Life Shake )</a:t>
            </a:r>
          </a:p>
          <a:p>
            <a:r>
              <a:rPr lang="en-US" sz="2600" b="1" dirty="0" smtClean="0"/>
              <a:t>Rx for Healthier Life with </a:t>
            </a:r>
            <a:r>
              <a:rPr lang="en-US" sz="2600" b="1" dirty="0" err="1" smtClean="0"/>
              <a:t>Vitalizer</a:t>
            </a:r>
            <a:r>
              <a:rPr lang="en-US" sz="2600" b="1" dirty="0" smtClean="0"/>
              <a:t>   # </a:t>
            </a:r>
            <a:r>
              <a:rPr lang="en-US" sz="2600" b="1" dirty="0"/>
              <a:t>89070 </a:t>
            </a:r>
            <a:r>
              <a:rPr lang="en-US" sz="2600" dirty="0" smtClean="0"/>
              <a:t>	</a:t>
            </a:r>
          </a:p>
          <a:p>
            <a:pPr marL="0" indent="0">
              <a:buNone/>
            </a:pPr>
            <a:r>
              <a:rPr lang="en-US" sz="2400" dirty="0" smtClean="0"/>
              <a:t>	(</a:t>
            </a:r>
            <a:r>
              <a:rPr lang="en-US" sz="2400" dirty="0" err="1" smtClean="0"/>
              <a:t>Nutriferon</a:t>
            </a:r>
            <a:r>
              <a:rPr lang="en-US" sz="2400" dirty="0"/>
              <a:t>, Life Shake, </a:t>
            </a:r>
            <a:r>
              <a:rPr lang="en-US" sz="2400" dirty="0" err="1"/>
              <a:t>Vivix</a:t>
            </a:r>
            <a:r>
              <a:rPr lang="en-US" sz="2400" dirty="0"/>
              <a:t> Liquid and </a:t>
            </a:r>
            <a:r>
              <a:rPr lang="en-US" sz="2400" dirty="0" err="1" smtClean="0"/>
              <a:t>Vitalizer</a:t>
            </a:r>
            <a:r>
              <a:rPr lang="en-US" sz="2400" dirty="0" smtClean="0"/>
              <a:t>)</a:t>
            </a:r>
          </a:p>
          <a:p>
            <a:r>
              <a:rPr lang="en-US" sz="2400" b="1" dirty="0"/>
              <a:t>K</a:t>
            </a:r>
            <a:r>
              <a:rPr lang="en-US" sz="2400" b="1" dirty="0" smtClean="0"/>
              <a:t>osher  #89080 </a:t>
            </a:r>
          </a:p>
          <a:p>
            <a:pPr marL="0" indent="0">
              <a:buNone/>
            </a:pPr>
            <a:r>
              <a:rPr lang="en-US" sz="2400" b="1" dirty="0"/>
              <a:t>	</a:t>
            </a:r>
            <a:r>
              <a:rPr lang="en-US" sz="2400" dirty="0" smtClean="0"/>
              <a:t>(shake, </a:t>
            </a:r>
            <a:r>
              <a:rPr lang="en-US" sz="2400" dirty="0" err="1" smtClean="0"/>
              <a:t>Vivix</a:t>
            </a:r>
            <a:r>
              <a:rPr lang="en-US" sz="2400" dirty="0" smtClean="0"/>
              <a:t>, V Lea, </a:t>
            </a:r>
            <a:r>
              <a:rPr lang="en-US" sz="2400" dirty="0" err="1" smtClean="0"/>
              <a:t>Nutriferon</a:t>
            </a:r>
            <a:r>
              <a:rPr lang="en-US" sz="2400" dirty="0" smtClean="0"/>
              <a:t>, </a:t>
            </a:r>
            <a:r>
              <a:rPr lang="en-US" sz="2400" dirty="0" err="1" smtClean="0"/>
              <a:t>Osteo</a:t>
            </a:r>
            <a:r>
              <a:rPr lang="en-US" sz="2400" dirty="0" smtClean="0"/>
              <a:t> Matric and B Complex )</a:t>
            </a:r>
          </a:p>
          <a:p>
            <a:pPr marL="0" indent="0">
              <a:buNone/>
            </a:pPr>
            <a:r>
              <a:rPr lang="en-US" sz="2900" b="1" dirty="0" smtClean="0">
                <a:solidFill>
                  <a:srgbClr val="FF0000"/>
                </a:solidFill>
              </a:rPr>
              <a:t>You receive a coupon which can be used to purchase  any product priced at $100 or less  .. For Just $10 DOLLARS !!!</a:t>
            </a:r>
          </a:p>
          <a:p>
            <a:pPr marL="0" indent="0">
              <a:buNone/>
            </a:pPr>
            <a:r>
              <a:rPr lang="en-US" sz="2400" b="1" dirty="0" smtClean="0"/>
              <a:t>Deal #2</a:t>
            </a:r>
          </a:p>
          <a:p>
            <a:r>
              <a:rPr lang="en-US" sz="2900" b="1" dirty="0" smtClean="0"/>
              <a:t>Shaklee Life Strip	     21293     or 21294 ( iron)</a:t>
            </a:r>
            <a:endParaRPr lang="en-US" sz="2900" b="1" dirty="0"/>
          </a:p>
          <a:p>
            <a:r>
              <a:rPr lang="en-US" sz="2900" dirty="0" smtClean="0"/>
              <a:t>When you purchase </a:t>
            </a:r>
            <a:r>
              <a:rPr lang="en-US" sz="2900" b="1" dirty="0" err="1" smtClean="0"/>
              <a:t>Vivix</a:t>
            </a:r>
            <a:r>
              <a:rPr lang="en-US" sz="2900" b="1" dirty="0" smtClean="0"/>
              <a:t> and </a:t>
            </a:r>
            <a:r>
              <a:rPr lang="en-US" sz="2900" b="1" dirty="0" err="1" smtClean="0"/>
              <a:t>Vitalizer</a:t>
            </a:r>
            <a:r>
              <a:rPr lang="en-US" sz="2900" b="1" dirty="0" smtClean="0"/>
              <a:t>  use special item code # 89090</a:t>
            </a:r>
          </a:p>
          <a:p>
            <a:pPr marL="0" indent="0">
              <a:buNone/>
            </a:pPr>
            <a:r>
              <a:rPr lang="en-US" sz="2600" b="1" dirty="0" smtClean="0">
                <a:solidFill>
                  <a:srgbClr val="FF0000"/>
                </a:solidFill>
              </a:rPr>
              <a:t>You receive a coupon for any flavor </a:t>
            </a:r>
            <a:r>
              <a:rPr lang="en-US" sz="2600" b="1" dirty="0">
                <a:solidFill>
                  <a:srgbClr val="FF0000"/>
                </a:solidFill>
              </a:rPr>
              <a:t>S</a:t>
            </a:r>
            <a:r>
              <a:rPr lang="en-US" sz="2600" b="1" dirty="0" smtClean="0">
                <a:solidFill>
                  <a:srgbClr val="FF0000"/>
                </a:solidFill>
              </a:rPr>
              <a:t>haklee Life Shake for only $10 DOLLARS !!!</a:t>
            </a:r>
            <a:r>
              <a:rPr lang="en-US" sz="2400" dirty="0" smtClean="0">
                <a:solidFill>
                  <a:srgbClr val="FF0000"/>
                </a:solidFill>
              </a:rPr>
              <a:t>								</a:t>
            </a:r>
            <a:endParaRPr lang="en-US" sz="2400" dirty="0">
              <a:solidFill>
                <a:srgbClr val="FF0000"/>
              </a:solidFill>
            </a:endParaRPr>
          </a:p>
        </p:txBody>
      </p:sp>
    </p:spTree>
    <p:extLst>
      <p:ext uri="{BB962C8B-B14F-4D97-AF65-F5344CB8AC3E}">
        <p14:creationId xmlns:p14="http://schemas.microsoft.com/office/powerpoint/2010/main" val="2206709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552"/>
            <a:ext cx="8229600" cy="5061112"/>
          </a:xfrm>
        </p:spPr>
        <p:txBody>
          <a:bodyPr>
            <a:normAutofit fontScale="92500" lnSpcReduction="10000"/>
          </a:bodyPr>
          <a:lstStyle/>
          <a:p>
            <a:pPr marL="0" indent="0">
              <a:buNone/>
            </a:pPr>
            <a:r>
              <a:rPr lang="en-US" sz="2400" dirty="0" smtClean="0">
                <a:solidFill>
                  <a:schemeClr val="tx1"/>
                </a:solidFill>
              </a:rPr>
              <a:t>When a customer  is using a competitive product produced by a Network Marketing Company …</a:t>
            </a:r>
          </a:p>
          <a:p>
            <a:pPr marL="0" indent="0">
              <a:buNone/>
            </a:pPr>
            <a:r>
              <a:rPr lang="en-US" sz="2400" dirty="0" smtClean="0">
                <a:solidFill>
                  <a:schemeClr val="tx1"/>
                </a:solidFill>
              </a:rPr>
              <a:t>Here are a few polite questions we can ask without attacking the competitive product … ( and insulting the customer who made the decision to buy it ) </a:t>
            </a:r>
          </a:p>
          <a:p>
            <a:r>
              <a:rPr lang="en-US" sz="2400" i="1" dirty="0" smtClean="0">
                <a:solidFill>
                  <a:schemeClr val="tx1"/>
                </a:solidFill>
              </a:rPr>
              <a:t>I want to acknowledge you for looking to vitamins and food supplements and natural approaches to getting healthy.</a:t>
            </a:r>
            <a:endParaRPr lang="en-US" sz="2400" i="1" dirty="0">
              <a:solidFill>
                <a:schemeClr val="tx1"/>
              </a:solidFill>
            </a:endParaRPr>
          </a:p>
          <a:p>
            <a:r>
              <a:rPr lang="en-US" sz="2400" i="1" dirty="0" smtClean="0">
                <a:solidFill>
                  <a:schemeClr val="tx1"/>
                </a:solidFill>
              </a:rPr>
              <a:t>Are you using those products to support a friend? </a:t>
            </a:r>
          </a:p>
          <a:p>
            <a:r>
              <a:rPr lang="en-US" sz="2400" i="1" dirty="0" smtClean="0">
                <a:solidFill>
                  <a:schemeClr val="tx1"/>
                </a:solidFill>
              </a:rPr>
              <a:t>How much do you know about that company?</a:t>
            </a:r>
          </a:p>
          <a:p>
            <a:r>
              <a:rPr lang="en-US" sz="2400" i="1" dirty="0" smtClean="0">
                <a:solidFill>
                  <a:schemeClr val="tx1"/>
                </a:solidFill>
              </a:rPr>
              <a:t>I don’t know anything about that company ... But I can tell you why I recommend this particular </a:t>
            </a:r>
            <a:r>
              <a:rPr lang="en-US" sz="2400" i="1" dirty="0">
                <a:solidFill>
                  <a:schemeClr val="tx1"/>
                </a:solidFill>
              </a:rPr>
              <a:t>S</a:t>
            </a:r>
            <a:r>
              <a:rPr lang="en-US" sz="2400" i="1" dirty="0" smtClean="0">
                <a:solidFill>
                  <a:schemeClr val="tx1"/>
                </a:solidFill>
              </a:rPr>
              <a:t>haklee product …</a:t>
            </a:r>
          </a:p>
          <a:p>
            <a:r>
              <a:rPr lang="en-US" sz="2400" dirty="0" smtClean="0">
                <a:solidFill>
                  <a:schemeClr val="tx1"/>
                </a:solidFill>
              </a:rPr>
              <a:t>Select a few concepts  from </a:t>
            </a:r>
            <a:r>
              <a:rPr lang="en-US" sz="2400" dirty="0" err="1" smtClean="0">
                <a:solidFill>
                  <a:schemeClr val="tx1"/>
                </a:solidFill>
              </a:rPr>
              <a:t>Dr</a:t>
            </a:r>
            <a:r>
              <a:rPr lang="en-US" sz="2400" dirty="0" smtClean="0">
                <a:solidFill>
                  <a:schemeClr val="tx1"/>
                </a:solidFill>
              </a:rPr>
              <a:t> David Colby  (see BetterHealthin31Days.com) on how to evaluate a quality supplement… nice to use a 3</a:t>
            </a:r>
            <a:r>
              <a:rPr lang="en-US" sz="2400" baseline="30000" dirty="0" smtClean="0">
                <a:solidFill>
                  <a:schemeClr val="tx1"/>
                </a:solidFill>
              </a:rPr>
              <a:t>rd</a:t>
            </a:r>
            <a:r>
              <a:rPr lang="en-US" sz="2400" dirty="0" smtClean="0">
                <a:solidFill>
                  <a:schemeClr val="tx1"/>
                </a:solidFill>
              </a:rPr>
              <a:t> party reference.		             </a:t>
            </a:r>
            <a:r>
              <a:rPr lang="en-US" sz="2400" dirty="0" err="1" smtClean="0">
                <a:solidFill>
                  <a:schemeClr val="tx1"/>
                </a:solidFill>
              </a:rPr>
              <a:t>katie</a:t>
            </a:r>
            <a:endParaRPr lang="en-US" sz="2400" dirty="0">
              <a:solidFill>
                <a:schemeClr val="tx1"/>
              </a:solidFill>
            </a:endParaRPr>
          </a:p>
        </p:txBody>
      </p:sp>
      <p:sp>
        <p:nvSpPr>
          <p:cNvPr id="2" name="Title 1"/>
          <p:cNvSpPr>
            <a:spLocks noGrp="1"/>
          </p:cNvSpPr>
          <p:nvPr>
            <p:ph type="title"/>
          </p:nvPr>
        </p:nvSpPr>
        <p:spPr>
          <a:xfrm>
            <a:off x="457200" y="351942"/>
            <a:ext cx="8229600" cy="821928"/>
          </a:xfrm>
        </p:spPr>
        <p:txBody>
          <a:bodyPr>
            <a:normAutofit/>
          </a:bodyPr>
          <a:lstStyle/>
          <a:p>
            <a:r>
              <a:rPr lang="en-US" sz="3200" dirty="0" smtClean="0"/>
              <a:t>Handling Questions Regarding Competition</a:t>
            </a:r>
            <a:endParaRPr lang="en-US" sz="3200" dirty="0"/>
          </a:p>
        </p:txBody>
      </p:sp>
    </p:spTree>
    <p:extLst>
      <p:ext uri="{BB962C8B-B14F-4D97-AF65-F5344CB8AC3E}">
        <p14:creationId xmlns:p14="http://schemas.microsoft.com/office/powerpoint/2010/main" val="2752969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7820"/>
            <a:ext cx="8229600" cy="5349770"/>
          </a:xfrm>
        </p:spPr>
        <p:txBody>
          <a:bodyPr>
            <a:normAutofit/>
          </a:bodyPr>
          <a:lstStyle/>
          <a:p>
            <a:r>
              <a:rPr lang="en-US" dirty="0" smtClean="0">
                <a:solidFill>
                  <a:schemeClr val="tx1"/>
                </a:solidFill>
              </a:rPr>
              <a:t>Shaklee </a:t>
            </a:r>
            <a:r>
              <a:rPr lang="en-US" dirty="0">
                <a:solidFill>
                  <a:schemeClr val="tx1"/>
                </a:solidFill>
              </a:rPr>
              <a:t>specific news, including </a:t>
            </a:r>
            <a:r>
              <a:rPr lang="en-US" dirty="0" smtClean="0">
                <a:solidFill>
                  <a:schemeClr val="tx1"/>
                </a:solidFill>
              </a:rPr>
              <a:t>follow-up </a:t>
            </a:r>
            <a:r>
              <a:rPr lang="en-US" dirty="0">
                <a:solidFill>
                  <a:schemeClr val="tx1"/>
                </a:solidFill>
              </a:rPr>
              <a:t>tools to use with your customers</a:t>
            </a:r>
            <a:r>
              <a:rPr lang="en-US" dirty="0" smtClean="0">
                <a:solidFill>
                  <a:schemeClr val="tx1"/>
                </a:solidFill>
              </a:rPr>
              <a:t>.</a:t>
            </a:r>
          </a:p>
          <a:p>
            <a:r>
              <a:rPr lang="en-US" dirty="0">
                <a:solidFill>
                  <a:schemeClr val="tx1"/>
                </a:solidFill>
              </a:rPr>
              <a:t>A</a:t>
            </a:r>
            <a:r>
              <a:rPr lang="en-US" dirty="0" smtClean="0">
                <a:solidFill>
                  <a:schemeClr val="tx1"/>
                </a:solidFill>
              </a:rPr>
              <a:t> </a:t>
            </a:r>
            <a:r>
              <a:rPr lang="en-US" dirty="0">
                <a:solidFill>
                  <a:schemeClr val="tx1"/>
                </a:solidFill>
              </a:rPr>
              <a:t>professional email newsletter that can be used to connect with customers and other contacts to increase engagement and help build your business</a:t>
            </a:r>
            <a:r>
              <a:rPr lang="en-US" dirty="0" smtClean="0">
                <a:solidFill>
                  <a:schemeClr val="tx1"/>
                </a:solidFill>
              </a:rPr>
              <a:t>.</a:t>
            </a:r>
          </a:p>
          <a:p>
            <a:r>
              <a:rPr lang="en-US" dirty="0">
                <a:solidFill>
                  <a:schemeClr val="tx1"/>
                </a:solidFill>
              </a:rPr>
              <a:t>C</a:t>
            </a:r>
            <a:r>
              <a:rPr lang="en-US" dirty="0" smtClean="0">
                <a:solidFill>
                  <a:schemeClr val="tx1"/>
                </a:solidFill>
              </a:rPr>
              <a:t>ontent </a:t>
            </a:r>
            <a:r>
              <a:rPr lang="en-US" dirty="0">
                <a:solidFill>
                  <a:schemeClr val="tx1"/>
                </a:solidFill>
              </a:rPr>
              <a:t>developed by top Shaklee Leaders in conjunction with this third-party service provider, and reviewed in advance by Shaklee, you can be sure your monthly newsletter is Shaklee-specific and compliant</a:t>
            </a:r>
            <a:r>
              <a:rPr lang="en-US" dirty="0" smtClean="0">
                <a:solidFill>
                  <a:schemeClr val="tx1"/>
                </a:solidFill>
              </a:rPr>
              <a:t>.</a:t>
            </a:r>
          </a:p>
          <a:p>
            <a:r>
              <a:rPr lang="en-US" dirty="0">
                <a:solidFill>
                  <a:schemeClr val="tx1"/>
                </a:solidFill>
              </a:rPr>
              <a:t>Each </a:t>
            </a:r>
            <a:r>
              <a:rPr lang="en-US" i="1" dirty="0">
                <a:solidFill>
                  <a:schemeClr val="tx1"/>
                </a:solidFill>
              </a:rPr>
              <a:t>Healthier You</a:t>
            </a:r>
            <a:r>
              <a:rPr lang="en-US" dirty="0">
                <a:solidFill>
                  <a:schemeClr val="tx1"/>
                </a:solidFill>
              </a:rPr>
              <a:t> Newsletter will be sent personalized with your photo, Personal Web Site link and contact information. </a:t>
            </a:r>
            <a:endParaRPr lang="en-US" dirty="0" smtClean="0">
              <a:solidFill>
                <a:schemeClr val="tx1"/>
              </a:solidFill>
            </a:endParaRPr>
          </a:p>
          <a:p>
            <a:r>
              <a:rPr lang="en-US" dirty="0" smtClean="0">
                <a:solidFill>
                  <a:schemeClr val="tx1"/>
                </a:solidFill>
              </a:rPr>
              <a:t>It </a:t>
            </a:r>
            <a:r>
              <a:rPr lang="en-US" dirty="0">
                <a:solidFill>
                  <a:schemeClr val="tx1"/>
                </a:solidFill>
              </a:rPr>
              <a:t>includes analytics and follow-up tools that not only let you know who opened and clicked on content in the newsletter, but what they clicked on, and a suggested “script” for follow-up to determine their interest. </a:t>
            </a:r>
            <a:endParaRPr lang="en-US" dirty="0" smtClean="0">
              <a:solidFill>
                <a:schemeClr val="tx1"/>
              </a:solidFill>
            </a:endParaRPr>
          </a:p>
          <a:p>
            <a:r>
              <a:rPr lang="en-US" dirty="0" smtClean="0">
                <a:solidFill>
                  <a:schemeClr val="tx1"/>
                </a:solidFill>
              </a:rPr>
              <a:t>And</a:t>
            </a:r>
            <a:r>
              <a:rPr lang="en-US" dirty="0">
                <a:solidFill>
                  <a:schemeClr val="tx1"/>
                </a:solidFill>
              </a:rPr>
              <a:t>, it comes with a free one-month trial. After that, it’s only $8.95 a month</a:t>
            </a:r>
            <a:r>
              <a:rPr lang="en-US" dirty="0" smtClean="0">
                <a:solidFill>
                  <a:schemeClr val="tx1"/>
                </a:solidFill>
              </a:rPr>
              <a:t>.                                                                                    jo</a:t>
            </a:r>
            <a:endParaRPr lang="en-US" dirty="0">
              <a:solidFill>
                <a:schemeClr val="tx1"/>
              </a:solidFill>
            </a:endParaRPr>
          </a:p>
          <a:p>
            <a:endParaRPr lang="en-US" dirty="0"/>
          </a:p>
        </p:txBody>
      </p:sp>
      <p:sp>
        <p:nvSpPr>
          <p:cNvPr id="2" name="Title 1"/>
          <p:cNvSpPr>
            <a:spLocks noGrp="1"/>
          </p:cNvSpPr>
          <p:nvPr>
            <p:ph type="title"/>
          </p:nvPr>
        </p:nvSpPr>
        <p:spPr>
          <a:xfrm>
            <a:off x="457200" y="332697"/>
            <a:ext cx="8229600" cy="1143000"/>
          </a:xfrm>
        </p:spPr>
        <p:txBody>
          <a:bodyPr>
            <a:normAutofit/>
          </a:bodyPr>
          <a:lstStyle/>
          <a:p>
            <a:r>
              <a:rPr lang="en-US" sz="3600" dirty="0" smtClean="0"/>
              <a:t>New </a:t>
            </a:r>
            <a:r>
              <a:rPr lang="en-US" sz="3600" dirty="0"/>
              <a:t>IMN Monthly newsletter </a:t>
            </a:r>
            <a:r>
              <a:rPr lang="en-US" sz="3600" dirty="0" smtClean="0"/>
              <a:t>service</a:t>
            </a:r>
            <a:endParaRPr lang="en-US" sz="3600" dirty="0"/>
          </a:p>
        </p:txBody>
      </p:sp>
    </p:spTree>
    <p:extLst>
      <p:ext uri="{BB962C8B-B14F-4D97-AF65-F5344CB8AC3E}">
        <p14:creationId xmlns:p14="http://schemas.microsoft.com/office/powerpoint/2010/main" val="212896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6689" y="348344"/>
            <a:ext cx="5881688" cy="1362075"/>
          </a:xfrm>
          <a:ln>
            <a:solidFill>
              <a:schemeClr val="accent5">
                <a:lumMod val="75000"/>
              </a:schemeClr>
            </a:solidFill>
          </a:ln>
        </p:spPr>
        <p:txBody>
          <a:bodyPr/>
          <a:lstStyle/>
          <a:p>
            <a:r>
              <a:rPr lang="en-US" sz="4400" dirty="0" smtClean="0"/>
              <a:t>100 Days to Amazing</a:t>
            </a:r>
            <a:br>
              <a:rPr lang="en-US" sz="4400" dirty="0" smtClean="0"/>
            </a:br>
            <a:r>
              <a:rPr lang="en-US" dirty="0" smtClean="0"/>
              <a:t>Fall Business Training 2015</a:t>
            </a:r>
            <a:endParaRPr lang="en-US" dirty="0"/>
          </a:p>
        </p:txBody>
      </p:sp>
      <p:sp>
        <p:nvSpPr>
          <p:cNvPr id="3" name="Text Placeholder 2"/>
          <p:cNvSpPr>
            <a:spLocks noGrp="1"/>
          </p:cNvSpPr>
          <p:nvPr>
            <p:ph type="body" idx="1"/>
          </p:nvPr>
        </p:nvSpPr>
        <p:spPr>
          <a:xfrm>
            <a:off x="492314" y="1924377"/>
            <a:ext cx="8208546" cy="1539503"/>
          </a:xfrm>
          <a:ln>
            <a:solidFill>
              <a:schemeClr val="accent5">
                <a:lumMod val="50000"/>
              </a:schemeClr>
            </a:solidFill>
          </a:ln>
        </p:spPr>
        <p:txBody>
          <a:bodyPr>
            <a:normAutofit/>
          </a:bodyPr>
          <a:lstStyle/>
          <a:p>
            <a:r>
              <a:rPr lang="en-US" sz="3200" dirty="0" smtClean="0">
                <a:solidFill>
                  <a:schemeClr val="tx1"/>
                </a:solidFill>
              </a:rPr>
              <a:t>						Session #10</a:t>
            </a:r>
          </a:p>
          <a:p>
            <a:r>
              <a:rPr lang="en-US" sz="3200" dirty="0" smtClean="0">
                <a:solidFill>
                  <a:schemeClr val="tx1"/>
                </a:solidFill>
              </a:rPr>
              <a:t>		 Customer Incentives and Rewards </a:t>
            </a:r>
          </a:p>
        </p:txBody>
      </p:sp>
      <p:pic>
        <p:nvPicPr>
          <p:cNvPr id="5" name="Picture 4" descr="Lisa Anderson 2013.jpg"/>
          <p:cNvPicPr>
            <a:picLocks noChangeAspect="1"/>
          </p:cNvPicPr>
          <p:nvPr/>
        </p:nvPicPr>
        <p:blipFill>
          <a:blip r:embed="rId3" cstate="print"/>
          <a:stretch>
            <a:fillRect/>
          </a:stretch>
        </p:blipFill>
        <p:spPr>
          <a:xfrm>
            <a:off x="7388381" y="4628038"/>
            <a:ext cx="1312479" cy="1948655"/>
          </a:xfrm>
          <a:prstGeom prst="rect">
            <a:avLst/>
          </a:prstGeom>
        </p:spPr>
      </p:pic>
      <p:sp>
        <p:nvSpPr>
          <p:cNvPr id="7" name="TextBox 6"/>
          <p:cNvSpPr txBox="1"/>
          <p:nvPr/>
        </p:nvSpPr>
        <p:spPr>
          <a:xfrm>
            <a:off x="6966096" y="3624708"/>
            <a:ext cx="2057663" cy="923330"/>
          </a:xfrm>
          <a:prstGeom prst="rect">
            <a:avLst/>
          </a:prstGeom>
          <a:noFill/>
        </p:spPr>
        <p:txBody>
          <a:bodyPr wrap="square" rtlCol="0">
            <a:spAutoFit/>
          </a:bodyPr>
          <a:lstStyle/>
          <a:p>
            <a:pPr algn="ctr"/>
            <a:r>
              <a:rPr lang="en-US" dirty="0" smtClean="0"/>
              <a:t>Senior Executive Coordinator 		Lisa Anderson</a:t>
            </a:r>
            <a:endParaRPr lang="en-US" dirty="0"/>
          </a:p>
        </p:txBody>
      </p:sp>
      <p:pic>
        <p:nvPicPr>
          <p:cNvPr id="9" name="Picture 8" descr="Jo Coogan.jpg"/>
          <p:cNvPicPr>
            <a:picLocks noChangeAspect="1"/>
          </p:cNvPicPr>
          <p:nvPr/>
        </p:nvPicPr>
        <p:blipFill>
          <a:blip r:embed="rId4" cstate="print"/>
          <a:stretch>
            <a:fillRect/>
          </a:stretch>
        </p:blipFill>
        <p:spPr>
          <a:xfrm>
            <a:off x="492313" y="4951193"/>
            <a:ext cx="1342381" cy="1625491"/>
          </a:xfrm>
          <a:prstGeom prst="rect">
            <a:avLst/>
          </a:prstGeom>
        </p:spPr>
      </p:pic>
      <p:pic>
        <p:nvPicPr>
          <p:cNvPr id="10" name="Picture 9" descr="barb 2010 anaheim.jpg"/>
          <p:cNvPicPr>
            <a:picLocks noChangeAspect="1"/>
          </p:cNvPicPr>
          <p:nvPr/>
        </p:nvPicPr>
        <p:blipFill>
          <a:blip r:embed="rId5" cstate="print"/>
          <a:stretch>
            <a:fillRect/>
          </a:stretch>
        </p:blipFill>
        <p:spPr>
          <a:xfrm>
            <a:off x="2125274" y="5157331"/>
            <a:ext cx="1394304" cy="1419352"/>
          </a:xfrm>
          <a:prstGeom prst="rect">
            <a:avLst/>
          </a:prstGeom>
        </p:spPr>
      </p:pic>
      <p:sp>
        <p:nvSpPr>
          <p:cNvPr id="4" name="TextBox 3"/>
          <p:cNvSpPr txBox="1"/>
          <p:nvPr/>
        </p:nvSpPr>
        <p:spPr>
          <a:xfrm>
            <a:off x="897824" y="4304871"/>
            <a:ext cx="2780912" cy="646331"/>
          </a:xfrm>
          <a:prstGeom prst="rect">
            <a:avLst/>
          </a:prstGeom>
          <a:noFill/>
        </p:spPr>
        <p:txBody>
          <a:bodyPr wrap="square" rtlCol="0">
            <a:spAutoFit/>
          </a:bodyPr>
          <a:lstStyle/>
          <a:p>
            <a:r>
              <a:rPr lang="en-US" dirty="0"/>
              <a:t>Master Coordinators            Jo Coogan  &amp; Barb </a:t>
            </a:r>
            <a:r>
              <a:rPr lang="en-US" dirty="0" err="1"/>
              <a:t>Lagoni</a:t>
            </a:r>
            <a:endParaRPr lang="en-US" dirty="0"/>
          </a:p>
        </p:txBody>
      </p:sp>
      <p:sp>
        <p:nvSpPr>
          <p:cNvPr id="14" name="Rectangle 13"/>
          <p:cNvSpPr/>
          <p:nvPr/>
        </p:nvSpPr>
        <p:spPr>
          <a:xfrm>
            <a:off x="5339400" y="3653575"/>
            <a:ext cx="1894999" cy="923330"/>
          </a:xfrm>
          <a:prstGeom prst="rect">
            <a:avLst/>
          </a:prstGeom>
        </p:spPr>
        <p:txBody>
          <a:bodyPr wrap="square">
            <a:spAutoFit/>
          </a:bodyPr>
          <a:lstStyle/>
          <a:p>
            <a:pPr algn="ctr"/>
            <a:r>
              <a:rPr lang="en-US" dirty="0" smtClean="0"/>
              <a:t>  Executive Coordinator</a:t>
            </a:r>
          </a:p>
          <a:p>
            <a:pPr algn="ctr"/>
            <a:r>
              <a:rPr lang="en-US" dirty="0" smtClean="0"/>
              <a:t>Ashley McDonald</a:t>
            </a:r>
            <a:endParaRPr lang="en-US" dirty="0"/>
          </a:p>
        </p:txBody>
      </p:sp>
      <p:sp>
        <p:nvSpPr>
          <p:cNvPr id="6" name="TextBox 5"/>
          <p:cNvSpPr txBox="1"/>
          <p:nvPr/>
        </p:nvSpPr>
        <p:spPr>
          <a:xfrm>
            <a:off x="3155426" y="3730549"/>
            <a:ext cx="2347328" cy="923330"/>
          </a:xfrm>
          <a:prstGeom prst="rect">
            <a:avLst/>
          </a:prstGeom>
          <a:noFill/>
        </p:spPr>
        <p:txBody>
          <a:bodyPr wrap="square" rtlCol="0">
            <a:spAutoFit/>
          </a:bodyPr>
          <a:lstStyle/>
          <a:p>
            <a:pPr algn="ctr"/>
            <a:r>
              <a:rPr lang="en-US" dirty="0" smtClean="0"/>
              <a:t>Senior Executive</a:t>
            </a:r>
          </a:p>
          <a:p>
            <a:pPr algn="ctr"/>
            <a:r>
              <a:rPr lang="en-US" dirty="0" smtClean="0"/>
              <a:t>Coordinator 		Katie Odom</a:t>
            </a:r>
            <a:endParaRPr lang="en-US" dirty="0"/>
          </a:p>
        </p:txBody>
      </p:sp>
      <p:pic>
        <p:nvPicPr>
          <p:cNvPr id="13" name="Picture 12" descr="Katie Odom.jpg"/>
          <p:cNvPicPr>
            <a:picLocks noChangeAspect="1"/>
          </p:cNvPicPr>
          <p:nvPr/>
        </p:nvPicPr>
        <p:blipFill>
          <a:blip r:embed="rId6" cstate="print"/>
          <a:stretch>
            <a:fillRect/>
          </a:stretch>
        </p:blipFill>
        <p:spPr>
          <a:xfrm>
            <a:off x="3915602" y="4628028"/>
            <a:ext cx="1332069" cy="1994583"/>
          </a:xfrm>
          <a:prstGeom prst="rect">
            <a:avLst/>
          </a:prstGeom>
        </p:spPr>
      </p:pic>
      <p:pic>
        <p:nvPicPr>
          <p:cNvPr id="15" name="Picture 14"/>
          <p:cNvPicPr>
            <a:picLocks noChangeAspect="1"/>
          </p:cNvPicPr>
          <p:nvPr/>
        </p:nvPicPr>
        <p:blipFill>
          <a:blip r:embed="rId7"/>
          <a:stretch>
            <a:fillRect/>
          </a:stretch>
        </p:blipFill>
        <p:spPr>
          <a:xfrm>
            <a:off x="5502754" y="4653879"/>
            <a:ext cx="1380802" cy="2004162"/>
          </a:xfrm>
          <a:prstGeom prst="rect">
            <a:avLst/>
          </a:prstGeom>
        </p:spPr>
      </p:pic>
    </p:spTree>
    <p:custDataLst>
      <p:tags r:id="rId1"/>
    </p:custDataLst>
    <p:extLst>
      <p:ext uri="{BB962C8B-B14F-4D97-AF65-F5344CB8AC3E}">
        <p14:creationId xmlns:p14="http://schemas.microsoft.com/office/powerpoint/2010/main" val="1463195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308578"/>
            <a:ext cx="8229600" cy="5549422"/>
          </a:xfrm>
        </p:spPr>
        <p:txBody>
          <a:bodyPr>
            <a:normAutofit/>
          </a:bodyPr>
          <a:lstStyle/>
          <a:p>
            <a:pPr marL="0" indent="0">
              <a:buNone/>
            </a:pPr>
            <a:r>
              <a:rPr lang="en-US" sz="2400" dirty="0" smtClean="0"/>
              <a:t>***</a:t>
            </a:r>
            <a:r>
              <a:rPr lang="en-US" sz="2400" b="1" dirty="0" smtClean="0">
                <a:solidFill>
                  <a:schemeClr val="tx1"/>
                </a:solidFill>
              </a:rPr>
              <a:t>* Qualify for Chairman’s Retreat</a:t>
            </a:r>
          </a:p>
          <a:p>
            <a:pPr lvl="1"/>
            <a:r>
              <a:rPr lang="en-US" sz="2000" dirty="0" smtClean="0">
                <a:solidFill>
                  <a:schemeClr val="tx1"/>
                </a:solidFill>
              </a:rPr>
              <a:t>By now you have  either attended Cleveland Conference or registered for the Orlando 2016 Conference  </a:t>
            </a:r>
          </a:p>
          <a:p>
            <a:pPr lvl="1"/>
            <a:r>
              <a:rPr lang="en-US" sz="2000" dirty="0" smtClean="0">
                <a:solidFill>
                  <a:schemeClr val="tx1"/>
                </a:solidFill>
              </a:rPr>
              <a:t>And became a Director by September</a:t>
            </a:r>
          </a:p>
          <a:p>
            <a:pPr marL="0" lvl="1" indent="457200"/>
            <a:r>
              <a:rPr lang="en-US" sz="2400" dirty="0" smtClean="0">
                <a:solidFill>
                  <a:srgbClr val="FF0000"/>
                </a:solidFill>
              </a:rPr>
              <a:t>Next</a:t>
            </a:r>
            <a:r>
              <a:rPr lang="en-US" sz="2400" dirty="0" smtClean="0"/>
              <a:t> – </a:t>
            </a:r>
            <a:r>
              <a:rPr lang="en-US" sz="2400" b="1" dirty="0" smtClean="0">
                <a:solidFill>
                  <a:schemeClr val="tx1"/>
                </a:solidFill>
              </a:rPr>
              <a:t>Generate 10,000 Personal PV PLUS PV from any new 	Directors appointed between August and December 2015</a:t>
            </a:r>
          </a:p>
          <a:p>
            <a:pPr marL="115888" lvl="1" indent="0">
              <a:buNone/>
            </a:pPr>
            <a:r>
              <a:rPr lang="en-US" sz="2400" b="1" dirty="0" smtClean="0">
                <a:solidFill>
                  <a:srgbClr val="FF0000"/>
                </a:solidFill>
              </a:rPr>
              <a:t>Need a plan—</a:t>
            </a:r>
            <a:r>
              <a:rPr lang="en-US" sz="2400" dirty="0" smtClean="0"/>
              <a:t>		</a:t>
            </a:r>
          </a:p>
          <a:p>
            <a:pPr marL="115888" lvl="1" indent="0">
              <a:buNone/>
            </a:pPr>
            <a:r>
              <a:rPr lang="en-US" sz="2400" dirty="0" smtClean="0"/>
              <a:t>	</a:t>
            </a:r>
            <a:r>
              <a:rPr lang="en-US" sz="2400" b="1" u="sng" dirty="0" smtClean="0">
                <a:solidFill>
                  <a:schemeClr val="tx1"/>
                </a:solidFill>
              </a:rPr>
              <a:t>To create 2000 ADDITIONAL PV a month for 5 months</a:t>
            </a:r>
          </a:p>
          <a:p>
            <a:pPr marL="458788" lvl="1" indent="-342900">
              <a:buFont typeface="Arial"/>
              <a:buChar char="•"/>
            </a:pPr>
            <a:r>
              <a:rPr lang="en-US" sz="2400" dirty="0" smtClean="0">
                <a:solidFill>
                  <a:schemeClr val="tx1"/>
                </a:solidFill>
              </a:rPr>
              <a:t>Develop 1 New Director   							 =   2000 PV/ month</a:t>
            </a:r>
          </a:p>
          <a:p>
            <a:pPr marL="458788" lvl="1" indent="-342900">
              <a:buFont typeface="Arial"/>
              <a:buChar char="•"/>
            </a:pPr>
            <a:r>
              <a:rPr lang="en-US" sz="2400" dirty="0" smtClean="0">
                <a:solidFill>
                  <a:schemeClr val="tx1"/>
                </a:solidFill>
              </a:rPr>
              <a:t>Develop 2 New Associates ( 1000 each) = 2000 PV/ month</a:t>
            </a:r>
          </a:p>
          <a:p>
            <a:pPr marL="458788" lvl="1" indent="-342900">
              <a:buFont typeface="Arial"/>
              <a:buChar char="•"/>
            </a:pPr>
            <a:r>
              <a:rPr lang="en-US" sz="2400" dirty="0" smtClean="0">
                <a:solidFill>
                  <a:schemeClr val="tx1"/>
                </a:solidFill>
              </a:rPr>
              <a:t>Develop 1000 new PV among current customers </a:t>
            </a:r>
          </a:p>
          <a:p>
            <a:pPr marL="458788" lvl="1" indent="-342900">
              <a:buFont typeface="Arial"/>
              <a:buChar char="•"/>
            </a:pPr>
            <a:r>
              <a:rPr lang="en-US" sz="2400" dirty="0" smtClean="0">
                <a:solidFill>
                  <a:schemeClr val="tx1"/>
                </a:solidFill>
              </a:rPr>
              <a:t>Develop 1000 new PV with new customers</a:t>
            </a:r>
            <a:endParaRPr lang="en-US" sz="2400" dirty="0">
              <a:solidFill>
                <a:schemeClr val="tx1"/>
              </a:solidFill>
            </a:endParaRPr>
          </a:p>
        </p:txBody>
      </p:sp>
      <p:sp>
        <p:nvSpPr>
          <p:cNvPr id="5" name="Title 4"/>
          <p:cNvSpPr>
            <a:spLocks noGrp="1"/>
          </p:cNvSpPr>
          <p:nvPr>
            <p:ph type="title"/>
          </p:nvPr>
        </p:nvSpPr>
        <p:spPr>
          <a:xfrm>
            <a:off x="457200" y="313455"/>
            <a:ext cx="8229600" cy="667978"/>
          </a:xfrm>
          <a:ln>
            <a:solidFill>
              <a:schemeClr val="accent5">
                <a:lumMod val="50000"/>
              </a:schemeClr>
            </a:solidFill>
          </a:ln>
        </p:spPr>
        <p:txBody>
          <a:bodyPr>
            <a:normAutofit/>
          </a:bodyPr>
          <a:lstStyle/>
          <a:p>
            <a:r>
              <a:rPr lang="en-US" sz="3200" dirty="0" smtClean="0"/>
              <a:t>October Strategies for </a:t>
            </a:r>
            <a:r>
              <a:rPr lang="en-US" sz="3200" i="1" dirty="0" smtClean="0"/>
              <a:t>AMAZING </a:t>
            </a:r>
            <a:r>
              <a:rPr lang="en-US" sz="3200" dirty="0" smtClean="0"/>
              <a:t>Growth</a:t>
            </a:r>
            <a:endParaRPr lang="en-US" sz="3200" dirty="0"/>
          </a:p>
        </p:txBody>
      </p:sp>
      <p:sp>
        <p:nvSpPr>
          <p:cNvPr id="7" name="Right Brace 6"/>
          <p:cNvSpPr/>
          <p:nvPr/>
        </p:nvSpPr>
        <p:spPr>
          <a:xfrm>
            <a:off x="6916922" y="5340147"/>
            <a:ext cx="519491" cy="904457"/>
          </a:xfrm>
          <a:prstGeom prst="rightBrace">
            <a:avLst>
              <a:gd name="adj1" fmla="val 0"/>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7613446" y="5549793"/>
            <a:ext cx="1256377" cy="461665"/>
          </a:xfrm>
          <a:prstGeom prst="rect">
            <a:avLst/>
          </a:prstGeom>
          <a:noFill/>
        </p:spPr>
        <p:txBody>
          <a:bodyPr wrap="square" rtlCol="0">
            <a:spAutoFit/>
          </a:bodyPr>
          <a:lstStyle/>
          <a:p>
            <a:r>
              <a:rPr lang="en-US" sz="2400" dirty="0" smtClean="0"/>
              <a:t>2000 PV</a:t>
            </a:r>
            <a:endParaRPr lang="en-US" sz="2400" dirty="0"/>
          </a:p>
        </p:txBody>
      </p:sp>
      <p:sp>
        <p:nvSpPr>
          <p:cNvPr id="2" name="TextBox 1"/>
          <p:cNvSpPr txBox="1"/>
          <p:nvPr/>
        </p:nvSpPr>
        <p:spPr>
          <a:xfrm>
            <a:off x="7524929" y="2297278"/>
            <a:ext cx="1433410" cy="369332"/>
          </a:xfrm>
          <a:prstGeom prst="rect">
            <a:avLst/>
          </a:prstGeom>
          <a:noFill/>
        </p:spPr>
        <p:txBody>
          <a:bodyPr wrap="square" rtlCol="0">
            <a:spAutoFit/>
          </a:bodyPr>
          <a:lstStyle/>
          <a:p>
            <a:r>
              <a:rPr lang="en-US" dirty="0" err="1" smtClean="0"/>
              <a:t>katie</a:t>
            </a:r>
            <a:endParaRPr lang="en-US" dirty="0"/>
          </a:p>
        </p:txBody>
      </p:sp>
    </p:spTree>
    <p:extLst>
      <p:ext uri="{BB962C8B-B14F-4D97-AF65-F5344CB8AC3E}">
        <p14:creationId xmlns:p14="http://schemas.microsoft.com/office/powerpoint/2010/main" val="123650159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29044</TotalTime>
  <Words>1299</Words>
  <Application>Microsoft Office PowerPoint</Application>
  <PresentationFormat>On-screen Show (4:3)</PresentationFormat>
  <Paragraphs>230</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MS PGothic</vt:lpstr>
      <vt:lpstr>MS PGothic</vt:lpstr>
      <vt:lpstr>Arial</vt:lpstr>
      <vt:lpstr>Calibri</vt:lpstr>
      <vt:lpstr>Wingdings</vt:lpstr>
      <vt:lpstr>Office Theme</vt:lpstr>
      <vt:lpstr>Monday Wellness Webinars </vt:lpstr>
      <vt:lpstr>Free Membership Options</vt:lpstr>
      <vt:lpstr>6 Free Shipping Deals    .. Good until Nov 20</vt:lpstr>
      <vt:lpstr>Free Shipping AND Free Membership Options</vt:lpstr>
      <vt:lpstr>$10 Deals— With the Purchase of  these 3 Collections ( all can be customized with flavor of shake and Vitalizer options)</vt:lpstr>
      <vt:lpstr>Handling Questions Regarding Competition</vt:lpstr>
      <vt:lpstr>New IMN Monthly newsletter service</vt:lpstr>
      <vt:lpstr>100 Days to Amazing Fall Business Training 2015</vt:lpstr>
      <vt:lpstr>October Strategies for AMAZING Growth</vt:lpstr>
      <vt:lpstr>Objectives for Session # 10 – Offering Incentives and Rewards to Customers</vt:lpstr>
      <vt:lpstr>Basic Principle Behind Incentives is to Reward the Behavior You Want </vt:lpstr>
      <vt:lpstr>Product Reward Suggestions for CUSTOMERS</vt:lpstr>
      <vt:lpstr>Ideas to Increase Product Usage</vt:lpstr>
      <vt:lpstr>Monthly Product Spot</vt:lpstr>
      <vt:lpstr>Health Information Newsletters Offering $ Off </vt:lpstr>
      <vt:lpstr>Happy April Shaklee Members!!</vt:lpstr>
      <vt:lpstr>Videos from Shaklee.TV</vt:lpstr>
      <vt:lpstr>Happy Summer Shaklee Family!!</vt:lpstr>
      <vt:lpstr>December Customer Appreciation Ideas</vt:lpstr>
      <vt:lpstr>IT'S AN END OF THE MONTH SALE!!!!</vt:lpstr>
      <vt:lpstr>Incentives for Referring Friends</vt:lpstr>
      <vt:lpstr> Incentives for Learning About Home Businesses</vt:lpstr>
      <vt:lpstr>FaceBook Incentives and Rewards</vt:lpstr>
      <vt:lpstr>PowerPoint Presentation</vt:lpstr>
      <vt:lpstr>Inviting a Customer to Host a Meeting or a Health Chat to Receive Free Products </vt:lpstr>
      <vt:lpstr>PowerPoint Presentation</vt:lpstr>
      <vt:lpstr>Technical Difficulties</vt:lpstr>
      <vt:lpstr>Action Steps for Session #10  Customer Incentives and Rewards</vt:lpstr>
      <vt:lpstr>Coming Up  November 2015 Training Topics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Fast Track to Coordinator Fall 2015</dc:title>
  <dc:creator>Barbara Lagoni</dc:creator>
  <cp:lastModifiedBy>Chris Spell</cp:lastModifiedBy>
  <cp:revision>311</cp:revision>
  <cp:lastPrinted>2015-10-29T13:43:16Z</cp:lastPrinted>
  <dcterms:created xsi:type="dcterms:W3CDTF">2015-07-16T02:03:17Z</dcterms:created>
  <dcterms:modified xsi:type="dcterms:W3CDTF">2015-11-02T20:06:36Z</dcterms:modified>
</cp:coreProperties>
</file>